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7" r:id="rId2"/>
    <p:sldId id="284" r:id="rId3"/>
    <p:sldId id="287" r:id="rId4"/>
    <p:sldId id="272" r:id="rId5"/>
    <p:sldId id="288" r:id="rId6"/>
    <p:sldId id="271" r:id="rId7"/>
    <p:sldId id="286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9" r:id="rId21"/>
    <p:sldId id="310" r:id="rId22"/>
    <p:sldId id="302" r:id="rId23"/>
    <p:sldId id="289" r:id="rId24"/>
    <p:sldId id="304" r:id="rId25"/>
    <p:sldId id="305" r:id="rId26"/>
    <p:sldId id="306" r:id="rId27"/>
    <p:sldId id="307" r:id="rId28"/>
    <p:sldId id="308" r:id="rId29"/>
    <p:sldId id="311" r:id="rId30"/>
    <p:sldId id="312" r:id="rId31"/>
    <p:sldId id="270" r:id="rId3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9FF4E2C-5088-4F0D-9E03-93928B7B710D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D4BAAB1-7597-400A-BF39-9BC655AC6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13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9101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8202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4342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839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7596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7974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7052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843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3510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1100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803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6094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7982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1710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6272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6673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8012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872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58985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4260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23327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785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316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271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4773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956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3083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673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794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58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46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5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10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97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39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74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02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8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-ua.ro-ua-md.net/projects/open-calls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info.ro-ua-md@brctsuceava.ro" TargetMode="External"/><Relationship Id="rId2" Type="http://schemas.openxmlformats.org/officeDocument/2006/relationships/hyperlink" Target="http://www.ro-ua.net/en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4385" y="2395790"/>
            <a:ext cx="7575259" cy="2582849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latin typeface="Calibri Light" panose="020F0302020204030204" pitchFamily="34" charset="0"/>
              </a:rPr>
              <a:t>Joint </a:t>
            </a:r>
            <a:r>
              <a:rPr lang="en-US" sz="3000" b="1" dirty="0">
                <a:latin typeface="Calibri Light" panose="020F0302020204030204" pitchFamily="34" charset="0"/>
              </a:rPr>
              <a:t>Operational Programme </a:t>
            </a:r>
            <a:r>
              <a:rPr lang="en-US" sz="3000" b="1" dirty="0" smtClean="0">
                <a:latin typeface="Calibri Light" panose="020F0302020204030204" pitchFamily="34" charset="0"/>
              </a:rPr>
              <a:t>Romania </a:t>
            </a:r>
            <a:r>
              <a:rPr lang="en-US" sz="3000" b="1" dirty="0">
                <a:latin typeface="Calibri Light" panose="020F0302020204030204" pitchFamily="34" charset="0"/>
              </a:rPr>
              <a:t>– Ukraine </a:t>
            </a:r>
            <a:br>
              <a:rPr lang="en-US" sz="3000" b="1" dirty="0">
                <a:latin typeface="Calibri Light" panose="020F0302020204030204" pitchFamily="34" charset="0"/>
              </a:rPr>
            </a:br>
            <a:r>
              <a:rPr lang="en-US" sz="3000" b="1" dirty="0">
                <a:latin typeface="Calibri Light" panose="020F0302020204030204" pitchFamily="34" charset="0"/>
              </a:rPr>
              <a:t>2014 – </a:t>
            </a:r>
            <a:r>
              <a:rPr lang="en-US" sz="3000" b="1" dirty="0" smtClean="0">
                <a:latin typeface="Calibri Light" panose="020F0302020204030204" pitchFamily="34" charset="0"/>
              </a:rPr>
              <a:t>2020</a:t>
            </a:r>
            <a:br>
              <a:rPr lang="en-US" sz="3000" b="1" dirty="0" smtClean="0">
                <a:latin typeface="Calibri Light" panose="020F0302020204030204" pitchFamily="34" charset="0"/>
              </a:rPr>
            </a:br>
            <a:r>
              <a:rPr lang="en-US" sz="3000" b="1" dirty="0">
                <a:latin typeface="Calibri Light" panose="020F0302020204030204" pitchFamily="34" charset="0"/>
              </a:rPr>
              <a:t/>
            </a:r>
            <a:br>
              <a:rPr lang="en-US" sz="3000" b="1" dirty="0">
                <a:latin typeface="Calibri Light" panose="020F0302020204030204" pitchFamily="34" charset="0"/>
              </a:rPr>
            </a:br>
            <a:r>
              <a:rPr lang="en-US" sz="3000" b="1" dirty="0" smtClean="0">
                <a:latin typeface="Calibri Light" panose="020F0302020204030204" pitchFamily="34" charset="0"/>
              </a:rPr>
              <a:t/>
            </a:r>
            <a:br>
              <a:rPr lang="en-US" sz="3000" b="1" dirty="0" smtClean="0">
                <a:latin typeface="Calibri Light" panose="020F0302020204030204" pitchFamily="34" charset="0"/>
              </a:rPr>
            </a:br>
            <a:r>
              <a:rPr lang="en-US" sz="3000" b="1" dirty="0">
                <a:latin typeface="Calibri Light" panose="020F0302020204030204" pitchFamily="34" charset="0"/>
              </a:rPr>
              <a:t/>
            </a:r>
            <a:br>
              <a:rPr lang="en-US" sz="3000" b="1" dirty="0">
                <a:latin typeface="Calibri Light" panose="020F0302020204030204" pitchFamily="34" charset="0"/>
              </a:rPr>
            </a:br>
            <a:r>
              <a:rPr lang="en-US" sz="3000" b="1" dirty="0">
                <a:latin typeface="Calibri Light" panose="020F0302020204030204" pitchFamily="34" charset="0"/>
              </a:rPr>
              <a:t/>
            </a:r>
            <a:br>
              <a:rPr lang="en-US" sz="3000" b="1" dirty="0">
                <a:latin typeface="Calibri Light" panose="020F0302020204030204" pitchFamily="34" charset="0"/>
              </a:rPr>
            </a:br>
            <a:r>
              <a:rPr lang="en-US" sz="3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BUILD THE PROJECT BUDGET </a:t>
            </a:r>
            <a:br>
              <a:rPr lang="en-US" sz="3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</a:br>
            <a:r>
              <a:rPr lang="en-US" sz="3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/>
            </a:r>
            <a:br>
              <a:rPr lang="en-US" sz="3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</a:br>
            <a:r>
              <a:rPr lang="en-US" sz="30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(for HARD and SOFT projects)</a:t>
            </a:r>
            <a:r>
              <a:rPr lang="en-US" sz="3000" b="1" dirty="0">
                <a:solidFill>
                  <a:srgbClr val="C00000"/>
                </a:solidFill>
                <a:latin typeface="Calibri Light" panose="020F0302020204030204" pitchFamily="34" charset="0"/>
              </a:rPr>
              <a:t/>
            </a:r>
            <a:br>
              <a:rPr lang="en-US" sz="3000" b="1" dirty="0">
                <a:solidFill>
                  <a:srgbClr val="C00000"/>
                </a:solidFill>
                <a:latin typeface="Calibri Light" panose="020F0302020204030204" pitchFamily="34" charset="0"/>
              </a:rPr>
            </a:br>
            <a:endParaRPr lang="en-US" sz="3000" b="1" dirty="0">
              <a:solidFill>
                <a:srgbClr val="C00000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88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2578" y="637056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0845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600" dirty="0">
              <a:latin typeface="Trebuchet MS" panose="020B0603020202020204" pitchFamily="34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60385" y="244969"/>
            <a:ext cx="876618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Budget 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headings – </a:t>
            </a:r>
            <a:r>
              <a:rPr lang="en-US" alt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Infrastructure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(1/2)</a:t>
            </a:r>
            <a:endParaRPr lang="en-US" altLang="en-US" sz="2600" b="1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326111" y="864287"/>
            <a:ext cx="8473179" cy="4555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GB" altLang="en-US" sz="19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 this heading for …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Technical documentation (3.1) = </a:t>
            </a: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max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10% of costs at </a:t>
            </a: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3.2 </a:t>
            </a:r>
            <a:r>
              <a:rPr lang="en-GB" altLang="en-US" sz="1900" i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Infrastructure execution </a:t>
            </a:r>
            <a:endParaRPr lang="en-GB" altLang="en-US" sz="1900" i="1" dirty="0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Infrastructure execution (3.2)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Site supervision (3.3)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Taxes (if non-recoverable and related to infrastructure)</a:t>
            </a:r>
            <a:endParaRPr lang="en-GB" altLang="en-US" sz="1900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endParaRPr lang="en-GB" altLang="en-US" sz="1900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en-GB" altLang="en-US" sz="19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How </a:t>
            </a:r>
            <a:r>
              <a:rPr lang="en-GB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 …</a:t>
            </a:r>
            <a:endParaRPr lang="en-GB" altLang="en-US" sz="1900" b="1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units</a:t>
            </a: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“</a:t>
            </a:r>
            <a:r>
              <a:rPr lang="en-GB" altLang="en-US" sz="1900" i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</a:t>
            </a:r>
            <a:r>
              <a:rPr lang="en-GB" altLang="en-US" sz="1900" i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contract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en-GB" altLang="en-US" sz="1900" i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project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</a:t>
            </a:r>
          </a:p>
          <a:p>
            <a:pPr algn="just">
              <a:buClr>
                <a:srgbClr val="C00000"/>
              </a:buClr>
            </a:pPr>
            <a:endParaRPr lang="en-US" alt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GB" altLang="en-US" sz="1900" u="sng" dirty="0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GB" altLang="en-US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Costs comprised </a:t>
            </a:r>
            <a:r>
              <a:rPr lang="en-GB" altLang="en-US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 3.2 </a:t>
            </a:r>
            <a:r>
              <a:rPr lang="en-GB" altLang="en-US" i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Infrastructure</a:t>
            </a:r>
            <a:r>
              <a:rPr lang="en-GB" altLang="en-US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altLang="en-US" i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execution</a:t>
            </a:r>
            <a:r>
              <a:rPr lang="en-GB" altLang="en-US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altLang="en-US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will </a:t>
            </a:r>
            <a:r>
              <a:rPr lang="en-GB" altLang="en-US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 </a:t>
            </a:r>
            <a:r>
              <a:rPr lang="en-GB" altLang="en-US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detailed in the budget annex </a:t>
            </a:r>
            <a:r>
              <a:rPr lang="en-US" altLang="ro-RO" i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Indicative budget breakdown for infrastructure </a:t>
            </a:r>
            <a:r>
              <a:rPr lang="en-US" altLang="ro-RO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(Annex </a:t>
            </a:r>
            <a:r>
              <a:rPr lang="en-US" alt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A.1 in case of HARD projects) </a:t>
            </a:r>
            <a:endParaRPr lang="en-US" altLang="ro-RO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GB" altLang="en-US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</a:t>
            </a:r>
            <a:r>
              <a:rPr lang="en-GB" altLang="en-US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case of HARD </a:t>
            </a:r>
            <a:r>
              <a:rPr lang="en-GB" altLang="en-US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projects, costs </a:t>
            </a:r>
            <a:r>
              <a:rPr lang="en-GB" altLang="en-US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 3.2 </a:t>
            </a:r>
            <a:r>
              <a:rPr lang="en-GB" altLang="en-US" i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Infrastructure execution </a:t>
            </a:r>
            <a:r>
              <a:rPr lang="en-GB" altLang="en-US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shall be further </a:t>
            </a:r>
            <a:r>
              <a:rPr lang="en-GB" altLang="en-US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assessed </a:t>
            </a:r>
            <a:r>
              <a:rPr lang="en-GB" altLang="en-US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during step 3 (Evaluation of additional documents) on </a:t>
            </a:r>
            <a:r>
              <a:rPr lang="en-GB" altLang="en-US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basis of the Feasibility </a:t>
            </a:r>
            <a:r>
              <a:rPr lang="en-GB" altLang="en-US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Studies. Ensure there are no significant differences between these documents.</a:t>
            </a: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459035"/>
              </p:ext>
            </p:extLst>
          </p:nvPr>
        </p:nvGraphicFramePr>
        <p:xfrm>
          <a:off x="372578" y="3613914"/>
          <a:ext cx="295332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332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TIPS</a:t>
                      </a:r>
                      <a:endParaRPr lang="en-US" sz="18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584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13415"/>
            <a:ext cx="828164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Budget headings – </a:t>
            </a: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Infrastructure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(2/2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en-US" altLang="en-US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11077"/>
            <a:ext cx="9144000" cy="33469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7923" y="1119610"/>
            <a:ext cx="9231923" cy="23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91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4049" y="564229"/>
            <a:ext cx="8639951" cy="5050769"/>
          </a:xfrm>
        </p:spPr>
        <p:txBody>
          <a:bodyPr>
            <a:noAutofit/>
          </a:bodyPr>
          <a:lstStyle/>
          <a:p>
            <a:pPr algn="just"/>
            <a:r>
              <a:rPr lang="en-GB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 </a:t>
            </a:r>
            <a:r>
              <a:rPr lang="en-GB" altLang="en-US" sz="19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this heading for …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Vehicles (4.1</a:t>
            </a: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= max. 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18,000 EUR </a:t>
            </a: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(per vehicle 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only for </a:t>
            </a:r>
            <a:r>
              <a:rPr lang="en-GB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project management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GB" altLang="en-US" sz="1900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Equipment and endowment (4.2) 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 3" panose="05040102010807070707" pitchFamily="18" charset="2"/>
              </a:rPr>
              <a:t> </a:t>
            </a:r>
            <a:r>
              <a:rPr lang="en-GB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 3" panose="05040102010807070707" pitchFamily="18" charset="2"/>
              </a:rPr>
              <a:t>office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 3" panose="05040102010807070707" pitchFamily="18" charset="2"/>
              </a:rPr>
              <a:t> equipment and endowment (for the project team) &amp; </a:t>
            </a:r>
            <a:r>
              <a:rPr lang="en-GB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 3" panose="05040102010807070707" pitchFamily="18" charset="2"/>
              </a:rPr>
              <a:t>specialized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 3" panose="05040102010807070707" pitchFamily="18" charset="2"/>
              </a:rPr>
              <a:t> equipment and endowment (directly related to project activities)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Supplies (only for the specialized equipment)</a:t>
            </a:r>
            <a:endParaRPr lang="en-GB" altLang="en-US" sz="1900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en-GB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How to …</a:t>
            </a:r>
            <a:endParaRPr lang="en-GB" altLang="en-US" sz="1900" b="1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units</a:t>
            </a: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“</a:t>
            </a:r>
            <a:r>
              <a:rPr lang="en-GB" altLang="en-US" sz="1900" i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</a:t>
            </a:r>
            <a:r>
              <a:rPr lang="en-GB" altLang="en-US" sz="1900" i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item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en-GB" altLang="en-US" sz="1900" i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contract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en-GB" altLang="en-US" sz="1900" i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</a:t>
            </a:r>
            <a:r>
              <a:rPr lang="en-GB" altLang="en-US" sz="1900" i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project</a:t>
            </a: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800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900" b="1" i="1" dirty="0" smtClean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900" b="1" i="1" dirty="0" smtClean="0">
              <a:solidFill>
                <a:srgbClr val="00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900" b="1" i="1" dirty="0" smtClean="0">
              <a:solidFill>
                <a:srgbClr val="00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900" b="1" i="1" dirty="0">
              <a:solidFill>
                <a:srgbClr val="00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31540"/>
            <a:ext cx="184731" cy="38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900" dirty="0">
              <a:latin typeface="Calibri Light" panose="020F0302020204030204" pitchFamily="34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0" y="80553"/>
            <a:ext cx="905773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Budget headings – </a:t>
            </a:r>
            <a:r>
              <a:rPr lang="en-US" alt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 Equipment and supplies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(1/2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36240"/>
            <a:ext cx="184731" cy="38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900">
              <a:latin typeface="Calibri Light" panose="020F0302020204030204" pitchFamily="34" charset="0"/>
            </a:endParaRPr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92365" y="3930090"/>
            <a:ext cx="8473179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14400" lvl="1" indent="-4572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altLang="ro-RO" dirty="0" smtClean="0">
                <a:solidFill>
                  <a:srgbClr val="002060"/>
                </a:solidFill>
                <a:latin typeface="Calibri Light" panose="020F0302020204030204" pitchFamily="34" charset="0"/>
                <a:cs typeface="Traditional Arabic" panose="02020603050405020304" pitchFamily="18" charset="-78"/>
              </a:rPr>
              <a:t>Only new vehicles and equipment can be purchased, leasing is not allowed</a:t>
            </a:r>
          </a:p>
          <a:p>
            <a:pPr marL="914400" lvl="1" indent="-4572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altLang="ro-RO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You must be able to demonstrate at any time to the Evaluation Committee that they represent real market prices</a:t>
            </a:r>
          </a:p>
          <a:p>
            <a:pPr marL="914400" lvl="1" indent="-4572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alt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 Annex </a:t>
            </a:r>
            <a:r>
              <a:rPr lang="en-US" altLang="ro-RO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Justification of costs </a:t>
            </a:r>
            <a:r>
              <a:rPr lang="en-US" altLang="ro-RO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give details on the main features (project activity they are supporting, total quantity and total cost of items </a:t>
            </a:r>
            <a:r>
              <a:rPr lang="en-US" altLang="ro-RO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per category</a:t>
            </a:r>
            <a:r>
              <a:rPr lang="en-US" altLang="ro-RO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)</a:t>
            </a:r>
            <a:endParaRPr lang="en-US" altLang="ro-RO" dirty="0" smtClean="0">
              <a:solidFill>
                <a:srgbClr val="002060"/>
              </a:solidFill>
              <a:latin typeface="Calibri Light" panose="020F0302020204030204" pitchFamily="34" charset="0"/>
              <a:cs typeface="Traditional Arabic" panose="02020603050405020304" pitchFamily="18" charset="-78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36240"/>
            <a:ext cx="184731" cy="38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900">
              <a:latin typeface="Calibri Light" panose="020F030202020403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829637"/>
              </p:ext>
            </p:extLst>
          </p:nvPr>
        </p:nvGraphicFramePr>
        <p:xfrm>
          <a:off x="510988" y="3627550"/>
          <a:ext cx="292249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249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TIPS</a:t>
                      </a:r>
                      <a:endParaRPr lang="en-US" sz="18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798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176168"/>
            <a:ext cx="828164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Budget headings – </a:t>
            </a: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 Equipment and supplies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(2/2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en-US" altLang="en-US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196323"/>
            <a:ext cx="9144001" cy="4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96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0845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600" dirty="0">
              <a:latin typeface="Trebuchet MS" panose="020B0603020202020204" pitchFamily="34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0" y="244968"/>
            <a:ext cx="905773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Budget headings – </a:t>
            </a:r>
            <a:r>
              <a:rPr lang="en-US" alt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5. Services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(1/2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372578" y="702168"/>
            <a:ext cx="8473179" cy="5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GB" altLang="en-US" sz="19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 this heading for …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Traditional Arabic" panose="02020603050405020304" pitchFamily="18" charset="-78"/>
              </a:rPr>
              <a:t>Printed/published materials 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(5.1</a:t>
            </a: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</a:t>
            </a:r>
            <a:endParaRPr lang="en-GB" altLang="en-US" sz="1900" dirty="0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Expenditure verification (5.2) (only for the Ukrainian partners)</a:t>
            </a:r>
            <a:endParaRPr lang="en-GB" altLang="en-US" sz="1900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Translation, </a:t>
            </a: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nterpreters (5.3</a:t>
            </a: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Events (5.4)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External expertise (5.5)</a:t>
            </a:r>
            <a:endParaRPr lang="en-GB" altLang="en-US" sz="1900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endParaRPr lang="en-GB" altLang="en-US" sz="1900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en-GB" altLang="en-US" sz="19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How </a:t>
            </a:r>
            <a:r>
              <a:rPr lang="en-GB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 …</a:t>
            </a:r>
            <a:endParaRPr lang="en-GB" altLang="en-US" sz="1900" b="1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</a:t>
            </a:r>
            <a:r>
              <a:rPr lang="en-GB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nit 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printed/published materials = </a:t>
            </a: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</a:t>
            </a:r>
            <a:r>
              <a:rPr lang="en-GB" altLang="en-US" sz="1900" i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contract</a:t>
            </a: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en-GB" altLang="en-US" sz="1900" i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</a:t>
            </a:r>
            <a:r>
              <a:rPr lang="en-GB" altLang="en-US" sz="1900" i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item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unit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expenditure verification = “</a:t>
            </a:r>
            <a:r>
              <a:rPr lang="en-GB" altLang="en-US" sz="1900" i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project</a:t>
            </a: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en-GB" altLang="en-US" sz="1900" i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contract</a:t>
            </a: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</a:t>
            </a:r>
            <a:endParaRPr lang="en-GB" altLang="en-US" sz="1900" dirty="0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unit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translation, interpreters = “</a:t>
            </a:r>
            <a:r>
              <a:rPr lang="en-GB" altLang="en-US" sz="1900" i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hour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en-GB" altLang="en-US" sz="1900" i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page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en-GB" altLang="en-US" sz="1900" i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event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en-GB" altLang="en-US" sz="1900" i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contract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unit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events = “</a:t>
            </a:r>
            <a:r>
              <a:rPr lang="en-GB" altLang="en-US" sz="1900" i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contract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en-GB" altLang="en-US" sz="1900" i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event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GB" altLang="en-US" sz="1900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GB" altLang="en-US" sz="1900" dirty="0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Annex </a:t>
            </a:r>
            <a:r>
              <a:rPr lang="en-US" altLang="ro-RO" sz="19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Justification of costs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give details on the main features (the related project activity, total quantities and cost per category of item, some characteristics)</a:t>
            </a:r>
            <a:endParaRPr lang="en-US" altLang="ro-RO" sz="1900" dirty="0">
              <a:solidFill>
                <a:srgbClr val="002060"/>
              </a:solidFill>
              <a:latin typeface="Calibri Light" panose="020F0302020204030204" pitchFamily="34" charset="0"/>
              <a:cs typeface="Traditional Arabic" panose="02020603050405020304" pitchFamily="18" charset="-78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endParaRPr lang="en-GB" altLang="en-US" sz="1900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endParaRPr lang="en-US" alt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Traditional Arabic" panose="02020603050405020304" pitchFamily="18" charset="-78"/>
            </a:endParaRPr>
          </a:p>
          <a:p>
            <a:pPr algn="just"/>
            <a:endParaRPr lang="en-US" altLang="ro-RO" sz="1900" dirty="0">
              <a:solidFill>
                <a:srgbClr val="002060"/>
              </a:solidFill>
              <a:latin typeface="Calibri Light" panose="020F0302020204030204" pitchFamily="34" charset="0"/>
              <a:cs typeface="Traditional Arabic" panose="02020603050405020304" pitchFamily="18" charset="-78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8866377"/>
              </p:ext>
            </p:extLst>
          </p:nvPr>
        </p:nvGraphicFramePr>
        <p:xfrm>
          <a:off x="458842" y="4543613"/>
          <a:ext cx="287602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602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TIPS</a:t>
                      </a:r>
                      <a:endParaRPr lang="en-US" sz="18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217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289420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178704"/>
            <a:ext cx="828164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Budget headings – </a:t>
            </a: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5. Services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(2/2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en-US" altLang="en-US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15663"/>
            <a:ext cx="9144001" cy="32861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4375534"/>
            <a:ext cx="9144000" cy="2482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9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0845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600" dirty="0">
              <a:latin typeface="Trebuchet MS" panose="020B0603020202020204" pitchFamily="34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0" y="244968"/>
            <a:ext cx="905773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Budget headings – </a:t>
            </a:r>
            <a:r>
              <a:rPr lang="en-US" alt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6. Others</a:t>
            </a:r>
            <a:endParaRPr lang="en-US" altLang="en-US" sz="2600" dirty="0" smtClean="0">
              <a:solidFill>
                <a:srgbClr val="C0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335410" y="1447485"/>
            <a:ext cx="8473179" cy="3893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GB" altLang="en-US" sz="19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 this heading for …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Traditional Arabic" panose="02020603050405020304" pitchFamily="18" charset="-78"/>
              </a:rPr>
              <a:t>Costs not budgeted at other budget headings and lines </a:t>
            </a:r>
            <a:endParaRPr lang="en-GB" altLang="en-US" sz="1900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GB" altLang="en-US" sz="1900" dirty="0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en-GB" altLang="en-US" sz="19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How </a:t>
            </a:r>
            <a:r>
              <a:rPr lang="en-GB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 …</a:t>
            </a:r>
            <a:endParaRPr lang="en-GB" altLang="en-US" sz="1900" b="1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Distinct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budget sub-lines for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each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type of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</a:t>
            </a:r>
          </a:p>
          <a:p>
            <a:pPr algn="just">
              <a:buClr>
                <a:srgbClr val="C00000"/>
              </a:buClr>
            </a:pPr>
            <a:endParaRPr lang="en-US" alt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C00000"/>
              </a:buClr>
            </a:pPr>
            <a:endParaRPr lang="en-US" alt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C00000"/>
              </a:buClr>
            </a:pPr>
            <a:endParaRPr lang="en-US" alt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Annex </a:t>
            </a:r>
            <a:r>
              <a:rPr lang="en-US" altLang="ro-RO" sz="19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Justification of costs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give details on the main features (the related project activity, total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quantities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and total cost, other characteristics)</a:t>
            </a:r>
            <a:endParaRPr lang="en-US" altLang="ro-RO" sz="1900" dirty="0">
              <a:solidFill>
                <a:srgbClr val="002060"/>
              </a:solidFill>
              <a:latin typeface="Calibri Light" panose="020F0302020204030204" pitchFamily="34" charset="0"/>
              <a:cs typeface="Traditional Arabic" panose="02020603050405020304" pitchFamily="18" charset="-78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endParaRPr lang="en-US" alt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US" altLang="ro-RO" sz="1900" dirty="0">
              <a:solidFill>
                <a:srgbClr val="002060"/>
              </a:solidFill>
              <a:latin typeface="Calibri Light" panose="020F0302020204030204" pitchFamily="34" charset="0"/>
              <a:cs typeface="Traditional Arabic" panose="02020603050405020304" pitchFamily="18" charset="-78"/>
            </a:endParaRPr>
          </a:p>
          <a:p>
            <a:pPr algn="just"/>
            <a:endParaRPr lang="en-US" altLang="ro-RO" sz="1900" dirty="0">
              <a:solidFill>
                <a:srgbClr val="002060"/>
              </a:solidFill>
              <a:latin typeface="Calibri Light" panose="020F0302020204030204" pitchFamily="34" charset="0"/>
              <a:cs typeface="Traditional Arabic" panose="02020603050405020304" pitchFamily="18" charset="-78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063147"/>
              </p:ext>
            </p:extLst>
          </p:nvPr>
        </p:nvGraphicFramePr>
        <p:xfrm>
          <a:off x="372578" y="3292273"/>
          <a:ext cx="299815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815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TIPS</a:t>
                      </a:r>
                      <a:endParaRPr lang="en-US" sz="18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683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0845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600" dirty="0">
              <a:latin typeface="Trebuchet MS" panose="020B0603020202020204" pitchFamily="34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0" y="244968"/>
            <a:ext cx="905773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Budget headings –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7</a:t>
            </a:r>
            <a:r>
              <a:rPr lang="en-US" alt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Communication and visibility actions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(1/2)</a:t>
            </a:r>
            <a:endParaRPr lang="en-US" altLang="en-US" sz="2600" b="1" dirty="0" smtClean="0">
              <a:solidFill>
                <a:srgbClr val="00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184731" y="1083332"/>
            <a:ext cx="8473179" cy="4478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GB" altLang="en-US" sz="19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 this heading for …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Traditional Arabic" panose="02020603050405020304" pitchFamily="18" charset="-78"/>
              </a:rPr>
              <a:t>Activities, materials, events promoting, informing, communicating about the project and/or the programme</a:t>
            </a:r>
            <a:endParaRPr lang="en-GB" altLang="en-US" sz="1900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GB" altLang="en-US" sz="1900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en-GB" altLang="en-US" sz="19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How </a:t>
            </a:r>
            <a:r>
              <a:rPr lang="en-GB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 …</a:t>
            </a:r>
            <a:endParaRPr lang="en-GB" altLang="en-US" sz="1900" b="1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m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in.2% of total direct eligible costs, excluding costs at heading 3.</a:t>
            </a:r>
            <a:r>
              <a:rPr lang="en-US" altLang="ro-RO" sz="1900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Infrastructure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ro-RO" sz="1900" b="1" u="sng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and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7. </a:t>
            </a:r>
            <a:r>
              <a:rPr lang="en-US" altLang="ro-RO" sz="1900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Communication and visibility actions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</a:t>
            </a:r>
            <a:r>
              <a:rPr lang="en-US" altLang="ro-RO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nit rates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= “</a:t>
            </a:r>
            <a:r>
              <a:rPr lang="en-US" altLang="ro-RO" sz="1900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per project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”, “</a:t>
            </a:r>
            <a:r>
              <a:rPr lang="en-US" altLang="ro-RO" sz="1900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per contract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” </a:t>
            </a:r>
          </a:p>
          <a:p>
            <a:pPr algn="just">
              <a:buClr>
                <a:srgbClr val="C00000"/>
              </a:buClr>
            </a:pPr>
            <a:endParaRPr lang="en-US" alt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C00000"/>
              </a:buClr>
            </a:pPr>
            <a:endParaRPr lang="en-US" alt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GB" altLang="en-US" sz="1900" b="1" i="1" u="sng" dirty="0" smtClean="0">
              <a:solidFill>
                <a:srgbClr val="C0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Traditional Arabic" panose="02020603050405020304" pitchFamily="18" charset="-78"/>
              </a:rPr>
              <a:t>Details (type, quantities, main features etc.) must be given at </a:t>
            </a:r>
            <a:r>
              <a:rPr lang="en-US" altLang="ro-RO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Traditional Arabic" panose="02020603050405020304" pitchFamily="18" charset="-78"/>
              </a:rPr>
              <a:t>Group of Activities no.3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Traditional Arabic" panose="02020603050405020304" pitchFamily="18" charset="-78"/>
              </a:rPr>
              <a:t>(information and communication plan) and in the budget sheet </a:t>
            </a:r>
            <a:r>
              <a:rPr lang="en-US" altLang="ro-RO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Traditional Arabic" panose="02020603050405020304" pitchFamily="18" charset="-78"/>
              </a:rPr>
              <a:t>Justification of costs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endParaRPr lang="en-US" altLang="ro-RO" sz="1900" dirty="0">
              <a:solidFill>
                <a:srgbClr val="002060"/>
              </a:solidFill>
              <a:latin typeface="Calibri Light" panose="020F0302020204030204" pitchFamily="34" charset="0"/>
              <a:cs typeface="Traditional Arabic" panose="02020603050405020304" pitchFamily="18" charset="-78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682901"/>
              </p:ext>
            </p:extLst>
          </p:nvPr>
        </p:nvGraphicFramePr>
        <p:xfrm>
          <a:off x="184731" y="3817471"/>
          <a:ext cx="297981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98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TIPS</a:t>
                      </a:r>
                      <a:endParaRPr lang="en-US" sz="18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515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270772" y="413504"/>
            <a:ext cx="8602455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Budget headings – </a:t>
            </a: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7. Communication and visibility actions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(2/2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kumimoji="0" lang="en-US" altLang="en-US" sz="2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en-US" altLang="en-US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93876"/>
            <a:ext cx="9144000" cy="352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41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98612" y="44914"/>
            <a:ext cx="8960366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altLang="en-US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Budget headings – </a:t>
            </a:r>
            <a:r>
              <a:rPr lang="en-US" alt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9. Administrative costs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&amp;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10.Contingency reserve</a:t>
            </a:r>
            <a:endParaRPr lang="en-US" altLang="en-US" sz="2600" b="1" dirty="0">
              <a:solidFill>
                <a:srgbClr val="00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157136" y="860193"/>
            <a:ext cx="8843318" cy="4862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GB" altLang="en-US" sz="19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 this heading for …</a:t>
            </a: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Administrative costs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= office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costs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including rental,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electricity, heating, phone, cleaning, salaries for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other staff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supporting project implementation (e.g. accountant, driver,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secretary),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postal services, financial services, archiving, security services etc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Contingency reserve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– only for projects including an infrastructure component</a:t>
            </a:r>
            <a:endParaRPr lang="en-US" alt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GB" altLang="en-US" sz="1900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en-GB" altLang="en-US" sz="19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How </a:t>
            </a:r>
            <a:r>
              <a:rPr lang="en-GB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 …</a:t>
            </a:r>
            <a:endParaRPr lang="en-GB" altLang="en-US" sz="1900" b="1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Administrative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costs = m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ax.7%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of total direct eligible costs, excluding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costs at heading 3. </a:t>
            </a:r>
            <a:r>
              <a:rPr lang="en-US" altLang="ro-RO" sz="1900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Infrastructure</a:t>
            </a:r>
            <a:endParaRPr lang="en-US" altLang="ro-RO" sz="1900" i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Contingency reserve = max. 10% of costs at heading </a:t>
            </a:r>
            <a:r>
              <a:rPr lang="en-US" altLang="ro-RO" sz="1900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3.2 Infrastructure execution</a:t>
            </a:r>
          </a:p>
          <a:p>
            <a:pPr algn="just">
              <a:buClr>
                <a:srgbClr val="C00000"/>
              </a:buClr>
            </a:pPr>
            <a:endParaRPr lang="en-US" alt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C00000"/>
              </a:buClr>
            </a:pPr>
            <a:endParaRPr lang="en-GB" altLang="en-US" sz="1900" b="1" i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Contingency </a:t>
            </a: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reserve 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may only be used with </a:t>
            </a:r>
            <a:r>
              <a:rPr lang="en-GB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prior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written authorisation of 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MA</a:t>
            </a: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Administrative costs need to be detailed in budget Annex </a:t>
            </a:r>
            <a:r>
              <a:rPr lang="en-GB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Justification of costs</a:t>
            </a:r>
            <a:endParaRPr lang="en-US" altLang="en-US" sz="19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lvl="1" algn="just">
              <a:spcBef>
                <a:spcPts val="600"/>
              </a:spcBef>
              <a:buFont typeface="Trebuchet MS" panose="020B0603020202020204" pitchFamily="34" charset="0"/>
              <a:buChar char="—"/>
            </a:pPr>
            <a:endParaRPr lang="en-GB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923514"/>
              </p:ext>
            </p:extLst>
          </p:nvPr>
        </p:nvGraphicFramePr>
        <p:xfrm>
          <a:off x="286871" y="4167094"/>
          <a:ext cx="303903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903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TIPS</a:t>
                      </a:r>
                      <a:endParaRPr lang="en-US" sz="18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904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44968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Budget templates and mandatory annexes</a:t>
            </a:r>
            <a:endParaRPr kumimoji="0" lang="en-US" altLang="en-US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7348447"/>
              </p:ext>
            </p:extLst>
          </p:nvPr>
        </p:nvGraphicFramePr>
        <p:xfrm>
          <a:off x="0" y="1034636"/>
          <a:ext cx="9144002" cy="461261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1003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348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6085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83822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67711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Budget sheet</a:t>
                      </a:r>
                      <a:endParaRPr lang="en-US" sz="1600" dirty="0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Type of project</a:t>
                      </a:r>
                      <a:endParaRPr lang="en-US" sz="1600" dirty="0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Annex</a:t>
                      </a:r>
                      <a:endParaRPr lang="en-US" sz="1600" dirty="0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Observation</a:t>
                      </a:r>
                      <a:endParaRPr lang="en-US" sz="1600" dirty="0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67614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</a:rPr>
                        <a:t>Budget (individual budgets, Total Budget)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Soft and Hard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Annex A (Part D)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individual budgets for each project partner, including the Applicant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covers the total duration and the first 12 months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the Total Budget is resulting automatically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00635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</a:rPr>
                        <a:t>Indicative budget breakdown 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Hard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Annex A.1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individual breakdowns for</a:t>
                      </a:r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each project partner executing a part of the infrastructure component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00635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</a:rPr>
                        <a:t>Justification of costs 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Soft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Hard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Annex A.1</a:t>
                      </a:r>
                    </a:p>
                    <a:p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Annex A.2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Individual justification of costs for each project partner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00635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</a:rPr>
                        <a:t>Project financial</a:t>
                      </a:r>
                      <a:r>
                        <a:rPr lang="en-US" sz="1600" b="1" baseline="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</a:rPr>
                        <a:t> plan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Soft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Hard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Annex A.2</a:t>
                      </a:r>
                    </a:p>
                    <a:p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Annex</a:t>
                      </a:r>
                      <a:r>
                        <a:rPr lang="en-US" sz="1600" baseline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 A.3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per project and correlated with the Total Budget (Annex A part D)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967301">
                <a:tc>
                  <a:txBody>
                    <a:bodyPr/>
                    <a:lstStyle/>
                    <a:p>
                      <a:r>
                        <a:rPr lang="en-US" sz="1600" b="1" i="0" u="none" strike="noStrike" kern="1200" baseline="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Expected sources of funding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Soft and Hard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Annex A (Part 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per project, using the Declaration by the Applicant and the Partnership Statements, extract the co-financing amounts in EUR and introduce them into Expected Sources of funding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252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5512" y="1789201"/>
            <a:ext cx="8426712" cy="4099473"/>
          </a:xfrm>
        </p:spPr>
        <p:txBody>
          <a:bodyPr>
            <a:noAutofit/>
          </a:bodyPr>
          <a:lstStyle/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Each project partner 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has to have a share of co-financing and a share of the project budget</a:t>
            </a: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Total of co-financing provided by project partners should be </a:t>
            </a:r>
            <a:r>
              <a:rPr lang="en-US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of </a:t>
            </a:r>
            <a:r>
              <a:rPr 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at least 10</a:t>
            </a:r>
            <a:r>
              <a:rPr lang="en-US" sz="1900" b="1" dirty="0">
                <a:solidFill>
                  <a:srgbClr val="C00000"/>
                </a:solidFill>
                <a:latin typeface="Calibri Light" panose="020F0302020204030204" pitchFamily="34" charset="0"/>
              </a:rPr>
              <a:t>% </a:t>
            </a:r>
            <a:r>
              <a:rPr lang="en-US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of total eligible 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costs </a:t>
            </a:r>
            <a:r>
              <a:rPr lang="en-US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of the 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action.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Contribution coming from </a:t>
            </a:r>
            <a:r>
              <a:rPr lang="en-US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other sources is included in the total 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co-financing.</a:t>
            </a: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171450" indent="-17145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900" dirty="0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900" dirty="0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900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14190"/>
            <a:ext cx="828164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GB" altLang="en-US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65319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0" y="214190"/>
            <a:ext cx="905773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000" b="1" dirty="0">
                <a:solidFill>
                  <a:srgbClr val="000000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altLang="en-US" sz="3000" b="1" dirty="0" smtClean="0">
              <a:solidFill>
                <a:srgbClr val="000000"/>
              </a:solidFill>
              <a:latin typeface="Trebuchet MS" panose="020B0603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118924" y="441148"/>
            <a:ext cx="9057736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Budget Annexes – </a:t>
            </a:r>
            <a:r>
              <a:rPr lang="en-US" alt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Expected sources of funding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(1/2)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600" b="1" dirty="0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36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14190"/>
            <a:ext cx="828164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GB" altLang="en-US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65319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0" y="214190"/>
            <a:ext cx="905773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000" b="1" dirty="0">
                <a:solidFill>
                  <a:srgbClr val="000000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altLang="en-US" sz="3000" b="1" dirty="0" smtClean="0">
              <a:solidFill>
                <a:srgbClr val="000000"/>
              </a:solidFill>
              <a:latin typeface="Trebuchet MS" panose="020B0603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108451" y="321911"/>
            <a:ext cx="9057736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Budget Annexes – </a:t>
            </a: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Expected sources of funding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(2/2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600" b="1" dirty="0" smtClean="0">
              <a:solidFill>
                <a:srgbClr val="00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982378"/>
            <a:ext cx="9166187" cy="5875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42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3963" y="1529516"/>
            <a:ext cx="8426712" cy="4625685"/>
          </a:xfrm>
        </p:spPr>
        <p:txBody>
          <a:bodyPr>
            <a:noAutofit/>
          </a:bodyPr>
          <a:lstStyle/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Each project partner must provide Justification of costs for his share of the project budget 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Justifications shall be given per budget line and sub-line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Explanations will be provided for:</a:t>
            </a:r>
          </a:p>
          <a:p>
            <a:pPr marL="800100" lvl="1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Calibri Light" panose="020F0302020204030204" pitchFamily="34" charset="0"/>
              <a:buChar char="—"/>
            </a:pPr>
            <a:r>
              <a:rPr lang="en-US" altLang="ro-RO" sz="1600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 composition</a:t>
            </a:r>
            <a:r>
              <a:rPr lang="en-US" altLang="ro-RO" sz="1600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ro-RO" sz="1600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and details on </a:t>
            </a:r>
            <a:r>
              <a:rPr lang="en-US" altLang="ro-RO" sz="1600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main features </a:t>
            </a:r>
            <a:r>
              <a:rPr lang="en-US" altLang="ro-RO" sz="1600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and quantities, as the case may be </a:t>
            </a:r>
          </a:p>
          <a:p>
            <a:pPr marL="800100" lvl="1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Calibri Light" panose="020F0302020204030204" pitchFamily="34" charset="0"/>
              <a:buChar char="—"/>
            </a:pPr>
            <a:r>
              <a:rPr lang="en-US" altLang="ro-RO" sz="1600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reference to the related project activity and Group of Activities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alt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 case of HARD projects –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Annex A.2 to be used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20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 case of </a:t>
            </a:r>
            <a:r>
              <a:rPr lang="en-US" altLang="ro-RO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SOFT projects –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Annex A.1 to be used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en-US" alt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171450" indent="-17145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900" dirty="0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900" dirty="0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900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14190"/>
            <a:ext cx="828164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GB" altLang="en-US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65319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0" y="214190"/>
            <a:ext cx="905773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000" b="1" dirty="0">
                <a:solidFill>
                  <a:srgbClr val="000000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altLang="en-US" sz="3000" b="1" dirty="0" smtClean="0">
              <a:solidFill>
                <a:srgbClr val="000000"/>
              </a:solidFill>
              <a:latin typeface="Trebuchet MS" panose="020B0603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108451" y="321911"/>
            <a:ext cx="9057736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Annexes to the Budget – </a:t>
            </a:r>
            <a:r>
              <a:rPr lang="en-US" alt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Justification of </a:t>
            </a: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costs 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1/5)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600" b="1" dirty="0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51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2186" y="1135696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64896"/>
            <a:ext cx="9144000" cy="3508615"/>
          </a:xfrm>
          <a:prstGeom prst="rect">
            <a:avLst/>
          </a:prstGeom>
        </p:spPr>
      </p:pic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3132" y="453970"/>
            <a:ext cx="905773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Annexes to the Budget – </a:t>
            </a: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Justification of costs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(2/5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9642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2186" y="1135696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3132" y="453970"/>
            <a:ext cx="905773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Annexes to the Budget – </a:t>
            </a: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Justification of costs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(3/5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762125"/>
            <a:ext cx="914400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20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2186" y="1135696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3132" y="453970"/>
            <a:ext cx="905773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Annexes to the Budget – </a:t>
            </a: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Justification of costs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(4/5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2181225"/>
            <a:ext cx="9144001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1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2186" y="1135696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3132" y="453970"/>
            <a:ext cx="905773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Annexes to the Budget – </a:t>
            </a: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Justification of costs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(5/5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33" y="1724025"/>
            <a:ext cx="9100868" cy="340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2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6964" y="1681117"/>
            <a:ext cx="8600709" cy="3719019"/>
          </a:xfrm>
        </p:spPr>
        <p:txBody>
          <a:bodyPr>
            <a:noAutofit/>
          </a:bodyPr>
          <a:lstStyle/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It has only </a:t>
            </a:r>
            <a:r>
              <a:rPr 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evaluation purpose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to determine if the project</a:t>
            </a:r>
            <a:r>
              <a:rPr 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sz="19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partners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ha</a:t>
            </a:r>
            <a:r>
              <a:rPr lang="ro-RO" sz="190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ve</a:t>
            </a:r>
            <a:r>
              <a:rPr lang="en-US" sz="190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necessary financial skills to implement the project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Three work sheets need to be filled: </a:t>
            </a:r>
          </a:p>
          <a:p>
            <a:pPr marL="800100" lvl="1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Calibri Light" panose="020F0302020204030204" pitchFamily="34" charset="0"/>
              <a:buChar char="—"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project financial plan</a:t>
            </a:r>
          </a:p>
          <a:p>
            <a:pPr marL="800100" lvl="1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Calibri Light" panose="020F0302020204030204" pitchFamily="34" charset="0"/>
              <a:buChar char="—"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project contributions</a:t>
            </a:r>
          </a:p>
          <a:p>
            <a:pPr marL="800100" lvl="1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Calibri Light" panose="020F0302020204030204" pitchFamily="34" charset="0"/>
              <a:buChar char="—"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project payments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Read carefully the instructions provided therein.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Pay attention in case of “</a:t>
            </a:r>
            <a:r>
              <a:rPr lang="en-US" sz="1900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error alerts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”.</a:t>
            </a:r>
          </a:p>
          <a:p>
            <a:pPr marL="171450" indent="-17145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900" dirty="0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900" dirty="0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900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14190"/>
            <a:ext cx="828164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GB" altLang="en-US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65319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0" y="214190"/>
            <a:ext cx="905773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000" b="1" dirty="0">
                <a:solidFill>
                  <a:srgbClr val="000000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altLang="en-US" sz="3000" b="1" dirty="0" smtClean="0">
              <a:solidFill>
                <a:srgbClr val="000000"/>
              </a:solidFill>
              <a:latin typeface="Trebuchet MS" panose="020B0603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2660" y="437329"/>
            <a:ext cx="905773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Annexes to the Budget – </a:t>
            </a:r>
            <a:r>
              <a:rPr lang="en-US" alt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Project financial plan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8862750"/>
              </p:ext>
            </p:extLst>
          </p:nvPr>
        </p:nvGraphicFramePr>
        <p:xfrm>
          <a:off x="412377" y="3925047"/>
          <a:ext cx="311075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07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TIPS</a:t>
                      </a:r>
                      <a:endParaRPr lang="en-US" sz="18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596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7223" y="1702767"/>
            <a:ext cx="8740449" cy="4426385"/>
          </a:xfrm>
        </p:spPr>
        <p:txBody>
          <a:bodyPr>
            <a:noAutofit/>
          </a:bodyPr>
          <a:lstStyle/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Budget breakdowns are required from all project partner executing a share of the infrastructure component and shall be confronted with the information from the </a:t>
            </a:r>
            <a:r>
              <a:rPr 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Feasibility Studies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Includes </a:t>
            </a:r>
            <a:r>
              <a:rPr 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categories </a:t>
            </a:r>
            <a:r>
              <a:rPr 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of </a:t>
            </a:r>
            <a:r>
              <a:rPr 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costs 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specific to execution of the infrastructure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template in the Guidelines gives indications about the budget lines corresponding to each category of cost. 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Ensure there are no inconsistencies between the Budget breakdown and the Individual budget in this respect.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900" dirty="0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597025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altLang="en-US" sz="1900" dirty="0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597025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altLang="en-US" sz="1900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14190"/>
            <a:ext cx="828164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GB" altLang="en-US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65319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0" y="214190"/>
            <a:ext cx="905773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000" b="1" dirty="0">
                <a:solidFill>
                  <a:srgbClr val="000000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altLang="en-US" sz="3000" b="1" dirty="0" smtClean="0">
              <a:solidFill>
                <a:srgbClr val="000000"/>
              </a:solidFill>
              <a:latin typeface="Trebuchet MS" panose="020B0603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2660" y="37218"/>
            <a:ext cx="9057736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Annexes to the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Budget – </a:t>
            </a: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Indicative budget </a:t>
            </a:r>
            <a:r>
              <a:rPr lang="en-US" alt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breakdown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(only for HARD projects) </a:t>
            </a:r>
            <a:endParaRPr lang="en-US" altLang="en-US" sz="2600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600" b="1" dirty="0">
              <a:solidFill>
                <a:srgbClr val="00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135590"/>
              </p:ext>
            </p:extLst>
          </p:nvPr>
        </p:nvGraphicFramePr>
        <p:xfrm>
          <a:off x="259976" y="3485470"/>
          <a:ext cx="307489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48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TIPS</a:t>
                      </a:r>
                      <a:endParaRPr lang="en-US" sz="18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996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691" y="1073260"/>
            <a:ext cx="8872354" cy="4876847"/>
          </a:xfrm>
        </p:spPr>
        <p:txBody>
          <a:bodyPr>
            <a:noAutofit/>
          </a:bodyPr>
          <a:lstStyle/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Costs and cost details do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not correspond to </a:t>
            </a:r>
            <a:r>
              <a:rPr lang="en-US" altLang="ro-RO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project activities,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as described in the Application Form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(e.g.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number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of days for trips, number of events, functions of the project team, deliverables,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etc.)</a:t>
            </a:r>
            <a:endParaRPr lang="en-US" alt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Costs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are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given mainly as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lump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sums or </a:t>
            </a:r>
            <a:r>
              <a:rPr lang="en-US" altLang="ro-RO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are oversized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(e.g. salaries, equipment). Clarifications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or proofs that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real market research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has been made, may be required by the Evaluation Committee.</a:t>
            </a:r>
          </a:p>
          <a:p>
            <a:pPr algn="just">
              <a:buClr>
                <a:srgbClr val="C00000"/>
              </a:buClr>
            </a:pPr>
            <a:endParaRPr lang="en-US" alt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No clear distinction 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is made between </a:t>
            </a:r>
            <a:r>
              <a:rPr 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project team (including 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specialists) and </a:t>
            </a:r>
            <a:r>
              <a:rPr 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other 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staff in the organization.   </a:t>
            </a: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Costs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are not stated under </a:t>
            </a:r>
            <a:r>
              <a:rPr lang="en-US" altLang="ro-RO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relevant or correct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budget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headings and lines.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Compulsory </a:t>
            </a:r>
            <a:r>
              <a:rPr lang="en-US" altLang="ro-RO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costs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are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missing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e.g. expenditure verification for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Ukrainian entities,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costs related to visibility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actions (as provided by the inventory of minimum actions). In such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case,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respective costs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will be nevertheless ensured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by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project,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from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partners’ resources and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outside the project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budget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900" dirty="0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900" dirty="0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900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14190"/>
            <a:ext cx="828164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GB" altLang="en-US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65319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0" y="214190"/>
            <a:ext cx="905773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000" b="1" dirty="0">
                <a:solidFill>
                  <a:srgbClr val="000000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altLang="en-US" sz="3000" b="1" dirty="0" smtClean="0">
              <a:solidFill>
                <a:srgbClr val="000000"/>
              </a:solidFill>
              <a:latin typeface="Trebuchet MS" panose="020B0603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2660" y="237273"/>
            <a:ext cx="9057736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Finally …</a:t>
            </a:r>
            <a:r>
              <a:rPr lang="en-US" alt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Frequent </a:t>
            </a: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mistakes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(1/2)</a:t>
            </a:r>
            <a:endParaRPr lang="en-US" altLang="en-US" sz="2600" b="1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600" b="1" dirty="0">
              <a:solidFill>
                <a:srgbClr val="C0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1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44968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Project budget </a:t>
            </a: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 b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asic rules</a:t>
            </a:r>
            <a:r>
              <a:rPr lang="ro-RO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en-US" altLang="en-US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372578" y="944710"/>
            <a:ext cx="8511159" cy="49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You must have </a:t>
            </a:r>
            <a:r>
              <a:rPr lang="en-US" altLang="en-US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individual budgets </a:t>
            </a:r>
            <a:r>
              <a:rPr lang="en-U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(per partner) for the entire project duration and </a:t>
            </a:r>
            <a:r>
              <a:rPr lang="en-US" alt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for the </a:t>
            </a:r>
            <a:r>
              <a:rPr lang="en-U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first 12 months</a:t>
            </a: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Total Budget is resulting </a:t>
            </a:r>
            <a:r>
              <a:rPr lang="en-US" altLang="en-US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automatically</a:t>
            </a:r>
            <a:r>
              <a:rPr lang="en-U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Additional</a:t>
            </a:r>
            <a:r>
              <a:rPr lang="en-U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lines/sub-lines</a:t>
            </a:r>
            <a:r>
              <a:rPr lang="en-U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can be inserted </a:t>
            </a:r>
            <a:r>
              <a:rPr lang="en-U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at budget headings/sub-headings, as needed</a:t>
            </a:r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Double check</a:t>
            </a:r>
            <a:r>
              <a:rPr lang="en-U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the figures for correctness</a:t>
            </a: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</a:t>
            </a:r>
            <a:r>
              <a:rPr lang="en-US" alt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requested grant (EU contribution) </a:t>
            </a:r>
            <a:r>
              <a:rPr lang="en-U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must </a:t>
            </a:r>
            <a:r>
              <a:rPr lang="en-US" alt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not exceed </a:t>
            </a:r>
            <a:r>
              <a:rPr lang="en-US" altLang="en-US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90% of the total </a:t>
            </a:r>
            <a:r>
              <a:rPr lang="en-US" altLang="en-US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project budget </a:t>
            </a:r>
            <a:r>
              <a:rPr lang="en-U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otherwise, you will receive “</a:t>
            </a:r>
            <a:r>
              <a:rPr lang="en-US" altLang="en-US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error alert</a:t>
            </a:r>
            <a:r>
              <a:rPr lang="en-U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”</a:t>
            </a:r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Use only the </a:t>
            </a:r>
            <a:r>
              <a:rPr lang="en-US" altLang="en-US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templates</a:t>
            </a:r>
            <a:r>
              <a:rPr lang="en-U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provided by the </a:t>
            </a:r>
            <a:r>
              <a:rPr lang="en-U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Guidelines, available </a:t>
            </a:r>
            <a:r>
              <a:rPr lang="en-US" alt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at </a:t>
            </a:r>
            <a:r>
              <a:rPr lang="en-US" alt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  <a:hlinkClick r:id="rId3"/>
              </a:rPr>
              <a:t>http://www.ro-ua.ro-ua-md.net/projects/open-calls</a:t>
            </a:r>
            <a:r>
              <a:rPr lang="en-U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  <a:hlinkClick r:id="rId3"/>
              </a:rPr>
              <a:t>/</a:t>
            </a:r>
            <a:r>
              <a:rPr lang="en-U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 </a:t>
            </a: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Information and figures in the </a:t>
            </a:r>
            <a:r>
              <a:rPr lang="en-US" alt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budget</a:t>
            </a:r>
            <a:r>
              <a:rPr lang="en-U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templates and budget annexes must be </a:t>
            </a:r>
            <a:r>
              <a:rPr lang="en-US" altLang="en-US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identical</a:t>
            </a:r>
            <a:endParaRPr lang="en-US" altLang="en-US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(For RO) </a:t>
            </a:r>
            <a:r>
              <a:rPr lang="en-US" alt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</a:t>
            </a:r>
            <a:r>
              <a:rPr lang="en-US" altLang="ro-RO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axes, </a:t>
            </a:r>
            <a:r>
              <a:rPr lang="en-US" alt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including </a:t>
            </a:r>
            <a:r>
              <a:rPr lang="en-US" altLang="ro-RO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VAT, </a:t>
            </a:r>
            <a:r>
              <a:rPr lang="en-US" alt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will only be </a:t>
            </a:r>
            <a:r>
              <a:rPr lang="en-US" altLang="ro-RO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eligible when entities can </a:t>
            </a:r>
            <a:r>
              <a:rPr lang="en-US" alt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show they </a:t>
            </a:r>
            <a:r>
              <a:rPr lang="en-US" altLang="ro-RO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cannot reclaim</a:t>
            </a:r>
            <a:r>
              <a:rPr lang="en-US" alt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them according to </a:t>
            </a:r>
            <a:r>
              <a:rPr lang="en-US" altLang="ro-RO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</a:t>
            </a:r>
            <a:r>
              <a:rPr lang="en-US" alt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national </a:t>
            </a:r>
            <a:r>
              <a:rPr lang="en-US" altLang="ro-RO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legislation </a:t>
            </a: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(For UA) </a:t>
            </a:r>
            <a:r>
              <a:rPr lang="en-US" altLang="ro-RO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Entities are exempted from VAT for both the EU grant and the co-financing, pending on </a:t>
            </a:r>
            <a:r>
              <a:rPr lang="en-US" altLang="ro-RO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project registration </a:t>
            </a:r>
            <a:r>
              <a:rPr lang="en-GB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at </a:t>
            </a:r>
            <a:r>
              <a:rPr lang="en-GB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Ukrainian Ministry of Economy and </a:t>
            </a:r>
            <a:r>
              <a:rPr lang="en-GB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Trade</a:t>
            </a:r>
            <a:endParaRPr lang="en-US" altLang="ro-RO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1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7552" y="1365247"/>
            <a:ext cx="8547933" cy="4876847"/>
          </a:xfrm>
        </p:spPr>
        <p:txBody>
          <a:bodyPr>
            <a:noAutofit/>
          </a:bodyPr>
          <a:lstStyle/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costs stated are erroneously quantified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and priced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when looking at </a:t>
            </a:r>
            <a:r>
              <a:rPr lang="en-US" altLang="ro-RO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project outputs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(e.g. number of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consultancy days or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trips,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number of brochures or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participants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).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Budget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includes </a:t>
            </a:r>
            <a:r>
              <a:rPr lang="en-US" altLang="ro-RO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ineligible costs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(e.g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.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currency exchange losses, costs covered by another action or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programme).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alt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Programme</a:t>
            </a:r>
            <a:r>
              <a:rPr lang="en-US" altLang="ro-RO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thresholds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are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not respected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Subcontracting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costs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are not justified when compared to project activities.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Insufficient </a:t>
            </a:r>
            <a:r>
              <a:rPr lang="en-US" altLang="ro-RO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justification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is provided to describe the costs, the sound financial management of the project cannot be assessed.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Sources </a:t>
            </a:r>
            <a:r>
              <a:rPr lang="en-US" altLang="ro-RO" sz="1900" b="1" dirty="0">
                <a:solidFill>
                  <a:srgbClr val="C00000"/>
                </a:solidFill>
                <a:latin typeface="Calibri Light" panose="020F0302020204030204" pitchFamily="34" charset="0"/>
              </a:rPr>
              <a:t>of funding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does not contain all the requested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information (e.g. share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of co-financing between partners, sources of funding from other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donors.</a:t>
            </a:r>
            <a:endParaRPr lang="en-US" alt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900" dirty="0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597025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altLang="en-US" sz="1900" dirty="0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597025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altLang="en-US" sz="1900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14190"/>
            <a:ext cx="828164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GB" altLang="en-US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65319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0" y="214190"/>
            <a:ext cx="905773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000" b="1" dirty="0">
                <a:solidFill>
                  <a:srgbClr val="000000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altLang="en-US" sz="3000" b="1" dirty="0" smtClean="0">
              <a:solidFill>
                <a:srgbClr val="000000"/>
              </a:solidFill>
              <a:latin typeface="Trebuchet MS" panose="020B0603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43132" y="227346"/>
            <a:ext cx="905773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Finally … </a:t>
            </a:r>
            <a:r>
              <a:rPr lang="en-US" alt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Frequent </a:t>
            </a: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mistakes </a:t>
            </a:r>
            <a:r>
              <a:rPr lang="en-US" alt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(2/2)</a:t>
            </a:r>
            <a:endParaRPr lang="en-US" altLang="en-US" sz="2600" b="1" dirty="0">
              <a:solidFill>
                <a:srgbClr val="C0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90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0768" y="858449"/>
            <a:ext cx="7885670" cy="2655716"/>
          </a:xfrm>
        </p:spPr>
        <p:txBody>
          <a:bodyPr>
            <a:normAutofit/>
          </a:bodyPr>
          <a:lstStyle/>
          <a:p>
            <a:r>
              <a:rPr lang="en-GB" b="1" dirty="0" smtClean="0">
                <a:latin typeface="Calibri Light" panose="020F0302020204030204" pitchFamily="34" charset="0"/>
                <a:cs typeface="Arial" panose="020B0604020202020204" pitchFamily="34" charset="0"/>
              </a:rPr>
              <a:t>Thank you for attention!</a:t>
            </a:r>
          </a:p>
          <a:p>
            <a:endParaRPr lang="en-GB" b="1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US" sz="2000" b="1" dirty="0" smtClean="0">
              <a:latin typeface="Calibri Light" panose="020F0302020204030204" pitchFamily="34" charset="0"/>
            </a:endParaRPr>
          </a:p>
          <a:p>
            <a:pPr algn="just"/>
            <a:r>
              <a:rPr lang="en-US" sz="2000" b="1" dirty="0" smtClean="0">
                <a:latin typeface="Calibri Light" panose="020F0302020204030204" pitchFamily="34" charset="0"/>
              </a:rPr>
              <a:t>Please </a:t>
            </a:r>
            <a:r>
              <a:rPr lang="en-US" sz="2000" b="1" dirty="0">
                <a:latin typeface="Calibri Light" panose="020F0302020204030204" pitchFamily="34" charset="0"/>
              </a:rPr>
              <a:t>check regularly for updates on the Programme </a:t>
            </a:r>
            <a:r>
              <a:rPr lang="en-US" sz="2000" b="1" dirty="0" smtClean="0">
                <a:latin typeface="Calibri Light" panose="020F0302020204030204" pitchFamily="34" charset="0"/>
              </a:rPr>
              <a:t>website at </a:t>
            </a:r>
            <a:endParaRPr lang="en-US" sz="2000" b="1" dirty="0">
              <a:latin typeface="Calibri Light" panose="020F0302020204030204" pitchFamily="34" charset="0"/>
            </a:endParaRPr>
          </a:p>
          <a:p>
            <a:r>
              <a:rPr lang="en-US" sz="2000" b="1" dirty="0">
                <a:latin typeface="Calibri Light" panose="020F0302020204030204" pitchFamily="34" charset="0"/>
                <a:hlinkClick r:id="rId2"/>
              </a:rPr>
              <a:t>http</a:t>
            </a:r>
            <a:r>
              <a:rPr lang="en-US" sz="2000" b="1">
                <a:latin typeface="Calibri Light" panose="020F0302020204030204" pitchFamily="34" charset="0"/>
                <a:hlinkClick r:id="rId2"/>
              </a:rPr>
              <a:t>://</a:t>
            </a:r>
            <a:r>
              <a:rPr lang="en-US" sz="2000" b="1" smtClean="0">
                <a:latin typeface="Calibri Light" panose="020F0302020204030204" pitchFamily="34" charset="0"/>
                <a:hlinkClick r:id="rId2"/>
              </a:rPr>
              <a:t>www.ro-ua.net/en</a:t>
            </a:r>
            <a:r>
              <a:rPr lang="en-US" sz="2000" b="1" dirty="0">
                <a:latin typeface="Calibri Light" panose="020F0302020204030204" pitchFamily="34" charset="0"/>
                <a:hlinkClick r:id="rId2"/>
              </a:rPr>
              <a:t>/</a:t>
            </a:r>
            <a:endParaRPr lang="en-GB" sz="2000" b="1" dirty="0">
              <a:latin typeface="Calibri Light" panose="020F0302020204030204" pitchFamily="34" charset="0"/>
            </a:endParaRPr>
          </a:p>
          <a:p>
            <a:endParaRPr lang="en-US" b="1" dirty="0" smtClean="0">
              <a:solidFill>
                <a:srgbClr val="C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80768" y="3763487"/>
            <a:ext cx="808543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Joint Technical </a:t>
            </a:r>
            <a:r>
              <a:rPr lang="en-US" sz="20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Secretariat</a:t>
            </a:r>
          </a:p>
          <a:p>
            <a:pPr algn="ctr"/>
            <a:r>
              <a:rPr lang="en-US" sz="2000" b="1" dirty="0" smtClean="0">
                <a:latin typeface="Calibri Light" panose="020F0302020204030204" pitchFamily="34" charset="0"/>
                <a:cs typeface="Arial" panose="020B0604020202020204" pitchFamily="34" charset="0"/>
              </a:rPr>
              <a:t>Regional Office for Cross-border Cooperation for Romania – Ukraine border</a:t>
            </a:r>
            <a:endParaRPr lang="en-US" sz="2000" b="1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endParaRPr lang="en-US" sz="20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dirty="0" smtClean="0">
                <a:latin typeface="Calibri Light" panose="020F0302020204030204" pitchFamily="34" charset="0"/>
                <a:cs typeface="Arial" panose="020B0604020202020204" pitchFamily="34" charset="0"/>
              </a:rPr>
              <a:t>8A</a:t>
            </a:r>
            <a:r>
              <a:rPr lang="en-US" sz="2000" dirty="0">
                <a:latin typeface="Calibri Light" panose="020F03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Calibri Light" panose="020F0302020204030204" pitchFamily="34" charset="0"/>
                <a:cs typeface="Arial" panose="020B0604020202020204" pitchFamily="34" charset="0"/>
              </a:rPr>
              <a:t>Bistritei</a:t>
            </a:r>
            <a:r>
              <a:rPr lang="en-US" sz="2000" dirty="0"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Calibri Light" panose="020F0302020204030204" pitchFamily="34" charset="0"/>
                <a:cs typeface="Arial" panose="020B0604020202020204" pitchFamily="34" charset="0"/>
              </a:rPr>
              <a:t>street, 720274 </a:t>
            </a:r>
            <a:r>
              <a:rPr lang="en-US" sz="2000" dirty="0">
                <a:latin typeface="Calibri Light" panose="020F0302020204030204" pitchFamily="34" charset="0"/>
                <a:cs typeface="Arial" panose="020B0604020202020204" pitchFamily="34" charset="0"/>
              </a:rPr>
              <a:t>Suceava, </a:t>
            </a:r>
            <a:r>
              <a:rPr lang="en-US" sz="2000" dirty="0" smtClean="0">
                <a:latin typeface="Calibri Light" panose="020F0302020204030204" pitchFamily="34" charset="0"/>
                <a:cs typeface="Arial" panose="020B0604020202020204" pitchFamily="34" charset="0"/>
              </a:rPr>
              <a:t>Romania</a:t>
            </a:r>
          </a:p>
          <a:p>
            <a:pPr algn="ctr"/>
            <a:r>
              <a:rPr lang="en-US" sz="2000" dirty="0" smtClean="0">
                <a:latin typeface="Calibri Light" panose="020F0302020204030204" pitchFamily="34" charset="0"/>
                <a:cs typeface="Arial" panose="020B0604020202020204" pitchFamily="34" charset="0"/>
                <a:hlinkClick r:id="rId3"/>
              </a:rPr>
              <a:t>info.ro-ua@brctsuceava.ro</a:t>
            </a:r>
            <a:r>
              <a:rPr lang="en-US" sz="2000" dirty="0" smtClean="0"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endParaRPr lang="en-US" sz="2000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76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199143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altLang="en-US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GB" altLang="en-US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Pay attention…</a:t>
            </a:r>
            <a:r>
              <a:rPr lang="en-GB" alt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Thresholds</a:t>
            </a:r>
            <a:r>
              <a:rPr lang="en-GB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(1/2)</a:t>
            </a:r>
            <a:endParaRPr lang="en-GB" altLang="en-US" sz="26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198775" y="1052813"/>
            <a:ext cx="8746449" cy="4124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Line 2.1 Travels and subsistence </a:t>
            </a:r>
          </a:p>
          <a:p>
            <a:pPr algn="just">
              <a:spcBef>
                <a:spcPts val="600"/>
              </a:spcBef>
              <a:buClr>
                <a:srgbClr val="C00000"/>
              </a:buClr>
            </a:pPr>
            <a:r>
              <a:rPr lang="en-GB" altLang="en-US" sz="1600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For project preparation and only for staff = max. EUR 3,000 (per project)</a:t>
            </a: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Heading 3. Infrastructure </a:t>
            </a: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(for HARD projects) </a:t>
            </a:r>
          </a:p>
          <a:p>
            <a:pPr algn="just">
              <a:spcBef>
                <a:spcPts val="600"/>
              </a:spcBef>
              <a:buClr>
                <a:srgbClr val="C00000"/>
              </a:buClr>
            </a:pPr>
            <a:r>
              <a:rPr lang="en-GB" altLang="en-US" sz="2000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</a:t>
            </a:r>
            <a:r>
              <a:rPr lang="en-GB" altLang="en-US" sz="1600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 of infrastructure = min. 1,000,000 EUR </a:t>
            </a:r>
            <a:r>
              <a:rPr lang="en-GB" altLang="en-US" sz="1600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(per project) </a:t>
            </a:r>
            <a:endParaRPr lang="en-GB" altLang="en-US" sz="1600" dirty="0">
              <a:solidFill>
                <a:srgbClr val="C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Line 3.1 Technical documentation 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(for SOFT and HARD projects with infrastructure) </a:t>
            </a:r>
          </a:p>
          <a:p>
            <a:pPr algn="just">
              <a:spcBef>
                <a:spcPts val="600"/>
              </a:spcBef>
              <a:buClr>
                <a:srgbClr val="C00000"/>
              </a:buClr>
            </a:pP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</a:t>
            </a:r>
            <a:r>
              <a:rPr lang="en-GB" altLang="en-US" sz="1600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 of technical documentation = </a:t>
            </a:r>
            <a:r>
              <a:rPr lang="en-GB" altLang="en-US" sz="1600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max</a:t>
            </a:r>
            <a:r>
              <a:rPr lang="en-GB" altLang="en-US" sz="1600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. 10% of </a:t>
            </a:r>
            <a:r>
              <a:rPr lang="en-GB" altLang="en-US" sz="1600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total cost at 3.2 (</a:t>
            </a:r>
            <a:r>
              <a:rPr lang="en-GB" altLang="en-US" sz="1600" i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Infrastructure execution</a:t>
            </a:r>
            <a:r>
              <a:rPr lang="en-GB" altLang="en-US" sz="1600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) </a:t>
            </a: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Line 4.1 Vehicle 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(only for project management)</a:t>
            </a:r>
          </a:p>
          <a:p>
            <a:pPr algn="just">
              <a:spcBef>
                <a:spcPts val="600"/>
              </a:spcBef>
              <a:buClr>
                <a:srgbClr val="C00000"/>
              </a:buClr>
            </a:pPr>
            <a:r>
              <a:rPr lang="en-GB" altLang="en-US" sz="1600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Cost </a:t>
            </a:r>
            <a:r>
              <a:rPr lang="en-GB" altLang="en-US" sz="1600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of </a:t>
            </a:r>
            <a:r>
              <a:rPr lang="en-GB" altLang="en-US" sz="1600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vehicle = </a:t>
            </a:r>
            <a:r>
              <a:rPr lang="en-GB" altLang="en-US" sz="1600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max. </a:t>
            </a:r>
            <a:r>
              <a:rPr lang="en-GB" altLang="en-US" sz="1600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18,000 EUR (per vehicle)  </a:t>
            </a:r>
            <a:endParaRPr lang="en-GB" altLang="en-US" sz="1600" dirty="0">
              <a:solidFill>
                <a:srgbClr val="C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Heading 7. Communication and visibility actions 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(aimed to promote the programme and the project)</a:t>
            </a:r>
            <a:r>
              <a:rPr lang="en-GB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pPr algn="just">
              <a:spcBef>
                <a:spcPts val="600"/>
              </a:spcBef>
              <a:buClr>
                <a:srgbClr val="C00000"/>
              </a:buClr>
            </a:pPr>
            <a:r>
              <a:rPr lang="en-GB" altLang="en-US" sz="1600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Cost of communication &amp; visibility actions = </a:t>
            </a:r>
            <a:r>
              <a:rPr lang="en-GB" altLang="en-US" sz="1600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min. 2% of </a:t>
            </a:r>
            <a:r>
              <a:rPr lang="en-GB" altLang="en-US" sz="1600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total </a:t>
            </a:r>
            <a:r>
              <a:rPr lang="en-GB" altLang="en-US" sz="1600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direct eligible </a:t>
            </a:r>
            <a:r>
              <a:rPr lang="en-GB" altLang="en-US" sz="1600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costs, 	excluding costs at headings </a:t>
            </a:r>
            <a:r>
              <a:rPr lang="en-GB" altLang="en-US" sz="1600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3. </a:t>
            </a:r>
            <a:r>
              <a:rPr lang="en-GB" altLang="en-US" sz="1600" i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Infrastructure</a:t>
            </a:r>
            <a:r>
              <a:rPr lang="en-GB" altLang="en-US" sz="1600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GB" altLang="en-US" sz="1600" b="1" u="sng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and</a:t>
            </a:r>
            <a:r>
              <a:rPr lang="en-GB" altLang="en-US" sz="1600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GB" altLang="en-US" sz="1600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7. </a:t>
            </a:r>
            <a:r>
              <a:rPr lang="en-GB" altLang="en-US" sz="1600" i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Communication and visibility </a:t>
            </a:r>
            <a:r>
              <a:rPr lang="en-GB" altLang="en-US" sz="1600" i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actions  </a:t>
            </a:r>
            <a:endParaRPr lang="en-GB" altLang="en-US" sz="1600" i="1" dirty="0">
              <a:solidFill>
                <a:srgbClr val="C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68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44968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altLang="en-US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Pay attention…</a:t>
            </a:r>
            <a:r>
              <a:rPr lang="en-GB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Thresholds</a:t>
            </a:r>
            <a:r>
              <a:rPr lang="en-GB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(2/2)</a:t>
            </a:r>
            <a:endParaRPr lang="en-GB" altLang="en-US" sz="26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80124" y="734285"/>
            <a:ext cx="8746449" cy="5832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Heading 9.   Administrative costs 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(indirect costs)</a:t>
            </a:r>
          </a:p>
          <a:p>
            <a:pPr>
              <a:spcBef>
                <a:spcPts val="600"/>
              </a:spcBef>
              <a:buClr>
                <a:srgbClr val="C00000"/>
              </a:buClr>
            </a:pPr>
            <a:r>
              <a:rPr lang="en-GB" altLang="en-US" sz="1600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Indirect costs = max. 7% of total direct eligible costs, excluding costs at heading </a:t>
            </a:r>
            <a:r>
              <a:rPr lang="en-GB" altLang="en-US" sz="1600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3. </a:t>
            </a:r>
            <a:r>
              <a:rPr lang="en-GB" altLang="en-US" sz="1600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</a:t>
            </a:r>
            <a:r>
              <a:rPr lang="en-GB" altLang="en-US" sz="1600" i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Infrastructure</a:t>
            </a:r>
            <a:r>
              <a:rPr lang="en-GB" altLang="en-US" sz="1600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</a:t>
            </a:r>
            <a:r>
              <a:rPr lang="en-GB" altLang="en-US" sz="1600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if </a:t>
            </a:r>
            <a:r>
              <a:rPr lang="en-GB" altLang="en-US" sz="1600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case)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10. Contingency reserve 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(needs prior authorization from the MA)</a:t>
            </a:r>
          </a:p>
          <a:p>
            <a:pPr algn="just">
              <a:spcBef>
                <a:spcPts val="600"/>
              </a:spcBef>
              <a:buClr>
                <a:srgbClr val="C00000"/>
              </a:buClr>
            </a:pPr>
            <a:r>
              <a:rPr lang="en-GB" altLang="en-US" sz="1600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Contingency </a:t>
            </a:r>
            <a:r>
              <a:rPr lang="en-GB" altLang="en-US" sz="1600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= max. 10% of </a:t>
            </a:r>
            <a:r>
              <a:rPr lang="en-GB" altLang="en-US" sz="1600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costs at 3.2 </a:t>
            </a:r>
            <a:r>
              <a:rPr lang="en-GB" altLang="en-US" sz="1600" i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Infrastructure </a:t>
            </a:r>
            <a:r>
              <a:rPr lang="en-GB" altLang="en-US" sz="1600" i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execution </a:t>
            </a:r>
            <a:endParaRPr lang="en-GB" altLang="en-US" sz="1600" i="1" dirty="0">
              <a:solidFill>
                <a:srgbClr val="C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Flexibility rule</a:t>
            </a:r>
            <a:r>
              <a:rPr lang="en-GB" altLang="en-US" sz="19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(in case of partners (other than the Applicant) and activities </a:t>
            </a:r>
            <a:r>
              <a:rPr lang="en-GB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outside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the </a:t>
            </a: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ore regions of the programme) </a:t>
            </a:r>
          </a:p>
          <a:p>
            <a:pPr algn="just">
              <a:spcBef>
                <a:spcPts val="600"/>
              </a:spcBef>
              <a:buClr>
                <a:srgbClr val="C00000"/>
              </a:buClr>
            </a:pPr>
            <a:r>
              <a:rPr lang="en-GB" altLang="en-US" sz="1600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Outside core regions (partners </a:t>
            </a:r>
            <a:r>
              <a:rPr lang="en-GB" altLang="en-US" sz="1600" b="1" u="sng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and</a:t>
            </a:r>
            <a:r>
              <a:rPr lang="en-GB" altLang="en-US" sz="1600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activities) = max</a:t>
            </a:r>
            <a:r>
              <a:rPr lang="en-GB" altLang="en-US" sz="1600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. 10% of the project </a:t>
            </a:r>
            <a:r>
              <a:rPr lang="en-GB" altLang="en-US" sz="1600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budget</a:t>
            </a:r>
          </a:p>
          <a:p>
            <a:pPr algn="just">
              <a:spcBef>
                <a:spcPts val="600"/>
              </a:spcBef>
              <a:buClr>
                <a:srgbClr val="C00000"/>
              </a:buClr>
            </a:pPr>
            <a:endParaRPr lang="en-GB" altLang="en-US" sz="16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buClr>
                <a:srgbClr val="C00000"/>
              </a:buClr>
            </a:pPr>
            <a:endParaRPr lang="en-GB" altLang="en-US" sz="16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buClr>
                <a:srgbClr val="C00000"/>
              </a:buClr>
            </a:pPr>
            <a:endParaRPr lang="en-GB" altLang="en-US" sz="16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GB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 case of not-complying with the thresholds, costs will be cut but nevertheless, you must ensure them from own resources outside the project budget</a:t>
            </a:r>
          </a:p>
          <a:p>
            <a:pPr marL="285750" indent="-28575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GB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Double-check the thresholds after finalizing the budget </a:t>
            </a:r>
          </a:p>
          <a:p>
            <a:pPr marL="285750" indent="-28575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endParaRPr lang="en-GB" altLang="en-US" sz="16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buClr>
                <a:srgbClr val="C00000"/>
              </a:buClr>
            </a:pPr>
            <a:endParaRPr lang="en-GB" altLang="en-US" sz="16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buClr>
                <a:srgbClr val="C00000"/>
              </a:buClr>
            </a:pPr>
            <a:endParaRPr lang="en-GB" altLang="en-US" sz="16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buClr>
                <a:srgbClr val="C00000"/>
              </a:buClr>
            </a:pPr>
            <a:endParaRPr lang="en-GB" altLang="en-US" sz="16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299064"/>
              </p:ext>
            </p:extLst>
          </p:nvPr>
        </p:nvGraphicFramePr>
        <p:xfrm>
          <a:off x="457601" y="3727824"/>
          <a:ext cx="296691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691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TIPS</a:t>
                      </a:r>
                      <a:endParaRPr lang="en-US" sz="18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096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140925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Budget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headings – </a:t>
            </a:r>
            <a:r>
              <a:rPr lang="en-US" alt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</a:t>
            </a: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Human </a:t>
            </a:r>
            <a:r>
              <a:rPr lang="en-US" alt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resources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(1/2)</a:t>
            </a: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372578" y="507973"/>
            <a:ext cx="8473179" cy="5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GB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 this heading for …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</a:t>
            </a:r>
            <a:r>
              <a:rPr lang="en-GB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project team 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members 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employed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with labour contract by the respective organization, or having an appointment decision (in case of public servants)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aving a </a:t>
            </a:r>
            <a:r>
              <a:rPr lang="en-GB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job description 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annexed as supporting </a:t>
            </a: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ocument</a:t>
            </a:r>
          </a:p>
          <a:p>
            <a:pPr algn="just"/>
            <a:endParaRPr lang="en-GB" altLang="en-US" sz="1900" dirty="0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en-GB" altLang="en-US" sz="19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How </a:t>
            </a:r>
            <a:r>
              <a:rPr lang="en-GB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 …</a:t>
            </a:r>
            <a:endParaRPr lang="en-GB" altLang="en-US" sz="1900" b="1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units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</a:t>
            </a: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</a:t>
            </a:r>
            <a:r>
              <a:rPr lang="en-GB" altLang="en-US" sz="1900" i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hour</a:t>
            </a: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 </a:t>
            </a:r>
            <a:r>
              <a:rPr lang="en-GB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GB" altLang="en-US" sz="1900" b="1" cap="small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recommended</a:t>
            </a:r>
            <a:r>
              <a:rPr lang="en-GB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!!!)</a:t>
            </a: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GB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</a:t>
            </a:r>
            <a:r>
              <a:rPr lang="en-GB" altLang="en-US" sz="1900" i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day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en-GB" altLang="en-US" sz="1900" i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month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lang="en-GB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units 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must not exceed the implementation period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unit rates 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must not exceed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those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normally borne by the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organization</a:t>
            </a: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b="1" cap="small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unit rate 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actual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gross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salary + social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security charges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+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other remunerated-related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costs</a:t>
            </a:r>
            <a:r>
              <a:rPr lang="ro-RO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.</a:t>
            </a:r>
            <a:endParaRPr lang="en-US" alt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US" altLang="ro-RO" sz="1900" b="1" dirty="0" smtClean="0">
              <a:solidFill>
                <a:srgbClr val="C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US" altLang="ro-RO" sz="1900" b="1" dirty="0">
              <a:solidFill>
                <a:srgbClr val="C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Insert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separate budget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sub-lines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per function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Check project documents for consistency e.g. correlate Application Form vs. Budget vs. Job descriptions</a:t>
            </a:r>
            <a:endParaRPr lang="en-US" alt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en-US" altLang="en-US" sz="190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467913"/>
              </p:ext>
            </p:extLst>
          </p:nvPr>
        </p:nvGraphicFramePr>
        <p:xfrm>
          <a:off x="500110" y="4367306"/>
          <a:ext cx="3121632" cy="38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16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ro-RO" sz="19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TIPS</a:t>
                      </a:r>
                      <a:endParaRPr lang="en-US" sz="1900" dirty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043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44913"/>
            <a:ext cx="828164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Budget headings – </a:t>
            </a: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Human resources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(2/2)</a:t>
            </a:r>
            <a:endParaRPr lang="en-US" altLang="en-US" sz="2600" b="1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en-US" altLang="en-US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95879"/>
            <a:ext cx="9143999" cy="4088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44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0845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600" dirty="0">
              <a:latin typeface="Trebuchet MS" panose="020B0603020202020204" pitchFamily="34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60385" y="244968"/>
            <a:ext cx="876618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Budget headings – </a:t>
            </a:r>
            <a:r>
              <a:rPr lang="en-US" alt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Travel and subsistence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(1/2)</a:t>
            </a:r>
            <a:endParaRPr lang="en-US" altLang="en-US" sz="2600" b="1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335410" y="702168"/>
            <a:ext cx="8636235" cy="506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GB" altLang="en-US" sz="19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 this heading for …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Project preparation 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max.3,000 EUR (only for staff employed by the organization)</a:t>
            </a:r>
            <a:endParaRPr lang="en-GB" altLang="en-US" sz="1900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Daily allowance, accommodation, transport costs, as necessary (only for project teams) </a:t>
            </a:r>
          </a:p>
          <a:p>
            <a:pPr algn="just"/>
            <a:endParaRPr lang="en-GB" altLang="en-US" sz="1900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en-GB" altLang="en-US" sz="19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How </a:t>
            </a:r>
            <a:r>
              <a:rPr lang="en-GB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 …</a:t>
            </a:r>
            <a:endParaRPr lang="en-GB" altLang="en-US" sz="1900" b="1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units</a:t>
            </a: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“</a:t>
            </a:r>
            <a:r>
              <a:rPr lang="en-GB" altLang="en-US" sz="1900" i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contract</a:t>
            </a: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en-GB" altLang="en-US" sz="1900" i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</a:t>
            </a:r>
            <a:r>
              <a:rPr lang="en-GB" altLang="en-US" sz="1900" i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activity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en-GB" altLang="en-US" sz="1900" i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travel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en-GB" altLang="en-US" sz="1900" i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project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en-GB" altLang="en-US" sz="1900" i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GA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</a:t>
            </a:r>
            <a:endParaRPr lang="en-GB" altLang="en-US" sz="1900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n-GB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osts must </a:t>
            </a:r>
            <a:r>
              <a:rPr lang="en-GB" altLang="en-US" sz="1900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 exceed </a:t>
            </a:r>
            <a:r>
              <a:rPr lang="en-US" altLang="ro-RO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those normally borne by the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organization according to the national legislation, not the rates published by the EC at the time of mission (when reimbursed as flat rates, lump sums, unit cost)</a:t>
            </a:r>
            <a:endParaRPr lang="en-US" alt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altLang="ro-RO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alt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corresponding Group of Activities and the related activity need to be indicated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 Annex </a:t>
            </a:r>
            <a:r>
              <a:rPr lang="en-US" altLang="ro-RO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Justification of costs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give details on the main features (mean</a:t>
            </a:r>
            <a:r>
              <a:rPr lang="ro-RO" altLang="ro-RO" sz="190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</a:t>
            </a:r>
            <a:r>
              <a:rPr lang="en-US" altLang="ro-RO" sz="190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of transportation, route, number of persons travelling, number of nights in case of accommodation, cost composition)</a:t>
            </a:r>
            <a:endParaRPr lang="en-US" altLang="ro-RO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GB" altLang="en-US" sz="1900" b="1" i="1" u="sng" dirty="0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967180"/>
              </p:ext>
            </p:extLst>
          </p:nvPr>
        </p:nvGraphicFramePr>
        <p:xfrm>
          <a:off x="435332" y="3753776"/>
          <a:ext cx="298022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022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TIPS</a:t>
                      </a:r>
                      <a:endParaRPr lang="en-US" sz="18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050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44913"/>
            <a:ext cx="828164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Budget headings – </a:t>
            </a: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Travel and subsistence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(2/2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en-US" altLang="en-US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519237"/>
            <a:ext cx="9144001" cy="381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41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1726</TotalTime>
  <Words>2182</Words>
  <Application>Microsoft Office PowerPoint</Application>
  <PresentationFormat>On-screen Show (4:3)</PresentationFormat>
  <Paragraphs>860</Paragraphs>
  <Slides>31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1" baseType="lpstr">
      <vt:lpstr>Arial</vt:lpstr>
      <vt:lpstr>Calibri</vt:lpstr>
      <vt:lpstr>Calibri Light</vt:lpstr>
      <vt:lpstr>Times New Roman</vt:lpstr>
      <vt:lpstr>Traditional Arabic</vt:lpstr>
      <vt:lpstr>Trebuchet MS</vt:lpstr>
      <vt:lpstr>Webdings</vt:lpstr>
      <vt:lpstr>Wingdings</vt:lpstr>
      <vt:lpstr>Wingdings 3</vt:lpstr>
      <vt:lpstr>Office Theme</vt:lpstr>
      <vt:lpstr>Joint Operational Programme Romania – Ukraine  2014 – 2020     BUILD THE PROJECT BUDGET   (for HARD and SOFT projects)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Bogdan Tanasa</dc:creator>
  <cp:lastModifiedBy>Adriana Nicula</cp:lastModifiedBy>
  <cp:revision>211</cp:revision>
  <cp:lastPrinted>2018-01-10T06:20:28Z</cp:lastPrinted>
  <dcterms:created xsi:type="dcterms:W3CDTF">2017-06-21T06:24:46Z</dcterms:created>
  <dcterms:modified xsi:type="dcterms:W3CDTF">2018-04-03T05:53:58Z</dcterms:modified>
</cp:coreProperties>
</file>