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303" r:id="rId4"/>
    <p:sldId id="305" r:id="rId5"/>
    <p:sldId id="30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i Buzatu" initials="AB" lastIdx="0" clrIdx="0">
    <p:extLst>
      <p:ext uri="{19B8F6BF-5375-455C-9EA6-DF929625EA0E}">
        <p15:presenceInfo xmlns:p15="http://schemas.microsoft.com/office/powerpoint/2012/main" userId="S-1-5-21-446836279-1941233760-1747464059-117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F4E2C-5088-4F0D-9E03-93928B7B710D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4BAAB1-7597-400A-BF39-9BC655AC6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513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613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457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6016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579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9FD87-C12D-40A6-BB3E-19CE50DC8F41}" type="datetime1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558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2C80-7ECF-4B0A-9058-13E2C1054FA3}" type="datetime1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246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1BE6-494A-4AED-836C-39BE9CBFB34F}" type="datetime1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35C9-EAFF-4700-B279-AF79DD512499}" type="datetime1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A408A-537A-4E33-AFCE-E845B06876DF}" type="datetime1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5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E145-F7EF-4670-A2DB-6505B87EF078}" type="datetime1">
              <a:rPr lang="en-US" smtClean="0"/>
              <a:t>4/3/2018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10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07852-0A44-4778-BD90-EC949040772F}" type="datetime1">
              <a:rPr lang="en-US" smtClean="0"/>
              <a:t>4/3/2018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97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34D61-DD9F-4F7B-A659-225379391AD7}" type="datetime1">
              <a:rPr lang="en-US" smtClean="0"/>
              <a:t>4/3/2018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139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B888-1E6B-460F-B44D-DB82BB29F71F}" type="datetime1">
              <a:rPr lang="en-US" smtClean="0"/>
              <a:t>4/3/2018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74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BB77-029F-48F6-97E1-E9151E94BEE6}" type="datetime1">
              <a:rPr lang="en-US" smtClean="0"/>
              <a:t>4/3/2018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6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225ED-36C2-49DD-A75A-240BA9A47B98}" type="datetime1">
              <a:rPr lang="en-US" smtClean="0"/>
              <a:t>4/3/2018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02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04445-B879-45CA-864A-5E9D03FA99AD}" type="datetime1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288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info.ro-ua-md@brctsuceava.ro" TargetMode="External"/><Relationship Id="rId2" Type="http://schemas.openxmlformats.org/officeDocument/2006/relationships/hyperlink" Target="http://www.ro-ua.net/en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0091" y="470773"/>
            <a:ext cx="7575259" cy="2987042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Joint </a:t>
            </a:r>
            <a:r>
              <a:rPr lang="en-US" sz="3000" b="1" dirty="0">
                <a:solidFill>
                  <a:srgbClr val="002060"/>
                </a:solidFill>
                <a:latin typeface="Calibri Light" panose="020F0302020204030204" pitchFamily="34" charset="0"/>
              </a:rPr>
              <a:t>Operational Programme </a:t>
            </a:r>
            <a:br>
              <a:rPr lang="en-US" sz="3000" b="1" dirty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en-US" sz="3000" b="1" dirty="0">
                <a:solidFill>
                  <a:srgbClr val="002060"/>
                </a:solidFill>
                <a:latin typeface="Calibri Light" panose="020F0302020204030204" pitchFamily="34" charset="0"/>
              </a:rPr>
              <a:t>Romania – </a:t>
            </a:r>
            <a:r>
              <a:rPr lang="en-US" sz="30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Ukraine 2014 </a:t>
            </a:r>
            <a:r>
              <a:rPr lang="en-US" sz="3000" b="1" dirty="0">
                <a:solidFill>
                  <a:srgbClr val="002060"/>
                </a:solidFill>
                <a:latin typeface="Calibri Light" panose="020F0302020204030204" pitchFamily="34" charset="0"/>
              </a:rPr>
              <a:t>– </a:t>
            </a:r>
            <a:r>
              <a:rPr lang="en-US" sz="30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2020</a:t>
            </a:r>
            <a:br>
              <a:rPr lang="en-US" sz="30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en-US" sz="30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/>
            </a:r>
            <a:br>
              <a:rPr lang="en-US" sz="30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en-US" sz="30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/>
            </a:r>
            <a:br>
              <a:rPr lang="en-US" sz="30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en-US" sz="30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Supporting </a:t>
            </a:r>
            <a:r>
              <a:rPr lang="en-US" sz="3000" b="1" dirty="0">
                <a:solidFill>
                  <a:srgbClr val="C00000"/>
                </a:solidFill>
                <a:latin typeface="Calibri Light" panose="020F0302020204030204" pitchFamily="34" charset="0"/>
              </a:rPr>
              <a:t>documents </a:t>
            </a:r>
            <a:br>
              <a:rPr lang="en-US" sz="3000" b="1" dirty="0">
                <a:solidFill>
                  <a:srgbClr val="C00000"/>
                </a:solidFill>
                <a:latin typeface="Calibri Light" panose="020F0302020204030204" pitchFamily="34" charset="0"/>
              </a:rPr>
            </a:br>
            <a:r>
              <a:rPr lang="en-US" sz="30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for </a:t>
            </a:r>
            <a:r>
              <a:rPr lang="en-US" sz="3000" b="1" dirty="0">
                <a:solidFill>
                  <a:srgbClr val="C00000"/>
                </a:solidFill>
                <a:latin typeface="Calibri Light" panose="020F0302020204030204" pitchFamily="34" charset="0"/>
              </a:rPr>
              <a:t>HARD and SOFT </a:t>
            </a:r>
            <a:r>
              <a:rPr lang="en-US" sz="30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projects</a:t>
            </a:r>
            <a:br>
              <a:rPr lang="en-US" sz="30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</a:br>
            <a:endParaRPr lang="en-US" sz="3000" dirty="0">
              <a:solidFill>
                <a:srgbClr val="C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040" y="3135086"/>
            <a:ext cx="2286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88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353774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ro-RO" sz="26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Supporting documents</a:t>
            </a:r>
            <a:endParaRPr lang="ro-RO" sz="2600" noProof="1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13765" y="685800"/>
            <a:ext cx="7879976" cy="5061426"/>
          </a:xfrm>
        </p:spPr>
        <p:txBody>
          <a:bodyPr numCol="1"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2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TO CHECK IF</a:t>
            </a:r>
            <a:endParaRPr lang="en-US" sz="22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They were sent </a:t>
            </a:r>
            <a:r>
              <a:rPr 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before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 the deadline</a:t>
            </a:r>
          </a:p>
          <a:p>
            <a:pPr algn="just">
              <a:lnSpc>
                <a:spcPct val="120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All the documents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required </a:t>
            </a:r>
            <a:r>
              <a:rPr lang="en-US" sz="1900" noProof="1">
                <a:solidFill>
                  <a:srgbClr val="002060"/>
                </a:solidFill>
                <a:latin typeface="Calibri Light" panose="020F0302020204030204" pitchFamily="34" charset="0"/>
              </a:rPr>
              <a:t>by the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Call have been provided </a:t>
            </a:r>
            <a:r>
              <a:rPr lang="en-US" sz="1900" noProof="1">
                <a:solidFill>
                  <a:srgbClr val="002060"/>
                </a:solidFill>
                <a:latin typeface="Calibri Light" panose="020F0302020204030204" pitchFamily="34" charset="0"/>
              </a:rPr>
              <a:t>by each project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partner </a:t>
            </a:r>
          </a:p>
          <a:p>
            <a:pPr algn="just">
              <a:lnSpc>
                <a:spcPct val="120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They are in national language and in English translation, as the case may be</a:t>
            </a:r>
          </a:p>
          <a:p>
            <a:pPr algn="just">
              <a:lnSpc>
                <a:spcPct val="120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They have been sent in original or as photocopies, certified as “According to the original”</a:t>
            </a:r>
          </a:p>
          <a:p>
            <a:pPr algn="just">
              <a:lnSpc>
                <a:spcPct val="120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They have been signed and stamped by the legal representative or by a mandated person (having a mandate in this respect)</a:t>
            </a:r>
          </a:p>
          <a:p>
            <a:pPr algn="just">
              <a:lnSpc>
                <a:spcPct val="120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Checklists in the Guidelines for grant applicants (Annexes J1) are used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269" y="0"/>
            <a:ext cx="1778257" cy="1701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75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138906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ro-RO" sz="26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Supporting documents </a:t>
            </a:r>
            <a:r>
              <a:rPr 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(1/2)</a:t>
            </a:r>
            <a:endParaRPr lang="ro-RO" sz="2600" noProof="1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7827810"/>
              </p:ext>
            </p:extLst>
          </p:nvPr>
        </p:nvGraphicFramePr>
        <p:xfrm>
          <a:off x="0" y="665968"/>
          <a:ext cx="9144000" cy="61920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88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636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66146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8066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HARD projects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section 2.6.6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SOFT projects</a:t>
                      </a:r>
                      <a:r>
                        <a:rPr lang="en-US" sz="1600" baseline="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section 2.6.5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noProof="1" smtClean="0">
                        <a:solidFill>
                          <a:schemeClr val="bg1"/>
                        </a:solidFill>
                        <a:latin typeface="Calibri Light" panose="020F0302020204030204" pitchFamily="34" charset="0"/>
                      </a:endParaRPr>
                    </a:p>
                    <a:p>
                      <a:pPr algn="ctr"/>
                      <a:r>
                        <a:rPr lang="en-US" sz="16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Administrative requirements of the call (Annex J1)</a:t>
                      </a:r>
                      <a:endParaRPr lang="en-US" sz="1600" noProof="1">
                        <a:solidFill>
                          <a:schemeClr val="bg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28517">
                <a:tc gridSpan="2">
                  <a:txBody>
                    <a:bodyPr/>
                    <a:lstStyle/>
                    <a:p>
                      <a:pPr marL="0" lvl="0" algn="just" defTabSz="914400" rtl="0" eaLnBrk="1" latinLnBrk="0" hangingPunct="1"/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Declaration by the Applicant</a:t>
                      </a:r>
                      <a:r>
                        <a:rPr lang="en-US" sz="16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lvl="0" algn="just" defTabSz="914400" rtl="0" eaLnBrk="1" latinLnBrk="0" hangingPunct="1"/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Partnership Statements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Applicant (sends Declaration by the Applicant), partners send Partnership Statements)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 original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signed and stamped</a:t>
                      </a:r>
                      <a:endParaRPr lang="en-US" sz="15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26964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Statutes/other relevant documents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for the Applicant &amp; each project Partner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photocopies, signed and stamped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 English and in national language</a:t>
                      </a:r>
                      <a:endParaRPr lang="en-US" sz="1500" b="0" kern="12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70848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Profit and loss accounts, the balance sheets or other relevant fiscal documents for the last year when the accounts have been closed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for the Applicant &amp; each project Partner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photocopies, signed and stamped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 English and in national language</a:t>
                      </a:r>
                      <a:endParaRPr lang="en-US" sz="1500" b="0" kern="12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43347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Certificates of fiscal registration</a:t>
                      </a:r>
                      <a:endParaRPr lang="en-US" sz="16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for the Applicant &amp; each project Partner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photocopies, signed and stamped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 English and in national language</a:t>
                      </a:r>
                      <a:endParaRPr lang="en-US" sz="1500" b="0" kern="12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41514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Valid certificates showing fulfil</a:t>
                      </a: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ment of obligations related to the payment of debt to the consolidated state budget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for the Applicant &amp; each project Partner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photocopies, signed and stamped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 English and in national language</a:t>
                      </a:r>
                      <a:endParaRPr lang="en-US" sz="1500" b="0" kern="12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974183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Valid certificates showing fulfil</a:t>
                      </a: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ment of obligations relating to the payment of debts to the local budget </a:t>
                      </a:r>
                      <a:endParaRPr lang="en-US" sz="1600" b="0" kern="12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for the Applicant &amp; each project Partner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photocopies, signed and stamped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5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 English and in national language</a:t>
                      </a:r>
                      <a:endParaRPr lang="en-US" sz="1500" b="0" kern="12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77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237518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ro-RO" sz="2600" b="1" noProof="1">
                <a:solidFill>
                  <a:srgbClr val="002060"/>
                </a:solidFill>
                <a:latin typeface="Calibri Light" panose="020F0302020204030204" pitchFamily="34" charset="0"/>
              </a:rPr>
              <a:t>Supporting documents </a:t>
            </a:r>
            <a:r>
              <a:rPr 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(2/2</a:t>
            </a:r>
            <a:r>
              <a:rPr lang="en-US" sz="2600" b="1" noProof="1">
                <a:solidFill>
                  <a:srgbClr val="002060"/>
                </a:solidFill>
                <a:latin typeface="Calibri Light" panose="020F0302020204030204" pitchFamily="34" charset="0"/>
              </a:rPr>
              <a:t>)</a:t>
            </a:r>
            <a:endParaRPr lang="en-US" sz="2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5510732"/>
              </p:ext>
            </p:extLst>
          </p:nvPr>
        </p:nvGraphicFramePr>
        <p:xfrm>
          <a:off x="0" y="990530"/>
          <a:ext cx="9144000" cy="60255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88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636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66146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88955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HARD projects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section 2.6.6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SOFT projects</a:t>
                      </a:r>
                      <a:r>
                        <a:rPr lang="en-US" sz="1600" baseline="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section 2.6.5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noProof="1" smtClean="0">
                        <a:solidFill>
                          <a:schemeClr val="bg1"/>
                        </a:solidFill>
                        <a:latin typeface="Calibri Light" panose="020F0302020204030204" pitchFamily="34" charset="0"/>
                      </a:endParaRPr>
                    </a:p>
                    <a:p>
                      <a:pPr algn="ctr"/>
                      <a:r>
                        <a:rPr lang="en-US" sz="16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Administrative requirements of the call (Annex J1)</a:t>
                      </a:r>
                      <a:endParaRPr lang="en-US" sz="1600" noProof="1">
                        <a:solidFill>
                          <a:schemeClr val="bg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52563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State Aid self-assessment (template in </a:t>
                      </a:r>
                      <a:r>
                        <a:rPr lang="en-US" sz="16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Annex D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6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by each project Partner 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6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in original, stamped according to the relevant legal provisions in force and signed by the legal representatives, 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6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in English</a:t>
                      </a:r>
                      <a:endParaRPr lang="en-US" sz="16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25677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Job descriptions (template in </a:t>
                      </a:r>
                      <a:r>
                        <a:rPr lang="en-US" sz="16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Annex E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for all the functions listed in the Application Form 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 English</a:t>
                      </a:r>
                      <a:endParaRPr lang="en-US" sz="16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89120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Indicative budget breakdown for infrastructure (template in </a:t>
                      </a:r>
                      <a:r>
                        <a:rPr lang="en-US" sz="16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Annex A.1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by each Partner executing a part of the infrastructure 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</a:t>
                      </a:r>
                      <a:r>
                        <a:rPr lang="en-US" sz="16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English</a:t>
                      </a:r>
                      <a:endParaRPr lang="en-US" sz="16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10716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Justification of costs (template in </a:t>
                      </a:r>
                      <a:r>
                        <a:rPr lang="en-US" sz="16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Annex A.2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by each project</a:t>
                      </a:r>
                      <a:r>
                        <a:rPr lang="en-US" sz="16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partner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 English</a:t>
                      </a:r>
                      <a:endParaRPr lang="en-US" sz="1600" b="0" kern="12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10716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Project financial plan (template in </a:t>
                      </a:r>
                      <a:r>
                        <a:rPr lang="en-US" sz="16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Annex A.3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per project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 English</a:t>
                      </a:r>
                      <a:endParaRPr lang="en-US" sz="1600" b="0" kern="12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89120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Official mandate for the person signing project documents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 original, stamped and signed by the legal representative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 English</a:t>
                      </a:r>
                      <a:endParaRPr lang="en-US" sz="1600" b="0" kern="12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314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0437" y="1140454"/>
            <a:ext cx="7885670" cy="1327402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Thank you for attention!</a:t>
            </a:r>
          </a:p>
          <a:p>
            <a:pPr algn="just"/>
            <a:r>
              <a:rPr lang="en-US" sz="20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Please </a:t>
            </a:r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</a:rPr>
              <a:t>check regularly for updates on the Programme </a:t>
            </a:r>
            <a:r>
              <a:rPr lang="en-US" sz="20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website at </a:t>
            </a:r>
            <a:endParaRPr lang="en-US" sz="2000" b="1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  <a:hlinkClick r:id="rId2"/>
              </a:rPr>
              <a:t>http</a:t>
            </a:r>
            <a:r>
              <a:rPr lang="en-US" sz="2000" b="1">
                <a:solidFill>
                  <a:srgbClr val="002060"/>
                </a:solidFill>
                <a:latin typeface="Calibri Light" panose="020F0302020204030204" pitchFamily="34" charset="0"/>
                <a:hlinkClick r:id="rId2"/>
              </a:rPr>
              <a:t>://</a:t>
            </a:r>
            <a:r>
              <a:rPr lang="en-US" sz="2000" b="1" smtClean="0">
                <a:solidFill>
                  <a:srgbClr val="002060"/>
                </a:solidFill>
                <a:latin typeface="Calibri Light" panose="020F0302020204030204" pitchFamily="34" charset="0"/>
                <a:hlinkClick r:id="rId2"/>
              </a:rPr>
              <a:t>www.ro-ua.net/en</a:t>
            </a:r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  <a:hlinkClick r:id="rId2"/>
              </a:rPr>
              <a:t>/</a:t>
            </a:r>
            <a:endParaRPr lang="en-GB" sz="2000" b="1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endParaRPr lang="en-US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/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50437" y="3278111"/>
            <a:ext cx="808543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Joint Technical </a:t>
            </a:r>
            <a:r>
              <a:rPr lang="en-US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Secretariat</a:t>
            </a:r>
          </a:p>
          <a:p>
            <a:pPr algn="ctr"/>
            <a:r>
              <a:rPr lang="en-US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Regional Office for Cross-border Cooperation for </a:t>
            </a:r>
            <a:endParaRPr lang="ro-RO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Romania – Ukraine border</a:t>
            </a:r>
            <a:endParaRPr lang="en-US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/>
            <a:endParaRPr lang="en-US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8A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Bistritei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street, 720274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Suceava, 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Romania</a:t>
            </a:r>
          </a:p>
          <a:p>
            <a:pPr algn="ctr"/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  <a:hlinkClick r:id="rId3"/>
              </a:rPr>
              <a:t>info.ro-ua@brctsuceava.ro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48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1825</TotalTime>
  <Words>495</Words>
  <Application>Microsoft Office PowerPoint</Application>
  <PresentationFormat>On-screen Show (4:3)</PresentationFormat>
  <Paragraphs>88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Joint Operational Programme  Romania – Ukraine 2014 – 2020   Supporting documents  for HARD and SOFT projects </vt:lpstr>
      <vt:lpstr>Supporting documents</vt:lpstr>
      <vt:lpstr>Supporting documents (1/2)</vt:lpstr>
      <vt:lpstr>Supporting documents (2/2)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Bogdan Tanasa</dc:creator>
  <cp:lastModifiedBy>Adriana Nicula</cp:lastModifiedBy>
  <cp:revision>198</cp:revision>
  <dcterms:created xsi:type="dcterms:W3CDTF">2017-06-21T06:24:46Z</dcterms:created>
  <dcterms:modified xsi:type="dcterms:W3CDTF">2018-04-03T05:54:15Z</dcterms:modified>
</cp:coreProperties>
</file>