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5" r:id="rId3"/>
    <p:sldId id="290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2" r:id="rId14"/>
    <p:sldId id="303" r:id="rId15"/>
    <p:sldId id="304" r:id="rId16"/>
    <p:sldId id="305" r:id="rId17"/>
    <p:sldId id="306" r:id="rId18"/>
    <p:sldId id="307" r:id="rId19"/>
    <p:sldId id="28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0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1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584AE-4EC8-40E2-9545-68425E3F78E9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DEDA-E336-4D4F-AD3B-1DCA110D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3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3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53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80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08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97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Activitatea</a:t>
            </a:r>
            <a:r>
              <a:rPr lang="en-US" dirty="0" smtClean="0"/>
              <a:t> 1.2 nu are date – interval de </a:t>
            </a:r>
            <a:r>
              <a:rPr lang="en-US" dirty="0" err="1" smtClean="0"/>
              <a:t>timp</a:t>
            </a:r>
            <a:r>
              <a:rPr lang="en-US" dirty="0" smtClean="0"/>
              <a:t>, deliverable, </a:t>
            </a:r>
            <a:r>
              <a:rPr lang="en-US" dirty="0" err="1" smtClean="0"/>
              <a:t>pentru</a:t>
            </a:r>
            <a:r>
              <a:rPr lang="en-US" dirty="0" smtClean="0"/>
              <a:t> ca 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introdusa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</a:t>
            </a:r>
            <a:r>
              <a:rPr lang="en-US" baseline="0" dirty="0" smtClean="0"/>
              <a:t> nu au </a:t>
            </a:r>
            <a:r>
              <a:rPr lang="en-US" baseline="0" dirty="0" err="1" smtClean="0"/>
              <a:t>fost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completate</a:t>
            </a:r>
            <a:r>
              <a:rPr lang="en-US" baseline="0" dirty="0" smtClean="0"/>
              <a:t> date.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38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18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69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15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4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33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26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12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04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76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14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3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8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9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9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3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8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0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6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2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-ua.net/e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nfo.ro-ua-md@brctsuceava.r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rgbClr val="002060"/>
                </a:solidFill>
              </a:rPr>
              <a:t>WORK WITH THE APPLICATION FORM STEP BY STEP </a:t>
            </a:r>
            <a:endParaRPr lang="en-US" sz="3000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6607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63495" y="1165712"/>
            <a:ext cx="5518179" cy="282369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the infrastructure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2.2 (c) </a:t>
            </a:r>
            <a:r>
              <a:rPr lang="en-US" sz="17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Partners’ contribution to the project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(a) Project preparedness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(c) Description of the infrastructure component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(e) Financial feasibility of the infrastructure component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475360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4 Infrastructure </a:t>
            </a:r>
            <a:r>
              <a:rPr lang="en-US" sz="2600" b="1" dirty="0" smtClean="0">
                <a:solidFill>
                  <a:srgbClr val="002060"/>
                </a:solidFill>
              </a:rPr>
              <a:t>(1/3)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8347"/>
            <a:ext cx="5918773" cy="16385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687" y="4899617"/>
            <a:ext cx="3401863" cy="29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773" y="96154"/>
            <a:ext cx="6142632" cy="592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57712" y="1406301"/>
            <a:ext cx="5414437" cy="238647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(technical and financial evaluation) for criteria making reference to the </a:t>
            </a:r>
            <a:r>
              <a:rPr lang="en-GB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infrastructure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</a:t>
            </a:r>
            <a:r>
              <a:rPr lang="en-US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(d) Technical feasibility of the infrastructure </a:t>
            </a: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component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441906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4 Infrastructure </a:t>
            </a:r>
            <a:r>
              <a:rPr lang="en-US" sz="2600" b="1" dirty="0" smtClean="0">
                <a:solidFill>
                  <a:srgbClr val="002060"/>
                </a:solidFill>
              </a:rPr>
              <a:t>(2/3)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05" y="4196829"/>
            <a:ext cx="3401863" cy="298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584" y="185964"/>
            <a:ext cx="6016428" cy="45886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4" y="4586300"/>
            <a:ext cx="6007729" cy="2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4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854" y="1405719"/>
            <a:ext cx="5493946" cy="2700370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(technical and financial evaluation) for criteria making reference to the infrastructure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</a:t>
            </a:r>
            <a:r>
              <a:rPr lang="en-US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(d) Technical feasibility of the infrastructure </a:t>
            </a: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component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4" y="1"/>
            <a:ext cx="5570145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4 Infrastructure </a:t>
            </a:r>
            <a:r>
              <a:rPr lang="en-US" sz="2600" b="1" dirty="0" smtClean="0">
                <a:solidFill>
                  <a:srgbClr val="002060"/>
                </a:solidFill>
              </a:rPr>
              <a:t>(3/3)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05" y="4001294"/>
            <a:ext cx="3401863" cy="298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25" y="77873"/>
            <a:ext cx="6203647" cy="52327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3928"/>
            <a:ext cx="5883095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4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855" y="2152015"/>
            <a:ext cx="4731945" cy="302475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capacity building</a:t>
            </a: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Calibri Light" panose="020F0302020204030204" pitchFamily="34" charset="0"/>
              </a:rPr>
              <a:t>3.1 (a) Project preparedness</a:t>
            </a:r>
            <a:r>
              <a:rPr lang="en-US" sz="1700" noProof="1">
                <a:solidFill>
                  <a:srgbClr val="0000FF"/>
                </a:solidFill>
                <a:latin typeface="Calibri Light" panose="020F0302020204030204" pitchFamily="34" charset="0"/>
              </a:rPr>
              <a:t>           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3.3 </a:t>
            </a:r>
            <a:r>
              <a:rPr lang="en-US" sz="1700" noProof="1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(d) Technical feasibility of the infrastructure </a:t>
            </a:r>
            <a:r>
              <a:rPr lang="en-US" sz="1700" noProof="1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component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0"/>
            <a:ext cx="5169529" cy="1269241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/>
              <a:t>PROJECT DESCRIPTION </a:t>
            </a:r>
            <a:br>
              <a:rPr lang="en-US" sz="2600" b="1" dirty="0" smtClean="0"/>
            </a:br>
            <a:r>
              <a:rPr lang="en-US" sz="2600" b="1" dirty="0" smtClean="0">
                <a:solidFill>
                  <a:srgbClr val="FF000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C.5 Capacity building activities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085" y="4291083"/>
            <a:ext cx="3401863" cy="298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814" y="1825625"/>
            <a:ext cx="7216186" cy="155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48" y="4575664"/>
            <a:ext cx="6477904" cy="20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1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799" y="1809894"/>
            <a:ext cx="4791075" cy="3134622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flexibility requirements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2.2 (a) Relevance of the project partnership</a:t>
            </a:r>
            <a:endParaRPr lang="en-US" sz="1700" noProof="1">
              <a:solidFill>
                <a:srgbClr val="0000FF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3.1 (c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) Project planning &amp;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methodology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</a:t>
            </a: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21081"/>
            <a:ext cx="5445498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PROJECT DESCRIPTION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C.6 Flexibility rule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84" y="843800"/>
            <a:ext cx="6534168" cy="30256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53" y="5011422"/>
            <a:ext cx="6449325" cy="17147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6827" y="4633593"/>
            <a:ext cx="2676376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2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82816" y="1751965"/>
            <a:ext cx="5684634" cy="282369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Groups of activities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Activities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Deliverables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The project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indicative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time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plan (</a:t>
            </a: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Gantt chart) is an important implementation tool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.</a:t>
            </a: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169529" cy="1228298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PROJECT DESCRIPTION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C.7 Indicative time plan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941" y="87151"/>
            <a:ext cx="5111476" cy="667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14326" y="1328228"/>
            <a:ext cx="5676900" cy="286163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sustainability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</a:rPr>
              <a:t>1.1 (d) Cross cutting themes</a:t>
            </a:r>
            <a:endParaRPr lang="en-US" sz="1700" noProof="1">
              <a:solidFill>
                <a:srgbClr val="0000FF"/>
              </a:solidFill>
              <a:latin typeface="+mj-lt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3.4 (a</a:t>
            </a:r>
            <a:r>
              <a:rPr lang="en-US" sz="1700" noProof="1">
                <a:solidFill>
                  <a:srgbClr val="0000FF"/>
                </a:solidFill>
                <a:latin typeface="+mj-lt"/>
              </a:rPr>
              <a:t>) Sustainability of project Outputs and 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Results</a:t>
            </a:r>
            <a:endParaRPr lang="en-US" sz="1700" noProof="1">
              <a:solidFill>
                <a:srgbClr val="0000FF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0"/>
            <a:ext cx="5627295" cy="1242367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PROJECT DESCRIPTION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C.8 Sustainability (1/2)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169" y="2"/>
            <a:ext cx="6081831" cy="48040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5" y="4657418"/>
            <a:ext cx="6064876" cy="22005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974" y="4358688"/>
            <a:ext cx="3401863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855" y="1917444"/>
            <a:ext cx="4789095" cy="393744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Any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project including an infrastructure component shall repay the Union contribution if, within </a:t>
            </a:r>
            <a:r>
              <a:rPr lang="en-GB" sz="1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five years of the project closure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or within the period of time set out in state aid rules, where applicable, it is subject to a substantial change affecting its nature, objectives or implementation conditions which would result in undermining its original. </a:t>
            </a: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(Art. 39, po</a:t>
            </a:r>
            <a:r>
              <a:rPr lang="ro-RO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</a:t>
            </a:r>
            <a:r>
              <a:rPr lang="en-US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nt 3 from 897/2014 IR)</a:t>
            </a: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lvl="1" indent="-452438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169529" cy="1323832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PROJECT DESCRIPTION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C.8 Sustainability </a:t>
            </a:r>
            <a:r>
              <a:rPr lang="en-US" sz="2600" b="1" dirty="0" smtClean="0">
                <a:solidFill>
                  <a:srgbClr val="002060"/>
                </a:solidFill>
              </a:rPr>
              <a:t>(2/2)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16" y="4657418"/>
            <a:ext cx="6064876" cy="22005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125" y="4358688"/>
            <a:ext cx="3401863" cy="29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08" y="516049"/>
            <a:ext cx="7148292" cy="2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1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487606"/>
            <a:ext cx="3552731" cy="3396171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68490" y="1487606"/>
            <a:ext cx="4421874" cy="180150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cross cutting themes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Calibri Light" panose="020F0302020204030204" pitchFamily="34" charset="0"/>
              </a:rPr>
              <a:t>(d) Cross cutting themes</a:t>
            </a:r>
            <a:endParaRPr lang="ro-RO" sz="1700" noProof="1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Positive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influence on </a:t>
            </a:r>
            <a:r>
              <a:rPr lang="en-GB" sz="1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more than one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cross cutting theme of the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Programme, 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bring the project better scores</a:t>
            </a: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lvl="1" indent="-452438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0"/>
            <a:ext cx="4399849" cy="1241945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PROJECT DESCRIPTION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C.9 Cross cutting themes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316" y="244468"/>
            <a:ext cx="7049075" cy="3345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94" y="4883777"/>
            <a:ext cx="7744906" cy="18671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772" y="4593155"/>
            <a:ext cx="5201376" cy="26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2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768" y="858449"/>
            <a:ext cx="7885670" cy="26557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Please check regularly for updates on the Programme website at </a:t>
            </a: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http</a:t>
            </a:r>
            <a:r>
              <a:rPr lang="en-US" sz="2000" b="1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://</a:t>
            </a:r>
            <a:r>
              <a:rPr lang="en-US" sz="2000" b="1" smtClean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/</a:t>
            </a:r>
            <a:endParaRPr lang="en-GB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04769" y="3763487"/>
            <a:ext cx="80854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Secretariat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Romania – Ukraine border</a:t>
            </a:r>
          </a:p>
          <a:p>
            <a:pPr algn="ctr"/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8A,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street, 720274 Suceava, Romania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4"/>
              </a:rPr>
              <a:t>info.ro-ua@brctsuceava.ro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74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184" y="0"/>
            <a:ext cx="6401366" cy="1325563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(GAs)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525" y="1515301"/>
            <a:ext cx="7185339" cy="454130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Information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must be consistent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within different parts of the Application Form (Logical 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Framework,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Work plan, Budget), annexes and 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the supporting documents must be the same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Follow closely the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instructions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and give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all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the information required. E.g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 responsible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partner, related project result, deliverables </a:t>
            </a:r>
          </a:p>
          <a:p>
            <a:pPr marL="0" indent="0"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None/>
            </a:pPr>
            <a:endParaRPr lang="en-US" altLang="en-US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Give a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chronological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order to project activities. Give an appropriate timeframe to carry out each of them (not too long and not too short).</a:t>
            </a: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Take note that certain project activities may run in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parallel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Project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Main </a:t>
            </a:r>
            <a:r>
              <a:rPr lang="en-US" altLang="en-US" sz="19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O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utputs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are mandatory to 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achieve the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Results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 All the others are project </a:t>
            </a:r>
            <a:r>
              <a:rPr lang="en-US" altLang="en-US" sz="19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Deliverables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5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713" y="466599"/>
            <a:ext cx="3144570" cy="209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271"/>
            <a:ext cx="10515600" cy="1130269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(GAs)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640590" y="1030941"/>
            <a:ext cx="10291876" cy="507115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8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MANDATORY </a:t>
            </a:r>
            <a:r>
              <a:rPr lang="en-US" sz="18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WORK PACKAGES</a:t>
            </a:r>
            <a:endParaRPr lang="ro-RO" sz="1800" b="1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noProof="1" smtClean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noProof="1" smtClean="0">
                <a:solidFill>
                  <a:srgbClr val="C00000"/>
                </a:solidFill>
                <a:latin typeface="+mj-lt"/>
              </a:rPr>
              <a:t>*Capacity </a:t>
            </a:r>
            <a:r>
              <a:rPr lang="en-US" sz="1800" noProof="1">
                <a:solidFill>
                  <a:srgbClr val="C00000"/>
                </a:solidFill>
                <a:latin typeface="+mj-lt"/>
              </a:rPr>
              <a:t>building activities </a:t>
            </a:r>
            <a:r>
              <a:rPr lang="en-US" sz="1800" noProof="1" smtClean="0">
                <a:solidFill>
                  <a:srgbClr val="C00000"/>
                </a:solidFill>
                <a:latin typeface="+mj-lt"/>
              </a:rPr>
              <a:t>are mandatory for HARD projects</a:t>
            </a:r>
            <a:endParaRPr lang="en-US" sz="1800" noProof="1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u="sng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Note that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800" b="1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In case </a:t>
            </a:r>
            <a:r>
              <a:rPr lang="en-US" sz="1800" b="1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requirements are not met</a:t>
            </a:r>
            <a:r>
              <a:rPr lang="ro-RO" sz="1800" b="1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, the project </a:t>
            </a:r>
            <a:r>
              <a:rPr lang="en-US" sz="1800" b="1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may</a:t>
            </a:r>
            <a:r>
              <a:rPr lang="ro-RO" sz="1800" b="1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be rejected.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noProof="1" smtClean="0">
              <a:latin typeface="+mj-lt"/>
            </a:endParaRPr>
          </a:p>
          <a:p>
            <a:pPr lvl="1" indent="-452438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noProof="1" smtClean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noProof="1" smtClean="0">
                <a:solidFill>
                  <a:schemeClr val="dk1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noProof="1" smtClean="0"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noProof="1" smtClean="0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noProof="1" smtClean="0"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noProof="1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425710"/>
              </p:ext>
            </p:extLst>
          </p:nvPr>
        </p:nvGraphicFramePr>
        <p:xfrm>
          <a:off x="904872" y="1934027"/>
          <a:ext cx="9886952" cy="30549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9434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434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08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 Light" panose="020F0302020204030204" pitchFamily="34" charset="0"/>
                        </a:rPr>
                        <a:t>HARD projects</a:t>
                      </a:r>
                    </a:p>
                    <a:p>
                      <a:endParaRPr lang="en-US" sz="19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 Light" panose="020F0302020204030204" pitchFamily="34" charset="0"/>
                        </a:rPr>
                        <a:t>SOFT projects</a:t>
                      </a:r>
                    </a:p>
                    <a:p>
                      <a:endParaRPr lang="en-US" sz="1900" b="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0 - Project preparation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0 - Project preparation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1 - Project</a:t>
                      </a:r>
                      <a:r>
                        <a:rPr lang="en-US" sz="19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management</a:t>
                      </a:r>
                      <a:endParaRPr lang="en-US" sz="19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1 - Project</a:t>
                      </a:r>
                      <a:r>
                        <a:rPr lang="en-US" sz="19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management</a:t>
                      </a:r>
                      <a:endParaRPr lang="en-US" sz="19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08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2</a:t>
                      </a:r>
                      <a:r>
                        <a:rPr lang="en-US" sz="19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- </a:t>
                      </a: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Information and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2</a:t>
                      </a:r>
                      <a:r>
                        <a:rPr lang="en-US" sz="19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- </a:t>
                      </a: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Information and 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0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3 – Specific activities*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3 – Specific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08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4</a:t>
                      </a:r>
                      <a:r>
                        <a:rPr lang="en-US" sz="19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– </a:t>
                      </a: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Infrastructure*</a:t>
                      </a:r>
                    </a:p>
                    <a:p>
                      <a:endParaRPr lang="en-US" sz="19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4</a:t>
                      </a:r>
                      <a:r>
                        <a:rPr lang="en-US" sz="19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– </a:t>
                      </a:r>
                      <a:r>
                        <a:rPr lang="en-US" sz="19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Infrastructure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POSSIBLE but NOT MANDATORY</a:t>
                      </a:r>
                      <a:endParaRPr lang="en-US" sz="19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52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5374" y="1283085"/>
            <a:ext cx="5462767" cy="507115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(technical and financial evaluation) for criteria making reference </a:t>
            </a:r>
            <a:r>
              <a:rPr lang="en-GB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to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Project preparation </a:t>
            </a:r>
            <a:endParaRPr lang="en-GB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900" dirty="0">
                <a:solidFill>
                  <a:srgbClr val="0000FF"/>
                </a:solidFill>
                <a:latin typeface="+mj-lt"/>
              </a:rPr>
              <a:t>(d) Cross cutting </a:t>
            </a:r>
            <a:r>
              <a:rPr lang="en-GB" sz="1900" dirty="0" smtClean="0">
                <a:solidFill>
                  <a:srgbClr val="0000FF"/>
                </a:solidFill>
                <a:latin typeface="+mj-lt"/>
              </a:rPr>
              <a:t>themes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 smtClean="0">
                <a:solidFill>
                  <a:srgbClr val="0000FF"/>
                </a:solidFill>
                <a:latin typeface="+mj-lt"/>
              </a:rPr>
              <a:t>2.2 (c) </a:t>
            </a:r>
            <a:r>
              <a:rPr lang="en-US" sz="1900" dirty="0">
                <a:solidFill>
                  <a:srgbClr val="0000FF"/>
                </a:solidFill>
                <a:latin typeface="+mj-lt"/>
              </a:rPr>
              <a:t>Partners’ contribution to the project</a:t>
            </a:r>
            <a:endParaRPr lang="en-GB" sz="1900" dirty="0">
              <a:solidFill>
                <a:srgbClr val="0000FF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9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(a) Project preparedness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</a:t>
            </a:r>
            <a:r>
              <a:rPr lang="en-US" sz="19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(c) Project planning &amp; </a:t>
            </a:r>
            <a:r>
              <a:rPr lang="en-US" sz="19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methodology</a:t>
            </a:r>
            <a:endParaRPr lang="ro-RO" sz="1900" b="1" u="sng" noProof="1" smtClean="0">
              <a:solidFill>
                <a:srgbClr val="0000FF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39" y="107487"/>
            <a:ext cx="6292481" cy="566816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0"/>
            <a:ext cx="5508813" cy="1325563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0 Project preparation</a:t>
            </a:r>
            <a:endParaRPr lang="en-US" sz="2600" b="1" dirty="0">
              <a:solidFill>
                <a:srgbClr val="C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7972"/>
            <a:ext cx="6046623" cy="1800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4693683"/>
            <a:ext cx="3400900" cy="295316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030489"/>
              </p:ext>
            </p:extLst>
          </p:nvPr>
        </p:nvGraphicFramePr>
        <p:xfrm>
          <a:off x="385374" y="1151059"/>
          <a:ext cx="408305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TIPS</a:t>
                      </a:r>
                      <a:endParaRPr lang="en-US" sz="2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2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9710" y="1032096"/>
            <a:ext cx="5577689" cy="298764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(technical and financial evaluation) for criteria making reference to project management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(d) Cross cutting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themes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</a:rPr>
              <a:t>2.2 (c)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Partners’ contribution to the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(b) Project management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Project planning &amp; methodology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722544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1 Project management </a:t>
            </a:r>
            <a:r>
              <a:rPr lang="en-US" sz="2600" b="1" dirty="0" smtClean="0">
                <a:solidFill>
                  <a:srgbClr val="002060"/>
                </a:solidFill>
              </a:rPr>
              <a:t>(1/2)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3932084"/>
            <a:ext cx="3400900" cy="2953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643" y="0"/>
            <a:ext cx="6217357" cy="5611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63" y="4255200"/>
            <a:ext cx="5807823" cy="248629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89711" y="5305331"/>
            <a:ext cx="262550" cy="30567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89711" y="5953949"/>
            <a:ext cx="262550" cy="30567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4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122" y="1032096"/>
            <a:ext cx="5500153" cy="298764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(technical and financial evaluation) for criteria making reference to project management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(d) Cross cutting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themes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</a:rPr>
              <a:t>2.2 (c)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Partners’ contribution to the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3.1 (b) Project management</a:t>
            </a:r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Project planning &amp; methodology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829788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 - </a:t>
            </a:r>
            <a:r>
              <a:rPr lang="en-US" sz="2600" b="1" dirty="0" smtClean="0">
                <a:solidFill>
                  <a:srgbClr val="C00000"/>
                </a:solidFill>
              </a:rPr>
              <a:t>GA 1 Project management </a:t>
            </a:r>
            <a:r>
              <a:rPr lang="en-US" sz="2600" b="1" dirty="0" smtClean="0">
                <a:solidFill>
                  <a:srgbClr val="002060"/>
                </a:solidFill>
              </a:rPr>
              <a:t>(2/2)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3932084"/>
            <a:ext cx="3400900" cy="2953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20" y="4278916"/>
            <a:ext cx="5807823" cy="24862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376" y="1"/>
            <a:ext cx="6201624" cy="513986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99236" y="6459535"/>
            <a:ext cx="262550" cy="30567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9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82954" y="1173089"/>
            <a:ext cx="5551095" cy="298764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dirty="0">
                <a:latin typeface="+mj-lt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</a:rPr>
              <a:t>Evaluation Grid for Step 2 </a:t>
            </a:r>
            <a:r>
              <a:rPr lang="en-GB" sz="1900" dirty="0">
                <a:latin typeface="+mj-lt"/>
              </a:rPr>
              <a:t>(technical and financial evaluation) for criteria making reference </a:t>
            </a:r>
            <a:r>
              <a:rPr lang="en-GB" sz="1900" dirty="0" smtClean="0">
                <a:latin typeface="+mj-lt"/>
              </a:rPr>
              <a:t>to information and communication plan</a:t>
            </a:r>
            <a:endParaRPr lang="en-US" sz="1900" noProof="1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900" dirty="0" smtClean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(d) Cross cutting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themes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</a:rPr>
              <a:t>2.2 (c)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Partners’ contribution to the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(b) Project management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Project planning &amp; methodology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Annex H.3 - Inventory </a:t>
            </a:r>
            <a:r>
              <a:rPr lang="en-US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of minimum mandatory </a:t>
            </a: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communication promotion information activities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627295" cy="10320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2 Information and communication plan</a:t>
            </a:r>
            <a:endParaRPr lang="en-US" sz="2600" b="1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4954261"/>
            <a:ext cx="3400900" cy="2953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64" y="11548"/>
            <a:ext cx="6177602" cy="61119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6" y="5315214"/>
            <a:ext cx="5985764" cy="122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1977" y="946496"/>
            <a:ext cx="5486400" cy="2875152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900" dirty="0">
                <a:solidFill>
                  <a:srgbClr val="002060"/>
                </a:solidFill>
                <a:latin typeface="+mj-lt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+mj-lt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(technical and financial evaluation) for criteria making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reference to other project activities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(d) Cross cutting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themes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>
                <a:solidFill>
                  <a:srgbClr val="0000FF"/>
                </a:solidFill>
                <a:latin typeface="+mj-lt"/>
              </a:rPr>
              <a:t>2.2 (c)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Partners’ contribution to the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>
                <a:solidFill>
                  <a:srgbClr val="0000FF"/>
                </a:solidFill>
                <a:latin typeface="+mj-lt"/>
              </a:rPr>
              <a:t>3.1 (c) Project planning &amp; methodology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               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893995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3 Project specific </a:t>
            </a:r>
            <a:r>
              <a:rPr lang="en-US" sz="2600" b="1" dirty="0" smtClean="0">
                <a:solidFill>
                  <a:srgbClr val="002060"/>
                </a:solidFill>
              </a:rPr>
              <a:t>(1/2)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9" y="4072890"/>
            <a:ext cx="3400900" cy="2953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6" y="4409733"/>
            <a:ext cx="6182246" cy="2448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101" y="44017"/>
            <a:ext cx="5782482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36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17910" y="2606273"/>
            <a:ext cx="4835681" cy="2432223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Relates to other activities, specific for the project</a:t>
            </a:r>
            <a:endParaRPr lang="ro-RO" sz="1900" b="1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5471505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WORK PLAN PER GROUP OF ACTIVITIES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GA 3 Project specific </a:t>
            </a:r>
            <a:r>
              <a:rPr lang="en-US" sz="2600" b="1" dirty="0" smtClean="0">
                <a:solidFill>
                  <a:srgbClr val="002060"/>
                </a:solidFill>
              </a:rPr>
              <a:t>(2/2)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504" y="160254"/>
            <a:ext cx="6605268" cy="645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6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1008</Words>
  <Application>Microsoft Office PowerPoint</Application>
  <PresentationFormat>Widescreen</PresentationFormat>
  <Paragraphs>320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Trebuchet MS</vt:lpstr>
      <vt:lpstr>Webdings</vt:lpstr>
      <vt:lpstr>Wingdings</vt:lpstr>
      <vt:lpstr>Office Theme</vt:lpstr>
      <vt:lpstr>WORK WITH THE APPLICATION FORM STEP BY STEP </vt:lpstr>
      <vt:lpstr>WORK PLAN PER GROUP OF ACTIVITIES (GAs)</vt:lpstr>
      <vt:lpstr>WORK PLAN PER GROUP OF ACTIVITIES (GAs)</vt:lpstr>
      <vt:lpstr>WORK PLAN PER GROUP OF ACTIVITIES - GA 0 Project preparation</vt:lpstr>
      <vt:lpstr>WORK PLAN PER GROUP OF ACTIVITIES  - GA 1 Project management (1/2)</vt:lpstr>
      <vt:lpstr>WORK PLAN PER GROUP OF ACTIVITIES  - GA 1 Project management (2/2)</vt:lpstr>
      <vt:lpstr>WORK PLAN PER GROUP OF ACTIVITIES  - GA 2 Information and communication plan</vt:lpstr>
      <vt:lpstr>WORK PLAN PER GROUP OF ACTIVITIES   - GA 3 Project specific (1/2)</vt:lpstr>
      <vt:lpstr>WORK PLAN PER GROUP OF ACTIVITIES  - GA 3 Project specific (2/2)</vt:lpstr>
      <vt:lpstr>WORK PLAN PER GROUP OF ACTIVITIES  - GA 4 Infrastructure (1/3)</vt:lpstr>
      <vt:lpstr>WORK PLAN PER GROUP OF ACTIVITIES   - GA 4 Infrastructure (2/3)</vt:lpstr>
      <vt:lpstr>WORK PLAN PER GROUP OF ACTIVITIES  - GA 4 Infrastructure (3/3)</vt:lpstr>
      <vt:lpstr>PROJECT DESCRIPTION  - C.5 Capacity building activities</vt:lpstr>
      <vt:lpstr>PROJECT DESCRIPTION  - C.6 Flexibility rule</vt:lpstr>
      <vt:lpstr>PROJECT DESCRIPTION  - C.7 Indicative time plan</vt:lpstr>
      <vt:lpstr>PROJECT DESCRIPTION  - C.8 Sustainability (1/2)</vt:lpstr>
      <vt:lpstr>PROJECT DESCRIPTION  - C.8 Sustainability (2/2)</vt:lpstr>
      <vt:lpstr>PROJECT DESCRIPTION  - C.9 Cross cutting themes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with the Application Form step by step</dc:title>
  <dc:creator>Windows User</dc:creator>
  <cp:lastModifiedBy>Adriana Nicula</cp:lastModifiedBy>
  <cp:revision>164</cp:revision>
  <dcterms:created xsi:type="dcterms:W3CDTF">2018-02-22T11:39:17Z</dcterms:created>
  <dcterms:modified xsi:type="dcterms:W3CDTF">2018-04-03T05:53:42Z</dcterms:modified>
</cp:coreProperties>
</file>