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5"/>
  </p:notesMasterIdLst>
  <p:sldIdLst>
    <p:sldId id="257" r:id="rId2"/>
    <p:sldId id="265" r:id="rId3"/>
    <p:sldId id="256" r:id="rId4"/>
    <p:sldId id="260" r:id="rId5"/>
    <p:sldId id="258" r:id="rId6"/>
    <p:sldId id="273" r:id="rId7"/>
    <p:sldId id="259" r:id="rId8"/>
    <p:sldId id="274" r:id="rId9"/>
    <p:sldId id="275" r:id="rId10"/>
    <p:sldId id="268" r:id="rId11"/>
    <p:sldId id="262" r:id="rId12"/>
    <p:sldId id="290" r:id="rId13"/>
    <p:sldId id="276" r:id="rId14"/>
    <p:sldId id="263" r:id="rId15"/>
    <p:sldId id="277" r:id="rId16"/>
    <p:sldId id="279" r:id="rId17"/>
    <p:sldId id="269" r:id="rId18"/>
    <p:sldId id="291" r:id="rId19"/>
    <p:sldId id="264" r:id="rId20"/>
    <p:sldId id="282" r:id="rId21"/>
    <p:sldId id="283" r:id="rId22"/>
    <p:sldId id="284" r:id="rId23"/>
    <p:sldId id="285" r:id="rId24"/>
    <p:sldId id="266" r:id="rId25"/>
    <p:sldId id="267" r:id="rId26"/>
    <p:sldId id="286" r:id="rId27"/>
    <p:sldId id="271" r:id="rId28"/>
    <p:sldId id="270" r:id="rId29"/>
    <p:sldId id="272" r:id="rId30"/>
    <p:sldId id="287" r:id="rId31"/>
    <p:sldId id="288" r:id="rId32"/>
    <p:sldId id="280" r:id="rId33"/>
    <p:sldId id="289" r:id="rId3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Windows User" initials="WU" lastIdx="0" clrIdx="0">
    <p:extLst>
      <p:ext uri="{19B8F6BF-5375-455C-9EA6-DF929625EA0E}">
        <p15:presenceInfo xmlns:p15="http://schemas.microsoft.com/office/powerpoint/2012/main" userId="Windows User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9900FF"/>
    <a:srgbClr val="00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15" autoAdjust="0"/>
    <p:restoredTop sz="94683" autoAdjust="0"/>
  </p:normalViewPr>
  <p:slideViewPr>
    <p:cSldViewPr snapToGrid="0">
      <p:cViewPr varScale="1">
        <p:scale>
          <a:sx n="116" d="100"/>
          <a:sy n="116" d="100"/>
        </p:scale>
        <p:origin x="276" y="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A59E679-8765-4BE1-8FCD-E6C127472F58}" type="doc">
      <dgm:prSet loTypeId="urn:microsoft.com/office/officeart/2005/8/layout/process2" loCatId="process" qsTypeId="urn:microsoft.com/office/officeart/2005/8/quickstyle/simple1" qsCatId="simple" csTypeId="urn:microsoft.com/office/officeart/2005/8/colors/accent1_2" csCatId="accent1" phldr="1"/>
      <dgm:spPr/>
    </dgm:pt>
    <dgm:pt modelId="{0ACA5DF1-6904-447E-9E2E-B77F15591306}">
      <dgm:prSet phldrT="[Text]"/>
      <dgm:spPr>
        <a:solidFill>
          <a:srgbClr val="FFFF00"/>
        </a:solidFill>
      </dgm:spPr>
      <dgm:t>
        <a:bodyPr/>
        <a:lstStyle/>
        <a:p>
          <a:r>
            <a:rPr lang="en-US" b="1" dirty="0" smtClean="0">
              <a:solidFill>
                <a:schemeClr val="tx1"/>
              </a:solidFill>
              <a:latin typeface="Calibri Light" panose="020F0302020204030204" pitchFamily="34" charset="0"/>
            </a:rPr>
            <a:t>Specific Objectives</a:t>
          </a:r>
          <a:endParaRPr lang="en-US" b="1" dirty="0">
            <a:solidFill>
              <a:schemeClr val="tx1"/>
            </a:solidFill>
            <a:latin typeface="Calibri Light" panose="020F0302020204030204" pitchFamily="34" charset="0"/>
          </a:endParaRPr>
        </a:p>
      </dgm:t>
    </dgm:pt>
    <dgm:pt modelId="{966DCAB4-005B-43EE-AE97-E8BCA20928CB}" type="parTrans" cxnId="{66A54802-780F-4C53-97B1-B1AC44B2BD18}">
      <dgm:prSet/>
      <dgm:spPr/>
      <dgm:t>
        <a:bodyPr/>
        <a:lstStyle/>
        <a:p>
          <a:endParaRPr lang="en-US"/>
        </a:p>
      </dgm:t>
    </dgm:pt>
    <dgm:pt modelId="{0A5B4581-ECBD-452D-8345-90395B46CB83}" type="sibTrans" cxnId="{66A54802-780F-4C53-97B1-B1AC44B2BD18}">
      <dgm:prSet/>
      <dgm:spPr>
        <a:solidFill>
          <a:srgbClr val="C00000"/>
        </a:solidFill>
      </dgm:spPr>
      <dgm:t>
        <a:bodyPr/>
        <a:lstStyle/>
        <a:p>
          <a:endParaRPr lang="en-US"/>
        </a:p>
      </dgm:t>
    </dgm:pt>
    <dgm:pt modelId="{E81E71C9-13A9-4283-BD40-5178EAD6FF18}">
      <dgm:prSet phldrT="[Text]"/>
      <dgm:spPr>
        <a:solidFill>
          <a:srgbClr val="FFFF00"/>
        </a:solidFill>
      </dgm:spPr>
      <dgm:t>
        <a:bodyPr/>
        <a:lstStyle/>
        <a:p>
          <a:r>
            <a:rPr lang="en-US" b="1" dirty="0" smtClean="0">
              <a:solidFill>
                <a:schemeClr val="tx1"/>
              </a:solidFill>
              <a:latin typeface="Calibri Light" panose="020F0302020204030204" pitchFamily="34" charset="0"/>
            </a:rPr>
            <a:t>Results</a:t>
          </a:r>
          <a:endParaRPr lang="en-US" b="1" dirty="0">
            <a:solidFill>
              <a:schemeClr val="tx1"/>
            </a:solidFill>
            <a:latin typeface="Calibri Light" panose="020F0302020204030204" pitchFamily="34" charset="0"/>
          </a:endParaRPr>
        </a:p>
      </dgm:t>
    </dgm:pt>
    <dgm:pt modelId="{928781E7-1556-436C-AA2C-9073A7282CEB}" type="parTrans" cxnId="{2E76A618-0034-476A-82F7-945FD16675E2}">
      <dgm:prSet/>
      <dgm:spPr/>
      <dgm:t>
        <a:bodyPr/>
        <a:lstStyle/>
        <a:p>
          <a:endParaRPr lang="en-US"/>
        </a:p>
      </dgm:t>
    </dgm:pt>
    <dgm:pt modelId="{72D5D47E-F161-418C-BEF8-F67D4F5A7002}" type="sibTrans" cxnId="{2E76A618-0034-476A-82F7-945FD16675E2}">
      <dgm:prSet/>
      <dgm:spPr>
        <a:solidFill>
          <a:srgbClr val="C00000"/>
        </a:solidFill>
      </dgm:spPr>
      <dgm:t>
        <a:bodyPr/>
        <a:lstStyle/>
        <a:p>
          <a:endParaRPr lang="en-US"/>
        </a:p>
      </dgm:t>
    </dgm:pt>
    <dgm:pt modelId="{453C7F7B-1854-4D68-BE7F-5264552027E4}">
      <dgm:prSet phldrT="[Text]"/>
      <dgm:spPr>
        <a:solidFill>
          <a:srgbClr val="FFFF00"/>
        </a:solidFill>
      </dgm:spPr>
      <dgm:t>
        <a:bodyPr/>
        <a:lstStyle/>
        <a:p>
          <a:r>
            <a:rPr lang="en-US" b="1" dirty="0" smtClean="0">
              <a:solidFill>
                <a:schemeClr val="tx1"/>
              </a:solidFill>
              <a:latin typeface="Calibri Light" panose="020F0302020204030204" pitchFamily="34" charset="0"/>
            </a:rPr>
            <a:t>Activities</a:t>
          </a:r>
          <a:endParaRPr lang="en-US" b="1" dirty="0">
            <a:solidFill>
              <a:schemeClr val="tx1"/>
            </a:solidFill>
            <a:latin typeface="Calibri Light" panose="020F0302020204030204" pitchFamily="34" charset="0"/>
          </a:endParaRPr>
        </a:p>
      </dgm:t>
    </dgm:pt>
    <dgm:pt modelId="{683F2DCA-EC41-451E-BA2E-F92882842F12}" type="parTrans" cxnId="{25439712-C5BD-49E2-8B6B-48EBC181E5C1}">
      <dgm:prSet/>
      <dgm:spPr/>
      <dgm:t>
        <a:bodyPr/>
        <a:lstStyle/>
        <a:p>
          <a:endParaRPr lang="en-US"/>
        </a:p>
      </dgm:t>
    </dgm:pt>
    <dgm:pt modelId="{7D23D444-9295-4453-B76C-3964C321261D}" type="sibTrans" cxnId="{25439712-C5BD-49E2-8B6B-48EBC181E5C1}">
      <dgm:prSet/>
      <dgm:spPr/>
      <dgm:t>
        <a:bodyPr/>
        <a:lstStyle/>
        <a:p>
          <a:endParaRPr lang="en-US"/>
        </a:p>
      </dgm:t>
    </dgm:pt>
    <dgm:pt modelId="{E85BE4DA-ED25-491C-9D93-CB58598AFD15}" type="pres">
      <dgm:prSet presAssocID="{FA59E679-8765-4BE1-8FCD-E6C127472F58}" presName="linearFlow" presStyleCnt="0">
        <dgm:presLayoutVars>
          <dgm:resizeHandles val="exact"/>
        </dgm:presLayoutVars>
      </dgm:prSet>
      <dgm:spPr/>
    </dgm:pt>
    <dgm:pt modelId="{00960B13-FBE1-4B6E-829A-70E21E6D3A93}" type="pres">
      <dgm:prSet presAssocID="{0ACA5DF1-6904-447E-9E2E-B77F15591306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325C662-761B-4CAF-8C4B-8FB2051C894E}" type="pres">
      <dgm:prSet presAssocID="{0A5B4581-ECBD-452D-8345-90395B46CB83}" presName="sibTrans" presStyleLbl="sibTrans2D1" presStyleIdx="0" presStyleCnt="2" custLinFactNeighborY="0"/>
      <dgm:spPr/>
      <dgm:t>
        <a:bodyPr/>
        <a:lstStyle/>
        <a:p>
          <a:endParaRPr lang="en-US"/>
        </a:p>
      </dgm:t>
    </dgm:pt>
    <dgm:pt modelId="{635FF92D-3084-4181-8A84-E25F696F4BA2}" type="pres">
      <dgm:prSet presAssocID="{0A5B4581-ECBD-452D-8345-90395B46CB83}" presName="connectorText" presStyleLbl="sibTrans2D1" presStyleIdx="0" presStyleCnt="2"/>
      <dgm:spPr/>
      <dgm:t>
        <a:bodyPr/>
        <a:lstStyle/>
        <a:p>
          <a:endParaRPr lang="en-US"/>
        </a:p>
      </dgm:t>
    </dgm:pt>
    <dgm:pt modelId="{C706E233-88EE-47FB-ACD8-044FB7D5EA06}" type="pres">
      <dgm:prSet presAssocID="{E81E71C9-13A9-4283-BD40-5178EAD6FF18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4272846-2243-4B93-8534-5220BC780680}" type="pres">
      <dgm:prSet presAssocID="{72D5D47E-F161-418C-BEF8-F67D4F5A7002}" presName="sibTrans" presStyleLbl="sibTrans2D1" presStyleIdx="1" presStyleCnt="2"/>
      <dgm:spPr/>
      <dgm:t>
        <a:bodyPr/>
        <a:lstStyle/>
        <a:p>
          <a:endParaRPr lang="en-US"/>
        </a:p>
      </dgm:t>
    </dgm:pt>
    <dgm:pt modelId="{BD134D4C-14E2-40D1-B015-017C38ED6E9C}" type="pres">
      <dgm:prSet presAssocID="{72D5D47E-F161-418C-BEF8-F67D4F5A7002}" presName="connectorText" presStyleLbl="sibTrans2D1" presStyleIdx="1" presStyleCnt="2"/>
      <dgm:spPr/>
      <dgm:t>
        <a:bodyPr/>
        <a:lstStyle/>
        <a:p>
          <a:endParaRPr lang="en-US"/>
        </a:p>
      </dgm:t>
    </dgm:pt>
    <dgm:pt modelId="{E1DB6975-571A-4DB6-B8AA-38BA7C33AF84}" type="pres">
      <dgm:prSet presAssocID="{453C7F7B-1854-4D68-BE7F-5264552027E4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62AC56B8-8E0B-4C19-9AD8-2883B76FFCC0}" type="presOf" srcId="{72D5D47E-F161-418C-BEF8-F67D4F5A7002}" destId="{04272846-2243-4B93-8534-5220BC780680}" srcOrd="0" destOrd="0" presId="urn:microsoft.com/office/officeart/2005/8/layout/process2"/>
    <dgm:cxn modelId="{66A54802-780F-4C53-97B1-B1AC44B2BD18}" srcId="{FA59E679-8765-4BE1-8FCD-E6C127472F58}" destId="{0ACA5DF1-6904-447E-9E2E-B77F15591306}" srcOrd="0" destOrd="0" parTransId="{966DCAB4-005B-43EE-AE97-E8BCA20928CB}" sibTransId="{0A5B4581-ECBD-452D-8345-90395B46CB83}"/>
    <dgm:cxn modelId="{8520E413-CFC5-4F97-8CEF-8A3262BFF4F4}" type="presOf" srcId="{72D5D47E-F161-418C-BEF8-F67D4F5A7002}" destId="{BD134D4C-14E2-40D1-B015-017C38ED6E9C}" srcOrd="1" destOrd="0" presId="urn:microsoft.com/office/officeart/2005/8/layout/process2"/>
    <dgm:cxn modelId="{2E76A618-0034-476A-82F7-945FD16675E2}" srcId="{FA59E679-8765-4BE1-8FCD-E6C127472F58}" destId="{E81E71C9-13A9-4283-BD40-5178EAD6FF18}" srcOrd="1" destOrd="0" parTransId="{928781E7-1556-436C-AA2C-9073A7282CEB}" sibTransId="{72D5D47E-F161-418C-BEF8-F67D4F5A7002}"/>
    <dgm:cxn modelId="{0FA9EEBF-AD82-4EC5-901F-4B58C64EFA7A}" type="presOf" srcId="{E81E71C9-13A9-4283-BD40-5178EAD6FF18}" destId="{C706E233-88EE-47FB-ACD8-044FB7D5EA06}" srcOrd="0" destOrd="0" presId="urn:microsoft.com/office/officeart/2005/8/layout/process2"/>
    <dgm:cxn modelId="{69EA07EC-49A2-4504-A9FE-01F2BF1028A9}" type="presOf" srcId="{453C7F7B-1854-4D68-BE7F-5264552027E4}" destId="{E1DB6975-571A-4DB6-B8AA-38BA7C33AF84}" srcOrd="0" destOrd="0" presId="urn:microsoft.com/office/officeart/2005/8/layout/process2"/>
    <dgm:cxn modelId="{67B87653-373E-4859-B13A-CE0EEB9EDAC3}" type="presOf" srcId="{0A5B4581-ECBD-452D-8345-90395B46CB83}" destId="{635FF92D-3084-4181-8A84-E25F696F4BA2}" srcOrd="1" destOrd="0" presId="urn:microsoft.com/office/officeart/2005/8/layout/process2"/>
    <dgm:cxn modelId="{A14A591B-1DE4-44FC-B663-E82F382E074E}" type="presOf" srcId="{0A5B4581-ECBD-452D-8345-90395B46CB83}" destId="{E325C662-761B-4CAF-8C4B-8FB2051C894E}" srcOrd="0" destOrd="0" presId="urn:microsoft.com/office/officeart/2005/8/layout/process2"/>
    <dgm:cxn modelId="{25439712-C5BD-49E2-8B6B-48EBC181E5C1}" srcId="{FA59E679-8765-4BE1-8FCD-E6C127472F58}" destId="{453C7F7B-1854-4D68-BE7F-5264552027E4}" srcOrd="2" destOrd="0" parTransId="{683F2DCA-EC41-451E-BA2E-F92882842F12}" sibTransId="{7D23D444-9295-4453-B76C-3964C321261D}"/>
    <dgm:cxn modelId="{BBC51330-A691-4F71-97D0-E1B8FCD99C91}" type="presOf" srcId="{0ACA5DF1-6904-447E-9E2E-B77F15591306}" destId="{00960B13-FBE1-4B6E-829A-70E21E6D3A93}" srcOrd="0" destOrd="0" presId="urn:microsoft.com/office/officeart/2005/8/layout/process2"/>
    <dgm:cxn modelId="{0F05489D-9AB3-41A3-9D82-2914054004FF}" type="presOf" srcId="{FA59E679-8765-4BE1-8FCD-E6C127472F58}" destId="{E85BE4DA-ED25-491C-9D93-CB58598AFD15}" srcOrd="0" destOrd="0" presId="urn:microsoft.com/office/officeart/2005/8/layout/process2"/>
    <dgm:cxn modelId="{935412C0-709D-4D39-A359-F74309691274}" type="presParOf" srcId="{E85BE4DA-ED25-491C-9D93-CB58598AFD15}" destId="{00960B13-FBE1-4B6E-829A-70E21E6D3A93}" srcOrd="0" destOrd="0" presId="urn:microsoft.com/office/officeart/2005/8/layout/process2"/>
    <dgm:cxn modelId="{5B6ACD15-79FE-49FF-B3D7-669E4B0C0AFB}" type="presParOf" srcId="{E85BE4DA-ED25-491C-9D93-CB58598AFD15}" destId="{E325C662-761B-4CAF-8C4B-8FB2051C894E}" srcOrd="1" destOrd="0" presId="urn:microsoft.com/office/officeart/2005/8/layout/process2"/>
    <dgm:cxn modelId="{E4B904FC-1D96-44A4-A65D-F8B62EA4E39E}" type="presParOf" srcId="{E325C662-761B-4CAF-8C4B-8FB2051C894E}" destId="{635FF92D-3084-4181-8A84-E25F696F4BA2}" srcOrd="0" destOrd="0" presId="urn:microsoft.com/office/officeart/2005/8/layout/process2"/>
    <dgm:cxn modelId="{E3AA7A98-59E5-4AAC-A945-BFA27EB81F47}" type="presParOf" srcId="{E85BE4DA-ED25-491C-9D93-CB58598AFD15}" destId="{C706E233-88EE-47FB-ACD8-044FB7D5EA06}" srcOrd="2" destOrd="0" presId="urn:microsoft.com/office/officeart/2005/8/layout/process2"/>
    <dgm:cxn modelId="{2507F9F0-2991-4EED-A835-EB280966C504}" type="presParOf" srcId="{E85BE4DA-ED25-491C-9D93-CB58598AFD15}" destId="{04272846-2243-4B93-8534-5220BC780680}" srcOrd="3" destOrd="0" presId="urn:microsoft.com/office/officeart/2005/8/layout/process2"/>
    <dgm:cxn modelId="{DBC53942-54CB-4CB1-A007-40FC3D83C901}" type="presParOf" srcId="{04272846-2243-4B93-8534-5220BC780680}" destId="{BD134D4C-14E2-40D1-B015-017C38ED6E9C}" srcOrd="0" destOrd="0" presId="urn:microsoft.com/office/officeart/2005/8/layout/process2"/>
    <dgm:cxn modelId="{636C78BD-939F-4AB6-B004-E561F6592411}" type="presParOf" srcId="{E85BE4DA-ED25-491C-9D93-CB58598AFD15}" destId="{E1DB6975-571A-4DB6-B8AA-38BA7C33AF84}" srcOrd="4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A59E679-8765-4BE1-8FCD-E6C127472F58}" type="doc">
      <dgm:prSet loTypeId="urn:microsoft.com/office/officeart/2005/8/layout/process2" loCatId="process" qsTypeId="urn:microsoft.com/office/officeart/2005/8/quickstyle/simple1" qsCatId="simple" csTypeId="urn:microsoft.com/office/officeart/2005/8/colors/accent1_2" csCatId="accent1" phldr="1"/>
      <dgm:spPr/>
    </dgm:pt>
    <dgm:pt modelId="{0ACA5DF1-6904-447E-9E2E-B77F15591306}">
      <dgm:prSet phldrT="[Text]"/>
      <dgm:spPr>
        <a:solidFill>
          <a:srgbClr val="92D050"/>
        </a:solidFill>
      </dgm:spPr>
      <dgm:t>
        <a:bodyPr/>
        <a:lstStyle/>
        <a:p>
          <a:r>
            <a:rPr lang="en-US" dirty="0" smtClean="0">
              <a:solidFill>
                <a:schemeClr val="tx1"/>
              </a:solidFill>
            </a:rPr>
            <a:t>Assumptions</a:t>
          </a:r>
          <a:endParaRPr lang="en-US" dirty="0">
            <a:solidFill>
              <a:schemeClr val="tx1"/>
            </a:solidFill>
          </a:endParaRPr>
        </a:p>
      </dgm:t>
    </dgm:pt>
    <dgm:pt modelId="{966DCAB4-005B-43EE-AE97-E8BCA20928CB}" type="parTrans" cxnId="{66A54802-780F-4C53-97B1-B1AC44B2BD18}">
      <dgm:prSet/>
      <dgm:spPr/>
      <dgm:t>
        <a:bodyPr/>
        <a:lstStyle/>
        <a:p>
          <a:endParaRPr lang="en-US"/>
        </a:p>
      </dgm:t>
    </dgm:pt>
    <dgm:pt modelId="{0A5B4581-ECBD-452D-8345-90395B46CB83}" type="sibTrans" cxnId="{66A54802-780F-4C53-97B1-B1AC44B2BD18}">
      <dgm:prSet/>
      <dgm:spPr>
        <a:solidFill>
          <a:srgbClr val="C00000"/>
        </a:solidFill>
      </dgm:spPr>
      <dgm:t>
        <a:bodyPr/>
        <a:lstStyle/>
        <a:p>
          <a:endParaRPr lang="en-US">
            <a:solidFill>
              <a:srgbClr val="C00000"/>
            </a:solidFill>
          </a:endParaRPr>
        </a:p>
      </dgm:t>
    </dgm:pt>
    <dgm:pt modelId="{E81E71C9-13A9-4283-BD40-5178EAD6FF18}">
      <dgm:prSet phldrT="[Text]"/>
      <dgm:spPr>
        <a:solidFill>
          <a:srgbClr val="92D050"/>
        </a:solidFill>
      </dgm:spPr>
      <dgm:t>
        <a:bodyPr/>
        <a:lstStyle/>
        <a:p>
          <a:r>
            <a:rPr lang="en-US" dirty="0" smtClean="0">
              <a:solidFill>
                <a:schemeClr val="tx1"/>
              </a:solidFill>
            </a:rPr>
            <a:t>Assumptions</a:t>
          </a:r>
          <a:endParaRPr lang="en-US" dirty="0">
            <a:solidFill>
              <a:schemeClr val="tx1"/>
            </a:solidFill>
          </a:endParaRPr>
        </a:p>
      </dgm:t>
    </dgm:pt>
    <dgm:pt modelId="{928781E7-1556-436C-AA2C-9073A7282CEB}" type="parTrans" cxnId="{2E76A618-0034-476A-82F7-945FD16675E2}">
      <dgm:prSet/>
      <dgm:spPr/>
      <dgm:t>
        <a:bodyPr/>
        <a:lstStyle/>
        <a:p>
          <a:endParaRPr lang="en-US"/>
        </a:p>
      </dgm:t>
    </dgm:pt>
    <dgm:pt modelId="{72D5D47E-F161-418C-BEF8-F67D4F5A7002}" type="sibTrans" cxnId="{2E76A618-0034-476A-82F7-945FD16675E2}">
      <dgm:prSet/>
      <dgm:spPr>
        <a:solidFill>
          <a:srgbClr val="C00000"/>
        </a:solidFill>
      </dgm:spPr>
      <dgm:t>
        <a:bodyPr/>
        <a:lstStyle/>
        <a:p>
          <a:endParaRPr lang="en-US"/>
        </a:p>
      </dgm:t>
    </dgm:pt>
    <dgm:pt modelId="{453C7F7B-1854-4D68-BE7F-5264552027E4}">
      <dgm:prSet phldrT="[Text]"/>
      <dgm:spPr>
        <a:solidFill>
          <a:srgbClr val="92D050"/>
        </a:solidFill>
      </dgm:spPr>
      <dgm:t>
        <a:bodyPr/>
        <a:lstStyle/>
        <a:p>
          <a:r>
            <a:rPr lang="en-US" dirty="0" smtClean="0">
              <a:solidFill>
                <a:schemeClr val="tx1"/>
              </a:solidFill>
            </a:rPr>
            <a:t>Assumptions</a:t>
          </a:r>
          <a:endParaRPr lang="en-US" dirty="0">
            <a:solidFill>
              <a:schemeClr val="tx1"/>
            </a:solidFill>
          </a:endParaRPr>
        </a:p>
      </dgm:t>
    </dgm:pt>
    <dgm:pt modelId="{683F2DCA-EC41-451E-BA2E-F92882842F12}" type="parTrans" cxnId="{25439712-C5BD-49E2-8B6B-48EBC181E5C1}">
      <dgm:prSet/>
      <dgm:spPr/>
      <dgm:t>
        <a:bodyPr/>
        <a:lstStyle/>
        <a:p>
          <a:endParaRPr lang="en-US"/>
        </a:p>
      </dgm:t>
    </dgm:pt>
    <dgm:pt modelId="{7D23D444-9295-4453-B76C-3964C321261D}" type="sibTrans" cxnId="{25439712-C5BD-49E2-8B6B-48EBC181E5C1}">
      <dgm:prSet/>
      <dgm:spPr/>
      <dgm:t>
        <a:bodyPr/>
        <a:lstStyle/>
        <a:p>
          <a:endParaRPr lang="en-US"/>
        </a:p>
      </dgm:t>
    </dgm:pt>
    <dgm:pt modelId="{E85BE4DA-ED25-491C-9D93-CB58598AFD15}" type="pres">
      <dgm:prSet presAssocID="{FA59E679-8765-4BE1-8FCD-E6C127472F58}" presName="linearFlow" presStyleCnt="0">
        <dgm:presLayoutVars>
          <dgm:resizeHandles val="exact"/>
        </dgm:presLayoutVars>
      </dgm:prSet>
      <dgm:spPr/>
    </dgm:pt>
    <dgm:pt modelId="{00960B13-FBE1-4B6E-829A-70E21E6D3A93}" type="pres">
      <dgm:prSet presAssocID="{0ACA5DF1-6904-447E-9E2E-B77F15591306}" presName="node" presStyleLbl="node1" presStyleIdx="0" presStyleCnt="3" custLinFactNeighborX="55182" custLinFactNeighborY="-320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325C662-761B-4CAF-8C4B-8FB2051C894E}" type="pres">
      <dgm:prSet presAssocID="{0A5B4581-ECBD-452D-8345-90395B46CB83}" presName="sibTrans" presStyleLbl="sibTrans2D1" presStyleIdx="0" presStyleCnt="2"/>
      <dgm:spPr>
        <a:prstGeom prst="mathPlus">
          <a:avLst/>
        </a:prstGeom>
      </dgm:spPr>
      <dgm:t>
        <a:bodyPr/>
        <a:lstStyle/>
        <a:p>
          <a:endParaRPr lang="en-US"/>
        </a:p>
      </dgm:t>
    </dgm:pt>
    <dgm:pt modelId="{635FF92D-3084-4181-8A84-E25F696F4BA2}" type="pres">
      <dgm:prSet presAssocID="{0A5B4581-ECBD-452D-8345-90395B46CB83}" presName="connectorText" presStyleLbl="sibTrans2D1" presStyleIdx="0" presStyleCnt="2"/>
      <dgm:spPr/>
      <dgm:t>
        <a:bodyPr/>
        <a:lstStyle/>
        <a:p>
          <a:endParaRPr lang="en-US"/>
        </a:p>
      </dgm:t>
    </dgm:pt>
    <dgm:pt modelId="{C706E233-88EE-47FB-ACD8-044FB7D5EA06}" type="pres">
      <dgm:prSet presAssocID="{E81E71C9-13A9-4283-BD40-5178EAD6FF18}" presName="node" presStyleLbl="node1" presStyleIdx="1" presStyleCnt="3" custLinFactNeighborX="46548" custLinFactNeighborY="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4272846-2243-4B93-8534-5220BC780680}" type="pres">
      <dgm:prSet presAssocID="{72D5D47E-F161-418C-BEF8-F67D4F5A7002}" presName="sibTrans" presStyleLbl="sibTrans2D1" presStyleIdx="1" presStyleCnt="2"/>
      <dgm:spPr>
        <a:prstGeom prst="mathPlus">
          <a:avLst/>
        </a:prstGeom>
      </dgm:spPr>
      <dgm:t>
        <a:bodyPr/>
        <a:lstStyle/>
        <a:p>
          <a:endParaRPr lang="en-US"/>
        </a:p>
      </dgm:t>
    </dgm:pt>
    <dgm:pt modelId="{BD134D4C-14E2-40D1-B015-017C38ED6E9C}" type="pres">
      <dgm:prSet presAssocID="{72D5D47E-F161-418C-BEF8-F67D4F5A7002}" presName="connectorText" presStyleLbl="sibTrans2D1" presStyleIdx="1" presStyleCnt="2"/>
      <dgm:spPr/>
      <dgm:t>
        <a:bodyPr/>
        <a:lstStyle/>
        <a:p>
          <a:endParaRPr lang="en-US"/>
        </a:p>
      </dgm:t>
    </dgm:pt>
    <dgm:pt modelId="{E1DB6975-571A-4DB6-B8AA-38BA7C33AF84}" type="pres">
      <dgm:prSet presAssocID="{453C7F7B-1854-4D68-BE7F-5264552027E4}" presName="node" presStyleLbl="node1" presStyleIdx="2" presStyleCnt="3" custLinFactNeighborX="46036" custLinFactNeighborY="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280E0789-F722-4BCE-ABF4-A177173569CD}" type="presOf" srcId="{FA59E679-8765-4BE1-8FCD-E6C127472F58}" destId="{E85BE4DA-ED25-491C-9D93-CB58598AFD15}" srcOrd="0" destOrd="0" presId="urn:microsoft.com/office/officeart/2005/8/layout/process2"/>
    <dgm:cxn modelId="{66A54802-780F-4C53-97B1-B1AC44B2BD18}" srcId="{FA59E679-8765-4BE1-8FCD-E6C127472F58}" destId="{0ACA5DF1-6904-447E-9E2E-B77F15591306}" srcOrd="0" destOrd="0" parTransId="{966DCAB4-005B-43EE-AE97-E8BCA20928CB}" sibTransId="{0A5B4581-ECBD-452D-8345-90395B46CB83}"/>
    <dgm:cxn modelId="{1843C0D0-B95C-4AC7-805E-EA787BE8BE66}" type="presOf" srcId="{E81E71C9-13A9-4283-BD40-5178EAD6FF18}" destId="{C706E233-88EE-47FB-ACD8-044FB7D5EA06}" srcOrd="0" destOrd="0" presId="urn:microsoft.com/office/officeart/2005/8/layout/process2"/>
    <dgm:cxn modelId="{47A9AFEB-9D75-428E-8F06-B6E248D08C00}" type="presOf" srcId="{0A5B4581-ECBD-452D-8345-90395B46CB83}" destId="{635FF92D-3084-4181-8A84-E25F696F4BA2}" srcOrd="1" destOrd="0" presId="urn:microsoft.com/office/officeart/2005/8/layout/process2"/>
    <dgm:cxn modelId="{B098EDCD-E411-44FB-B640-2D4F69C111C0}" type="presOf" srcId="{0ACA5DF1-6904-447E-9E2E-B77F15591306}" destId="{00960B13-FBE1-4B6E-829A-70E21E6D3A93}" srcOrd="0" destOrd="0" presId="urn:microsoft.com/office/officeart/2005/8/layout/process2"/>
    <dgm:cxn modelId="{2E76A618-0034-476A-82F7-945FD16675E2}" srcId="{FA59E679-8765-4BE1-8FCD-E6C127472F58}" destId="{E81E71C9-13A9-4283-BD40-5178EAD6FF18}" srcOrd="1" destOrd="0" parTransId="{928781E7-1556-436C-AA2C-9073A7282CEB}" sibTransId="{72D5D47E-F161-418C-BEF8-F67D4F5A7002}"/>
    <dgm:cxn modelId="{CDCDE8A3-88BE-45B3-9B23-E5E0A1A4A5B6}" type="presOf" srcId="{0A5B4581-ECBD-452D-8345-90395B46CB83}" destId="{E325C662-761B-4CAF-8C4B-8FB2051C894E}" srcOrd="0" destOrd="0" presId="urn:microsoft.com/office/officeart/2005/8/layout/process2"/>
    <dgm:cxn modelId="{7571D0BE-32A5-43B9-949A-C63FF5DBC586}" type="presOf" srcId="{453C7F7B-1854-4D68-BE7F-5264552027E4}" destId="{E1DB6975-571A-4DB6-B8AA-38BA7C33AF84}" srcOrd="0" destOrd="0" presId="urn:microsoft.com/office/officeart/2005/8/layout/process2"/>
    <dgm:cxn modelId="{25439712-C5BD-49E2-8B6B-48EBC181E5C1}" srcId="{FA59E679-8765-4BE1-8FCD-E6C127472F58}" destId="{453C7F7B-1854-4D68-BE7F-5264552027E4}" srcOrd="2" destOrd="0" parTransId="{683F2DCA-EC41-451E-BA2E-F92882842F12}" sibTransId="{7D23D444-9295-4453-B76C-3964C321261D}"/>
    <dgm:cxn modelId="{0276A541-C3BB-4AB2-92EF-4B96D1057BE0}" type="presOf" srcId="{72D5D47E-F161-418C-BEF8-F67D4F5A7002}" destId="{BD134D4C-14E2-40D1-B015-017C38ED6E9C}" srcOrd="1" destOrd="0" presId="urn:microsoft.com/office/officeart/2005/8/layout/process2"/>
    <dgm:cxn modelId="{06EE9FB0-BD12-45BF-AB6E-C5433ED38DBC}" type="presOf" srcId="{72D5D47E-F161-418C-BEF8-F67D4F5A7002}" destId="{04272846-2243-4B93-8534-5220BC780680}" srcOrd="0" destOrd="0" presId="urn:microsoft.com/office/officeart/2005/8/layout/process2"/>
    <dgm:cxn modelId="{40353067-ABA5-4D60-9417-D1C51BDEA876}" type="presParOf" srcId="{E85BE4DA-ED25-491C-9D93-CB58598AFD15}" destId="{00960B13-FBE1-4B6E-829A-70E21E6D3A93}" srcOrd="0" destOrd="0" presId="urn:microsoft.com/office/officeart/2005/8/layout/process2"/>
    <dgm:cxn modelId="{563512B9-D648-4749-9CD9-A7E9C814C4EF}" type="presParOf" srcId="{E85BE4DA-ED25-491C-9D93-CB58598AFD15}" destId="{E325C662-761B-4CAF-8C4B-8FB2051C894E}" srcOrd="1" destOrd="0" presId="urn:microsoft.com/office/officeart/2005/8/layout/process2"/>
    <dgm:cxn modelId="{9047CE05-2FA3-43A2-93E3-83A690D78C74}" type="presParOf" srcId="{E325C662-761B-4CAF-8C4B-8FB2051C894E}" destId="{635FF92D-3084-4181-8A84-E25F696F4BA2}" srcOrd="0" destOrd="0" presId="urn:microsoft.com/office/officeart/2005/8/layout/process2"/>
    <dgm:cxn modelId="{87309CD5-FD22-4CE3-8329-B134D74AA64C}" type="presParOf" srcId="{E85BE4DA-ED25-491C-9D93-CB58598AFD15}" destId="{C706E233-88EE-47FB-ACD8-044FB7D5EA06}" srcOrd="2" destOrd="0" presId="urn:microsoft.com/office/officeart/2005/8/layout/process2"/>
    <dgm:cxn modelId="{4870157E-5F5E-499F-9FE2-ABC31F601E36}" type="presParOf" srcId="{E85BE4DA-ED25-491C-9D93-CB58598AFD15}" destId="{04272846-2243-4B93-8534-5220BC780680}" srcOrd="3" destOrd="0" presId="urn:microsoft.com/office/officeart/2005/8/layout/process2"/>
    <dgm:cxn modelId="{27F068E0-5D6F-463D-8F28-7139D8F9ABB7}" type="presParOf" srcId="{04272846-2243-4B93-8534-5220BC780680}" destId="{BD134D4C-14E2-40D1-B015-017C38ED6E9C}" srcOrd="0" destOrd="0" presId="urn:microsoft.com/office/officeart/2005/8/layout/process2"/>
    <dgm:cxn modelId="{D51752E6-5406-4FE1-8DCB-DB2D7C11C715}" type="presParOf" srcId="{E85BE4DA-ED25-491C-9D93-CB58598AFD15}" destId="{E1DB6975-571A-4DB6-B8AA-38BA7C33AF84}" srcOrd="4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FA59E679-8765-4BE1-8FCD-E6C127472F58}" type="doc">
      <dgm:prSet loTypeId="urn:microsoft.com/office/officeart/2005/8/layout/process2" loCatId="process" qsTypeId="urn:microsoft.com/office/officeart/2005/8/quickstyle/simple1" qsCatId="simple" csTypeId="urn:microsoft.com/office/officeart/2005/8/colors/accent1_2" csCatId="accent1" phldr="1"/>
      <dgm:spPr/>
    </dgm:pt>
    <dgm:pt modelId="{0ACA5DF1-6904-447E-9E2E-B77F15591306}">
      <dgm:prSet phldrT="[Text]"/>
      <dgm:spPr>
        <a:solidFill>
          <a:schemeClr val="accent1">
            <a:lumMod val="20000"/>
            <a:lumOff val="80000"/>
          </a:schemeClr>
        </a:solidFill>
      </dgm:spPr>
      <dgm:t>
        <a:bodyPr/>
        <a:lstStyle/>
        <a:p>
          <a:r>
            <a:rPr lang="en-US" dirty="0" smtClean="0">
              <a:solidFill>
                <a:schemeClr val="tx1"/>
              </a:solidFill>
              <a:latin typeface="Calibri Light" panose="020F0302020204030204" pitchFamily="34" charset="0"/>
            </a:rPr>
            <a:t>Indicator</a:t>
          </a:r>
          <a:endParaRPr lang="en-US" dirty="0">
            <a:solidFill>
              <a:schemeClr val="tx1"/>
            </a:solidFill>
            <a:latin typeface="Calibri Light" panose="020F0302020204030204" pitchFamily="34" charset="0"/>
          </a:endParaRPr>
        </a:p>
      </dgm:t>
    </dgm:pt>
    <dgm:pt modelId="{966DCAB4-005B-43EE-AE97-E8BCA20928CB}" type="parTrans" cxnId="{66A54802-780F-4C53-97B1-B1AC44B2BD18}">
      <dgm:prSet/>
      <dgm:spPr/>
      <dgm:t>
        <a:bodyPr/>
        <a:lstStyle/>
        <a:p>
          <a:endParaRPr lang="en-US"/>
        </a:p>
      </dgm:t>
    </dgm:pt>
    <dgm:pt modelId="{0A5B4581-ECBD-452D-8345-90395B46CB83}" type="sibTrans" cxnId="{66A54802-780F-4C53-97B1-B1AC44B2BD18}">
      <dgm:prSet/>
      <dgm:spPr>
        <a:solidFill>
          <a:srgbClr val="C00000"/>
        </a:solidFill>
      </dgm:spPr>
      <dgm:t>
        <a:bodyPr/>
        <a:lstStyle/>
        <a:p>
          <a:endParaRPr lang="en-US"/>
        </a:p>
      </dgm:t>
    </dgm:pt>
    <dgm:pt modelId="{E81E71C9-13A9-4283-BD40-5178EAD6FF18}">
      <dgm:prSet phldrT="[Text]"/>
      <dgm:spPr>
        <a:solidFill>
          <a:schemeClr val="accent1">
            <a:lumMod val="40000"/>
            <a:lumOff val="60000"/>
          </a:schemeClr>
        </a:solidFill>
      </dgm:spPr>
      <dgm:t>
        <a:bodyPr/>
        <a:lstStyle/>
        <a:p>
          <a:r>
            <a:rPr lang="en-US" dirty="0" smtClean="0">
              <a:solidFill>
                <a:schemeClr val="tx1"/>
              </a:solidFill>
              <a:latin typeface="Calibri Light" panose="020F0302020204030204" pitchFamily="34" charset="0"/>
            </a:rPr>
            <a:t>Indicator</a:t>
          </a:r>
          <a:endParaRPr lang="en-US" dirty="0">
            <a:solidFill>
              <a:schemeClr val="tx1"/>
            </a:solidFill>
            <a:latin typeface="Calibri Light" panose="020F0302020204030204" pitchFamily="34" charset="0"/>
          </a:endParaRPr>
        </a:p>
      </dgm:t>
    </dgm:pt>
    <dgm:pt modelId="{928781E7-1556-436C-AA2C-9073A7282CEB}" type="parTrans" cxnId="{2E76A618-0034-476A-82F7-945FD16675E2}">
      <dgm:prSet/>
      <dgm:spPr/>
      <dgm:t>
        <a:bodyPr/>
        <a:lstStyle/>
        <a:p>
          <a:endParaRPr lang="en-US"/>
        </a:p>
      </dgm:t>
    </dgm:pt>
    <dgm:pt modelId="{72D5D47E-F161-418C-BEF8-F67D4F5A7002}" type="sibTrans" cxnId="{2E76A618-0034-476A-82F7-945FD16675E2}">
      <dgm:prSet/>
      <dgm:spPr>
        <a:solidFill>
          <a:srgbClr val="C00000"/>
        </a:solidFill>
      </dgm:spPr>
      <dgm:t>
        <a:bodyPr/>
        <a:lstStyle/>
        <a:p>
          <a:endParaRPr lang="en-US"/>
        </a:p>
      </dgm:t>
    </dgm:pt>
    <dgm:pt modelId="{453C7F7B-1854-4D68-BE7F-5264552027E4}">
      <dgm:prSet phldrT="[Text]"/>
      <dgm:spPr>
        <a:solidFill>
          <a:schemeClr val="bg2">
            <a:lumMod val="90000"/>
          </a:schemeClr>
        </a:solidFill>
      </dgm:spPr>
      <dgm:t>
        <a:bodyPr/>
        <a:lstStyle/>
        <a:p>
          <a:r>
            <a:rPr lang="en-US" dirty="0" smtClean="0">
              <a:solidFill>
                <a:schemeClr val="tx1"/>
              </a:solidFill>
              <a:latin typeface="Calibri Light" panose="020F0302020204030204" pitchFamily="34" charset="0"/>
            </a:rPr>
            <a:t>Inputs</a:t>
          </a:r>
          <a:endParaRPr lang="en-US" dirty="0">
            <a:solidFill>
              <a:schemeClr val="tx1"/>
            </a:solidFill>
            <a:latin typeface="Calibri Light" panose="020F0302020204030204" pitchFamily="34" charset="0"/>
          </a:endParaRPr>
        </a:p>
      </dgm:t>
    </dgm:pt>
    <dgm:pt modelId="{683F2DCA-EC41-451E-BA2E-F92882842F12}" type="parTrans" cxnId="{25439712-C5BD-49E2-8B6B-48EBC181E5C1}">
      <dgm:prSet/>
      <dgm:spPr/>
      <dgm:t>
        <a:bodyPr/>
        <a:lstStyle/>
        <a:p>
          <a:endParaRPr lang="en-US"/>
        </a:p>
      </dgm:t>
    </dgm:pt>
    <dgm:pt modelId="{7D23D444-9295-4453-B76C-3964C321261D}" type="sibTrans" cxnId="{25439712-C5BD-49E2-8B6B-48EBC181E5C1}">
      <dgm:prSet/>
      <dgm:spPr/>
      <dgm:t>
        <a:bodyPr/>
        <a:lstStyle/>
        <a:p>
          <a:endParaRPr lang="en-US"/>
        </a:p>
      </dgm:t>
    </dgm:pt>
    <dgm:pt modelId="{E85BE4DA-ED25-491C-9D93-CB58598AFD15}" type="pres">
      <dgm:prSet presAssocID="{FA59E679-8765-4BE1-8FCD-E6C127472F58}" presName="linearFlow" presStyleCnt="0">
        <dgm:presLayoutVars>
          <dgm:resizeHandles val="exact"/>
        </dgm:presLayoutVars>
      </dgm:prSet>
      <dgm:spPr/>
    </dgm:pt>
    <dgm:pt modelId="{00960B13-FBE1-4B6E-829A-70E21E6D3A93}" type="pres">
      <dgm:prSet presAssocID="{0ACA5DF1-6904-447E-9E2E-B77F15591306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325C662-761B-4CAF-8C4B-8FB2051C894E}" type="pres">
      <dgm:prSet presAssocID="{0A5B4581-ECBD-452D-8345-90395B46CB83}" presName="sibTrans" presStyleLbl="sibTrans2D1" presStyleIdx="0" presStyleCnt="2" custAng="16200000" custFlipVert="1" custScaleX="149190" custScaleY="135967" custLinFactX="-100000" custLinFactY="-46299" custLinFactNeighborX="-181649" custLinFactNeighborY="-100000"/>
      <dgm:spPr/>
      <dgm:t>
        <a:bodyPr/>
        <a:lstStyle/>
        <a:p>
          <a:endParaRPr lang="en-US"/>
        </a:p>
      </dgm:t>
    </dgm:pt>
    <dgm:pt modelId="{635FF92D-3084-4181-8A84-E25F696F4BA2}" type="pres">
      <dgm:prSet presAssocID="{0A5B4581-ECBD-452D-8345-90395B46CB83}" presName="connectorText" presStyleLbl="sibTrans2D1" presStyleIdx="0" presStyleCnt="2"/>
      <dgm:spPr/>
      <dgm:t>
        <a:bodyPr/>
        <a:lstStyle/>
        <a:p>
          <a:endParaRPr lang="en-US"/>
        </a:p>
      </dgm:t>
    </dgm:pt>
    <dgm:pt modelId="{C706E233-88EE-47FB-ACD8-044FB7D5EA06}" type="pres">
      <dgm:prSet presAssocID="{E81E71C9-13A9-4283-BD40-5178EAD6FF18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4272846-2243-4B93-8534-5220BC780680}" type="pres">
      <dgm:prSet presAssocID="{72D5D47E-F161-418C-BEF8-F67D4F5A7002}" presName="sibTrans" presStyleLbl="sibTrans2D1" presStyleIdx="1" presStyleCnt="2" custAng="16232836" custScaleX="138823" custScaleY="119174" custLinFactX="-100000" custLinFactY="-51543" custLinFactNeighborX="-183546" custLinFactNeighborY="-100000"/>
      <dgm:spPr/>
      <dgm:t>
        <a:bodyPr/>
        <a:lstStyle/>
        <a:p>
          <a:endParaRPr lang="en-US"/>
        </a:p>
      </dgm:t>
    </dgm:pt>
    <dgm:pt modelId="{BD134D4C-14E2-40D1-B015-017C38ED6E9C}" type="pres">
      <dgm:prSet presAssocID="{72D5D47E-F161-418C-BEF8-F67D4F5A7002}" presName="connectorText" presStyleLbl="sibTrans2D1" presStyleIdx="1" presStyleCnt="2"/>
      <dgm:spPr/>
      <dgm:t>
        <a:bodyPr/>
        <a:lstStyle/>
        <a:p>
          <a:endParaRPr lang="en-US"/>
        </a:p>
      </dgm:t>
    </dgm:pt>
    <dgm:pt modelId="{E1DB6975-571A-4DB6-B8AA-38BA7C33AF84}" type="pres">
      <dgm:prSet presAssocID="{453C7F7B-1854-4D68-BE7F-5264552027E4}" presName="node" presStyleLbl="node1" presStyleIdx="2" presStyleCnt="3" custLinFactNeighborX="796" custLinFactNeighborY="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DB748E4A-F765-40C5-BF81-9113AEF5C88E}" type="presOf" srcId="{72D5D47E-F161-418C-BEF8-F67D4F5A7002}" destId="{BD134D4C-14E2-40D1-B015-017C38ED6E9C}" srcOrd="1" destOrd="0" presId="urn:microsoft.com/office/officeart/2005/8/layout/process2"/>
    <dgm:cxn modelId="{9B47D9F4-ACFC-404F-B2F6-DBA5409D405B}" type="presOf" srcId="{FA59E679-8765-4BE1-8FCD-E6C127472F58}" destId="{E85BE4DA-ED25-491C-9D93-CB58598AFD15}" srcOrd="0" destOrd="0" presId="urn:microsoft.com/office/officeart/2005/8/layout/process2"/>
    <dgm:cxn modelId="{85484C82-422E-4718-806B-09D6694DC021}" type="presOf" srcId="{0ACA5DF1-6904-447E-9E2E-B77F15591306}" destId="{00960B13-FBE1-4B6E-829A-70E21E6D3A93}" srcOrd="0" destOrd="0" presId="urn:microsoft.com/office/officeart/2005/8/layout/process2"/>
    <dgm:cxn modelId="{66A54802-780F-4C53-97B1-B1AC44B2BD18}" srcId="{FA59E679-8765-4BE1-8FCD-E6C127472F58}" destId="{0ACA5DF1-6904-447E-9E2E-B77F15591306}" srcOrd="0" destOrd="0" parTransId="{966DCAB4-005B-43EE-AE97-E8BCA20928CB}" sibTransId="{0A5B4581-ECBD-452D-8345-90395B46CB83}"/>
    <dgm:cxn modelId="{93CD30A0-88DE-4AD3-A9CE-BFE98CC48071}" type="presOf" srcId="{0A5B4581-ECBD-452D-8345-90395B46CB83}" destId="{E325C662-761B-4CAF-8C4B-8FB2051C894E}" srcOrd="0" destOrd="0" presId="urn:microsoft.com/office/officeart/2005/8/layout/process2"/>
    <dgm:cxn modelId="{2E76A618-0034-476A-82F7-945FD16675E2}" srcId="{FA59E679-8765-4BE1-8FCD-E6C127472F58}" destId="{E81E71C9-13A9-4283-BD40-5178EAD6FF18}" srcOrd="1" destOrd="0" parTransId="{928781E7-1556-436C-AA2C-9073A7282CEB}" sibTransId="{72D5D47E-F161-418C-BEF8-F67D4F5A7002}"/>
    <dgm:cxn modelId="{346D70D0-A4A0-4BE9-9A8C-F6D9248AA095}" type="presOf" srcId="{0A5B4581-ECBD-452D-8345-90395B46CB83}" destId="{635FF92D-3084-4181-8A84-E25F696F4BA2}" srcOrd="1" destOrd="0" presId="urn:microsoft.com/office/officeart/2005/8/layout/process2"/>
    <dgm:cxn modelId="{11819E1D-9B55-4A2B-B86A-34DBCEB8C325}" type="presOf" srcId="{453C7F7B-1854-4D68-BE7F-5264552027E4}" destId="{E1DB6975-571A-4DB6-B8AA-38BA7C33AF84}" srcOrd="0" destOrd="0" presId="urn:microsoft.com/office/officeart/2005/8/layout/process2"/>
    <dgm:cxn modelId="{ACBE5D62-AB05-4AF0-A23C-5CCA2D83EC06}" type="presOf" srcId="{72D5D47E-F161-418C-BEF8-F67D4F5A7002}" destId="{04272846-2243-4B93-8534-5220BC780680}" srcOrd="0" destOrd="0" presId="urn:microsoft.com/office/officeart/2005/8/layout/process2"/>
    <dgm:cxn modelId="{25439712-C5BD-49E2-8B6B-48EBC181E5C1}" srcId="{FA59E679-8765-4BE1-8FCD-E6C127472F58}" destId="{453C7F7B-1854-4D68-BE7F-5264552027E4}" srcOrd="2" destOrd="0" parTransId="{683F2DCA-EC41-451E-BA2E-F92882842F12}" sibTransId="{7D23D444-9295-4453-B76C-3964C321261D}"/>
    <dgm:cxn modelId="{DC3BAF9E-724E-42E1-9BA4-2023EB29B36E}" type="presOf" srcId="{E81E71C9-13A9-4283-BD40-5178EAD6FF18}" destId="{C706E233-88EE-47FB-ACD8-044FB7D5EA06}" srcOrd="0" destOrd="0" presId="urn:microsoft.com/office/officeart/2005/8/layout/process2"/>
    <dgm:cxn modelId="{82151451-1CBA-4E93-B2EF-E827BFEDED0F}" type="presParOf" srcId="{E85BE4DA-ED25-491C-9D93-CB58598AFD15}" destId="{00960B13-FBE1-4B6E-829A-70E21E6D3A93}" srcOrd="0" destOrd="0" presId="urn:microsoft.com/office/officeart/2005/8/layout/process2"/>
    <dgm:cxn modelId="{52AF06F4-706C-473E-B1F8-45721F862803}" type="presParOf" srcId="{E85BE4DA-ED25-491C-9D93-CB58598AFD15}" destId="{E325C662-761B-4CAF-8C4B-8FB2051C894E}" srcOrd="1" destOrd="0" presId="urn:microsoft.com/office/officeart/2005/8/layout/process2"/>
    <dgm:cxn modelId="{32DA8D12-C171-4D30-840A-2BCD4595E613}" type="presParOf" srcId="{E325C662-761B-4CAF-8C4B-8FB2051C894E}" destId="{635FF92D-3084-4181-8A84-E25F696F4BA2}" srcOrd="0" destOrd="0" presId="urn:microsoft.com/office/officeart/2005/8/layout/process2"/>
    <dgm:cxn modelId="{604B9F18-2023-42C0-AF25-85B30EB884C3}" type="presParOf" srcId="{E85BE4DA-ED25-491C-9D93-CB58598AFD15}" destId="{C706E233-88EE-47FB-ACD8-044FB7D5EA06}" srcOrd="2" destOrd="0" presId="urn:microsoft.com/office/officeart/2005/8/layout/process2"/>
    <dgm:cxn modelId="{7DE26664-F5F0-474E-96C7-320B0487B361}" type="presParOf" srcId="{E85BE4DA-ED25-491C-9D93-CB58598AFD15}" destId="{04272846-2243-4B93-8534-5220BC780680}" srcOrd="3" destOrd="0" presId="urn:microsoft.com/office/officeart/2005/8/layout/process2"/>
    <dgm:cxn modelId="{56F0CA3C-40BA-4774-9030-0854EA180924}" type="presParOf" srcId="{04272846-2243-4B93-8534-5220BC780680}" destId="{BD134D4C-14E2-40D1-B015-017C38ED6E9C}" srcOrd="0" destOrd="0" presId="urn:microsoft.com/office/officeart/2005/8/layout/process2"/>
    <dgm:cxn modelId="{24130474-597D-425C-8705-C5320BAA13FD}" type="presParOf" srcId="{E85BE4DA-ED25-491C-9D93-CB58598AFD15}" destId="{E1DB6975-571A-4DB6-B8AA-38BA7C33AF84}" srcOrd="4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relId="rId1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0960B13-FBE1-4B6E-829A-70E21E6D3A93}">
      <dsp:nvSpPr>
        <dsp:cNvPr id="0" name=""/>
        <dsp:cNvSpPr/>
      </dsp:nvSpPr>
      <dsp:spPr>
        <a:xfrm>
          <a:off x="650792" y="0"/>
          <a:ext cx="1291714" cy="717619"/>
        </a:xfrm>
        <a:prstGeom prst="roundRect">
          <a:avLst>
            <a:gd name="adj" fmla="val 10000"/>
          </a:avLst>
        </a:prstGeom>
        <a:solidFill>
          <a:srgbClr val="FFFF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b="1" kern="1200" dirty="0" smtClean="0">
              <a:solidFill>
                <a:schemeClr val="tx1"/>
              </a:solidFill>
              <a:latin typeface="Calibri Light" panose="020F0302020204030204" pitchFamily="34" charset="0"/>
            </a:rPr>
            <a:t>Specific Objectives</a:t>
          </a:r>
          <a:endParaRPr lang="en-US" sz="1900" b="1" kern="1200" dirty="0">
            <a:solidFill>
              <a:schemeClr val="tx1"/>
            </a:solidFill>
            <a:latin typeface="Calibri Light" panose="020F0302020204030204" pitchFamily="34" charset="0"/>
          </a:endParaRPr>
        </a:p>
      </dsp:txBody>
      <dsp:txXfrm>
        <a:off x="671810" y="21018"/>
        <a:ext cx="1249678" cy="675583"/>
      </dsp:txXfrm>
    </dsp:sp>
    <dsp:sp modelId="{E325C662-761B-4CAF-8C4B-8FB2051C894E}">
      <dsp:nvSpPr>
        <dsp:cNvPr id="0" name=""/>
        <dsp:cNvSpPr/>
      </dsp:nvSpPr>
      <dsp:spPr>
        <a:xfrm rot="5400000">
          <a:off x="1162095" y="735559"/>
          <a:ext cx="269107" cy="322928"/>
        </a:xfrm>
        <a:prstGeom prst="rightArrow">
          <a:avLst>
            <a:gd name="adj1" fmla="val 60000"/>
            <a:gd name="adj2" fmla="val 50000"/>
          </a:avLst>
        </a:prstGeom>
        <a:solidFill>
          <a:srgbClr val="C00000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300" kern="1200"/>
        </a:p>
      </dsp:txBody>
      <dsp:txXfrm rot="-5400000">
        <a:off x="1199771" y="762469"/>
        <a:ext cx="193756" cy="188375"/>
      </dsp:txXfrm>
    </dsp:sp>
    <dsp:sp modelId="{C706E233-88EE-47FB-ACD8-044FB7D5EA06}">
      <dsp:nvSpPr>
        <dsp:cNvPr id="0" name=""/>
        <dsp:cNvSpPr/>
      </dsp:nvSpPr>
      <dsp:spPr>
        <a:xfrm>
          <a:off x="650792" y="1076428"/>
          <a:ext cx="1291714" cy="717619"/>
        </a:xfrm>
        <a:prstGeom prst="roundRect">
          <a:avLst>
            <a:gd name="adj" fmla="val 10000"/>
          </a:avLst>
        </a:prstGeom>
        <a:solidFill>
          <a:srgbClr val="FFFF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b="1" kern="1200" dirty="0" smtClean="0">
              <a:solidFill>
                <a:schemeClr val="tx1"/>
              </a:solidFill>
              <a:latin typeface="Calibri Light" panose="020F0302020204030204" pitchFamily="34" charset="0"/>
            </a:rPr>
            <a:t>Results</a:t>
          </a:r>
          <a:endParaRPr lang="en-US" sz="1900" b="1" kern="1200" dirty="0">
            <a:solidFill>
              <a:schemeClr val="tx1"/>
            </a:solidFill>
            <a:latin typeface="Calibri Light" panose="020F0302020204030204" pitchFamily="34" charset="0"/>
          </a:endParaRPr>
        </a:p>
      </dsp:txBody>
      <dsp:txXfrm>
        <a:off x="671810" y="1097446"/>
        <a:ext cx="1249678" cy="675583"/>
      </dsp:txXfrm>
    </dsp:sp>
    <dsp:sp modelId="{04272846-2243-4B93-8534-5220BC780680}">
      <dsp:nvSpPr>
        <dsp:cNvPr id="0" name=""/>
        <dsp:cNvSpPr/>
      </dsp:nvSpPr>
      <dsp:spPr>
        <a:xfrm rot="5400000">
          <a:off x="1162095" y="1811988"/>
          <a:ext cx="269107" cy="322928"/>
        </a:xfrm>
        <a:prstGeom prst="rightArrow">
          <a:avLst>
            <a:gd name="adj1" fmla="val 60000"/>
            <a:gd name="adj2" fmla="val 50000"/>
          </a:avLst>
        </a:prstGeom>
        <a:solidFill>
          <a:srgbClr val="C00000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300" kern="1200"/>
        </a:p>
      </dsp:txBody>
      <dsp:txXfrm rot="-5400000">
        <a:off x="1199771" y="1838898"/>
        <a:ext cx="193756" cy="188375"/>
      </dsp:txXfrm>
    </dsp:sp>
    <dsp:sp modelId="{E1DB6975-571A-4DB6-B8AA-38BA7C33AF84}">
      <dsp:nvSpPr>
        <dsp:cNvPr id="0" name=""/>
        <dsp:cNvSpPr/>
      </dsp:nvSpPr>
      <dsp:spPr>
        <a:xfrm>
          <a:off x="650792" y="2152857"/>
          <a:ext cx="1291714" cy="717619"/>
        </a:xfrm>
        <a:prstGeom prst="roundRect">
          <a:avLst>
            <a:gd name="adj" fmla="val 10000"/>
          </a:avLst>
        </a:prstGeom>
        <a:solidFill>
          <a:srgbClr val="FFFF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b="1" kern="1200" dirty="0" smtClean="0">
              <a:solidFill>
                <a:schemeClr val="tx1"/>
              </a:solidFill>
              <a:latin typeface="Calibri Light" panose="020F0302020204030204" pitchFamily="34" charset="0"/>
            </a:rPr>
            <a:t>Activities</a:t>
          </a:r>
          <a:endParaRPr lang="en-US" sz="1900" b="1" kern="1200" dirty="0">
            <a:solidFill>
              <a:schemeClr val="tx1"/>
            </a:solidFill>
            <a:latin typeface="Calibri Light" panose="020F0302020204030204" pitchFamily="34" charset="0"/>
          </a:endParaRPr>
        </a:p>
      </dsp:txBody>
      <dsp:txXfrm>
        <a:off x="671810" y="2173875"/>
        <a:ext cx="1249678" cy="67558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0960B13-FBE1-4B6E-829A-70E21E6D3A93}">
      <dsp:nvSpPr>
        <dsp:cNvPr id="0" name=""/>
        <dsp:cNvSpPr/>
      </dsp:nvSpPr>
      <dsp:spPr>
        <a:xfrm>
          <a:off x="1202911" y="0"/>
          <a:ext cx="1390387" cy="717619"/>
        </a:xfrm>
        <a:prstGeom prst="roundRect">
          <a:avLst>
            <a:gd name="adj" fmla="val 10000"/>
          </a:avLst>
        </a:prstGeom>
        <a:solidFill>
          <a:srgbClr val="92D05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>
              <a:solidFill>
                <a:schemeClr val="tx1"/>
              </a:solidFill>
            </a:rPr>
            <a:t>Assumptions</a:t>
          </a:r>
          <a:endParaRPr lang="en-US" sz="1800" kern="1200" dirty="0">
            <a:solidFill>
              <a:schemeClr val="tx1"/>
            </a:solidFill>
          </a:endParaRPr>
        </a:p>
      </dsp:txBody>
      <dsp:txXfrm>
        <a:off x="1223929" y="21018"/>
        <a:ext cx="1348351" cy="675583"/>
      </dsp:txXfrm>
    </dsp:sp>
    <dsp:sp modelId="{E325C662-761B-4CAF-8C4B-8FB2051C894E}">
      <dsp:nvSpPr>
        <dsp:cNvPr id="0" name=""/>
        <dsp:cNvSpPr/>
      </dsp:nvSpPr>
      <dsp:spPr>
        <a:xfrm rot="5400000">
          <a:off x="1763551" y="735559"/>
          <a:ext cx="269107" cy="322928"/>
        </a:xfrm>
        <a:prstGeom prst="mathPlus">
          <a:avLst/>
        </a:prstGeom>
        <a:solidFill>
          <a:srgbClr val="C00000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300" kern="1200">
            <a:solidFill>
              <a:srgbClr val="C00000"/>
            </a:solidFill>
          </a:endParaRPr>
        </a:p>
      </dsp:txBody>
      <dsp:txXfrm rot="-5400000">
        <a:off x="1801227" y="762469"/>
        <a:ext cx="193756" cy="188375"/>
      </dsp:txXfrm>
    </dsp:sp>
    <dsp:sp modelId="{C706E233-88EE-47FB-ACD8-044FB7D5EA06}">
      <dsp:nvSpPr>
        <dsp:cNvPr id="0" name=""/>
        <dsp:cNvSpPr/>
      </dsp:nvSpPr>
      <dsp:spPr>
        <a:xfrm>
          <a:off x="1202911" y="1076428"/>
          <a:ext cx="1390387" cy="717619"/>
        </a:xfrm>
        <a:prstGeom prst="roundRect">
          <a:avLst>
            <a:gd name="adj" fmla="val 10000"/>
          </a:avLst>
        </a:prstGeom>
        <a:solidFill>
          <a:srgbClr val="92D05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>
              <a:solidFill>
                <a:schemeClr val="tx1"/>
              </a:solidFill>
            </a:rPr>
            <a:t>Assumptions</a:t>
          </a:r>
          <a:endParaRPr lang="en-US" sz="1800" kern="1200" dirty="0">
            <a:solidFill>
              <a:schemeClr val="tx1"/>
            </a:solidFill>
          </a:endParaRPr>
        </a:p>
      </dsp:txBody>
      <dsp:txXfrm>
        <a:off x="1223929" y="1097446"/>
        <a:ext cx="1348351" cy="675583"/>
      </dsp:txXfrm>
    </dsp:sp>
    <dsp:sp modelId="{04272846-2243-4B93-8534-5220BC780680}">
      <dsp:nvSpPr>
        <dsp:cNvPr id="0" name=""/>
        <dsp:cNvSpPr/>
      </dsp:nvSpPr>
      <dsp:spPr>
        <a:xfrm rot="5400000">
          <a:off x="1763551" y="1811988"/>
          <a:ext cx="269107" cy="322928"/>
        </a:xfrm>
        <a:prstGeom prst="mathPlus">
          <a:avLst/>
        </a:prstGeom>
        <a:solidFill>
          <a:srgbClr val="C00000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300" kern="1200"/>
        </a:p>
      </dsp:txBody>
      <dsp:txXfrm rot="-5400000">
        <a:off x="1801227" y="1838898"/>
        <a:ext cx="193756" cy="188375"/>
      </dsp:txXfrm>
    </dsp:sp>
    <dsp:sp modelId="{E1DB6975-571A-4DB6-B8AA-38BA7C33AF84}">
      <dsp:nvSpPr>
        <dsp:cNvPr id="0" name=""/>
        <dsp:cNvSpPr/>
      </dsp:nvSpPr>
      <dsp:spPr>
        <a:xfrm>
          <a:off x="1202911" y="2152857"/>
          <a:ext cx="1390387" cy="717619"/>
        </a:xfrm>
        <a:prstGeom prst="roundRect">
          <a:avLst>
            <a:gd name="adj" fmla="val 10000"/>
          </a:avLst>
        </a:prstGeom>
        <a:solidFill>
          <a:srgbClr val="92D05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>
              <a:solidFill>
                <a:schemeClr val="tx1"/>
              </a:solidFill>
            </a:rPr>
            <a:t>Assumptions</a:t>
          </a:r>
          <a:endParaRPr lang="en-US" sz="1800" kern="1200" dirty="0">
            <a:solidFill>
              <a:schemeClr val="tx1"/>
            </a:solidFill>
          </a:endParaRPr>
        </a:p>
      </dsp:txBody>
      <dsp:txXfrm>
        <a:off x="1223929" y="2173875"/>
        <a:ext cx="1348351" cy="675583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0960B13-FBE1-4B6E-829A-70E21E6D3A93}">
      <dsp:nvSpPr>
        <dsp:cNvPr id="0" name=""/>
        <dsp:cNvSpPr/>
      </dsp:nvSpPr>
      <dsp:spPr>
        <a:xfrm>
          <a:off x="650792" y="0"/>
          <a:ext cx="1291714" cy="717619"/>
        </a:xfrm>
        <a:prstGeom prst="roundRect">
          <a:avLst>
            <a:gd name="adj" fmla="val 10000"/>
          </a:avLst>
        </a:prstGeom>
        <a:solidFill>
          <a:schemeClr val="accent1">
            <a:lumMod val="20000"/>
            <a:lumOff val="8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>
              <a:solidFill>
                <a:schemeClr val="tx1"/>
              </a:solidFill>
              <a:latin typeface="Calibri Light" panose="020F0302020204030204" pitchFamily="34" charset="0"/>
            </a:rPr>
            <a:t>Indicator</a:t>
          </a:r>
          <a:endParaRPr lang="en-US" sz="2300" kern="1200" dirty="0">
            <a:solidFill>
              <a:schemeClr val="tx1"/>
            </a:solidFill>
            <a:latin typeface="Calibri Light" panose="020F0302020204030204" pitchFamily="34" charset="0"/>
          </a:endParaRPr>
        </a:p>
      </dsp:txBody>
      <dsp:txXfrm>
        <a:off x="671810" y="21018"/>
        <a:ext cx="1249678" cy="675583"/>
      </dsp:txXfrm>
    </dsp:sp>
    <dsp:sp modelId="{E325C662-761B-4CAF-8C4B-8FB2051C894E}">
      <dsp:nvSpPr>
        <dsp:cNvPr id="0" name=""/>
        <dsp:cNvSpPr/>
      </dsp:nvSpPr>
      <dsp:spPr>
        <a:xfrm flipV="1">
          <a:off x="337971" y="205044"/>
          <a:ext cx="401481" cy="439076"/>
        </a:xfrm>
        <a:prstGeom prst="rightArrow">
          <a:avLst>
            <a:gd name="adj1" fmla="val 60000"/>
            <a:gd name="adj2" fmla="val 50000"/>
          </a:avLst>
        </a:prstGeom>
        <a:solidFill>
          <a:srgbClr val="C00000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900" kern="1200"/>
        </a:p>
      </dsp:txBody>
      <dsp:txXfrm rot="-5400000">
        <a:off x="346766" y="284064"/>
        <a:ext cx="263446" cy="281037"/>
      </dsp:txXfrm>
    </dsp:sp>
    <dsp:sp modelId="{C706E233-88EE-47FB-ACD8-044FB7D5EA06}">
      <dsp:nvSpPr>
        <dsp:cNvPr id="0" name=""/>
        <dsp:cNvSpPr/>
      </dsp:nvSpPr>
      <dsp:spPr>
        <a:xfrm>
          <a:off x="650792" y="1076428"/>
          <a:ext cx="1291714" cy="717619"/>
        </a:xfrm>
        <a:prstGeom prst="roundRect">
          <a:avLst>
            <a:gd name="adj" fmla="val 10000"/>
          </a:avLst>
        </a:prstGeom>
        <a:solidFill>
          <a:schemeClr val="accent1">
            <a:lumMod val="40000"/>
            <a:lumOff val="6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>
              <a:solidFill>
                <a:schemeClr val="tx1"/>
              </a:solidFill>
              <a:latin typeface="Calibri Light" panose="020F0302020204030204" pitchFamily="34" charset="0"/>
            </a:rPr>
            <a:t>Indicator</a:t>
          </a:r>
          <a:endParaRPr lang="en-US" sz="2300" kern="1200" dirty="0">
            <a:solidFill>
              <a:schemeClr val="tx1"/>
            </a:solidFill>
            <a:latin typeface="Calibri Light" panose="020F0302020204030204" pitchFamily="34" charset="0"/>
          </a:endParaRPr>
        </a:p>
      </dsp:txBody>
      <dsp:txXfrm>
        <a:off x="671810" y="1097446"/>
        <a:ext cx="1249678" cy="675583"/>
      </dsp:txXfrm>
    </dsp:sp>
    <dsp:sp modelId="{04272846-2243-4B93-8534-5220BC780680}">
      <dsp:nvSpPr>
        <dsp:cNvPr id="0" name=""/>
        <dsp:cNvSpPr/>
      </dsp:nvSpPr>
      <dsp:spPr>
        <a:xfrm rot="21600000">
          <a:off x="351913" y="1291653"/>
          <a:ext cx="373599" cy="384847"/>
        </a:xfrm>
        <a:prstGeom prst="rightArrow">
          <a:avLst>
            <a:gd name="adj1" fmla="val 60000"/>
            <a:gd name="adj2" fmla="val 50000"/>
          </a:avLst>
        </a:prstGeom>
        <a:solidFill>
          <a:srgbClr val="C00000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800" kern="1200"/>
        </a:p>
      </dsp:txBody>
      <dsp:txXfrm rot="-27000000">
        <a:off x="367218" y="1353317"/>
        <a:ext cx="230909" cy="261519"/>
      </dsp:txXfrm>
    </dsp:sp>
    <dsp:sp modelId="{E1DB6975-571A-4DB6-B8AA-38BA7C33AF84}">
      <dsp:nvSpPr>
        <dsp:cNvPr id="0" name=""/>
        <dsp:cNvSpPr/>
      </dsp:nvSpPr>
      <dsp:spPr>
        <a:xfrm>
          <a:off x="661074" y="2152857"/>
          <a:ext cx="1291714" cy="717619"/>
        </a:xfrm>
        <a:prstGeom prst="roundRect">
          <a:avLst>
            <a:gd name="adj" fmla="val 10000"/>
          </a:avLst>
        </a:prstGeom>
        <a:solidFill>
          <a:schemeClr val="bg2">
            <a:lumMod val="9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>
              <a:solidFill>
                <a:schemeClr val="tx1"/>
              </a:solidFill>
              <a:latin typeface="Calibri Light" panose="020F0302020204030204" pitchFamily="34" charset="0"/>
            </a:rPr>
            <a:t>Inputs</a:t>
          </a:r>
          <a:endParaRPr lang="en-US" sz="2300" kern="1200" dirty="0">
            <a:solidFill>
              <a:schemeClr val="tx1"/>
            </a:solidFill>
            <a:latin typeface="Calibri Light" panose="020F0302020204030204" pitchFamily="34" charset="0"/>
          </a:endParaRPr>
        </a:p>
      </dsp:txBody>
      <dsp:txXfrm>
        <a:off x="682092" y="2173875"/>
        <a:ext cx="1249678" cy="67558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E584AE-4EC8-40E2-9545-68425E3F78E9}" type="datetimeFigureOut">
              <a:rPr lang="en-US" smtClean="0"/>
              <a:pPr/>
              <a:t>4/3/2018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8A1DEDA-E336-4D4F-AD3B-1DCA110D33F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91320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It is not perfect – in </a:t>
            </a:r>
            <a:r>
              <a:rPr lang="en-US" dirty="0" err="1" smtClean="0"/>
              <a:t>unele</a:t>
            </a:r>
            <a:r>
              <a:rPr lang="en-US" dirty="0" smtClean="0"/>
              <a:t> </a:t>
            </a:r>
            <a:r>
              <a:rPr lang="en-US" dirty="0" err="1" smtClean="0"/>
              <a:t>sectiuni</a:t>
            </a:r>
            <a:r>
              <a:rPr lang="en-US" dirty="0" smtClean="0"/>
              <a:t> nu </a:t>
            </a:r>
            <a:r>
              <a:rPr lang="en-US" dirty="0" err="1" smtClean="0"/>
              <a:t>permite</a:t>
            </a:r>
            <a:r>
              <a:rPr lang="en-US" dirty="0" smtClean="0"/>
              <a:t> </a:t>
            </a:r>
            <a:r>
              <a:rPr lang="en-US" dirty="0" err="1" smtClean="0"/>
              <a:t>erori</a:t>
            </a:r>
            <a:r>
              <a:rPr lang="en-US" dirty="0" smtClean="0"/>
              <a:t> (</a:t>
            </a:r>
            <a:r>
              <a:rPr lang="en-US" dirty="0" err="1" smtClean="0"/>
              <a:t>vom</a:t>
            </a:r>
            <a:r>
              <a:rPr lang="en-US" dirty="0" smtClean="0"/>
              <a:t> </a:t>
            </a:r>
            <a:r>
              <a:rPr lang="en-US" dirty="0" err="1" smtClean="0"/>
              <a:t>vedea</a:t>
            </a:r>
            <a:r>
              <a:rPr lang="en-US" dirty="0" smtClean="0"/>
              <a:t> in </a:t>
            </a:r>
            <a:r>
              <a:rPr lang="en-US" dirty="0" err="1" smtClean="0"/>
              <a:t>exemplu</a:t>
            </a:r>
            <a:r>
              <a:rPr lang="en-US" dirty="0" smtClean="0"/>
              <a:t> – </a:t>
            </a:r>
            <a:r>
              <a:rPr lang="en-US" dirty="0" err="1" smtClean="0"/>
              <a:t>acolo</a:t>
            </a:r>
            <a:r>
              <a:rPr lang="en-US" dirty="0" smtClean="0"/>
              <a:t> </a:t>
            </a:r>
            <a:r>
              <a:rPr lang="en-US" dirty="0" err="1" smtClean="0"/>
              <a:t>unde</a:t>
            </a:r>
            <a:r>
              <a:rPr lang="en-US" dirty="0" smtClean="0"/>
              <a:t> de </a:t>
            </a:r>
            <a:r>
              <a:rPr lang="en-US" dirty="0" err="1" smtClean="0"/>
              <a:t>obicei</a:t>
            </a:r>
            <a:r>
              <a:rPr lang="en-US" dirty="0" smtClean="0"/>
              <a:t> </a:t>
            </a:r>
            <a:r>
              <a:rPr lang="en-US" dirty="0" err="1" smtClean="0"/>
              <a:t>iti</a:t>
            </a:r>
            <a:r>
              <a:rPr lang="en-US" baseline="0" dirty="0" smtClean="0"/>
              <a:t>  </a:t>
            </a:r>
            <a:r>
              <a:rPr lang="en-US" baseline="0" dirty="0" err="1" smtClean="0"/>
              <a:t>ofera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posibilitatea</a:t>
            </a:r>
            <a:r>
              <a:rPr lang="en-US" baseline="0" dirty="0" smtClean="0"/>
              <a:t> de </a:t>
            </a:r>
            <a:r>
              <a:rPr lang="en-US" baseline="0" dirty="0" err="1" smtClean="0"/>
              <a:t>selctie</a:t>
            </a:r>
            <a:r>
              <a:rPr lang="en-US" dirty="0" smtClean="0"/>
              <a:t>), </a:t>
            </a:r>
            <a:r>
              <a:rPr lang="en-US" dirty="0" err="1" smtClean="0"/>
              <a:t>dar</a:t>
            </a:r>
            <a:r>
              <a:rPr lang="en-US" dirty="0" smtClean="0"/>
              <a:t> pot </a:t>
            </a:r>
            <a:r>
              <a:rPr lang="en-US" dirty="0" err="1" smtClean="0"/>
              <a:t>exista</a:t>
            </a:r>
            <a:r>
              <a:rPr lang="en-US" dirty="0" smtClean="0"/>
              <a:t> </a:t>
            </a:r>
            <a:r>
              <a:rPr lang="en-US" dirty="0" err="1" smtClean="0"/>
              <a:t>sextiuni</a:t>
            </a:r>
            <a:r>
              <a:rPr lang="en-US" dirty="0" smtClean="0"/>
              <a:t> in care,</a:t>
            </a:r>
            <a:r>
              <a:rPr lang="en-US" baseline="0" dirty="0" smtClean="0"/>
              <a:t> din </a:t>
            </a:r>
            <a:r>
              <a:rPr lang="en-US" baseline="0" dirty="0" err="1" smtClean="0"/>
              <a:t>neatentie</a:t>
            </a:r>
            <a:r>
              <a:rPr lang="en-US" baseline="0" dirty="0" smtClean="0"/>
              <a:t>, pot fi generate </a:t>
            </a:r>
            <a:r>
              <a:rPr lang="en-US" baseline="0" dirty="0" err="1" smtClean="0"/>
              <a:t>erori</a:t>
            </a:r>
            <a:r>
              <a:rPr lang="en-US" baseline="0" dirty="0" smtClean="0"/>
              <a:t>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A1DEDA-E336-4D4F-AD3B-1DCA110D33F7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725302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A1DEDA-E336-4D4F-AD3B-1DCA110D33F7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721184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A1DEDA-E336-4D4F-AD3B-1DCA110D33F7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172474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You may add as many projects as</a:t>
            </a:r>
            <a:r>
              <a:rPr lang="en-US" baseline="0" dirty="0" smtClean="0"/>
              <a:t> you consider necessary. As for the Lead beneficiary, information must be filled in also for the other partners included in the project (maximum 3)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A1DEDA-E336-4D4F-AD3B-1DCA110D33F7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97345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A1DEDA-E336-4D4F-AD3B-1DCA110D33F7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7442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A1DEDA-E336-4D4F-AD3B-1DCA110D33F7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434598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A1DEDA-E336-4D4F-AD3B-1DCA110D33F7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173231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A1DEDA-E336-4D4F-AD3B-1DCA110D33F7}" type="slidenum">
              <a:rPr lang="en-US" smtClean="0"/>
              <a:pPr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05609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A1DEDA-E336-4D4F-AD3B-1DCA110D33F7}" type="slidenum">
              <a:rPr lang="en-US" smtClean="0"/>
              <a:pPr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599918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A1DEDA-E336-4D4F-AD3B-1DCA110D33F7}" type="slidenum">
              <a:rPr lang="en-US" smtClean="0"/>
              <a:pPr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42535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A1DEDA-E336-4D4F-AD3B-1DCA110D33F7}" type="slidenum">
              <a:rPr lang="en-US" smtClean="0"/>
              <a:pPr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108281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Type of fields – blocked, auto filled in, text, dropdown lists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A1DEDA-E336-4D4F-AD3B-1DCA110D33F7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003245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A1DEDA-E336-4D4F-AD3B-1DCA110D33F7}" type="slidenum">
              <a:rPr lang="en-US" smtClean="0"/>
              <a:pPr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299059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Common</a:t>
            </a:r>
            <a:r>
              <a:rPr lang="en-US" baseline="0" dirty="0" smtClean="0"/>
              <a:t> output and output  - here are named the same. It can be from 2 to 4 Outputs, depending on the priority addressed by the project.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A1DEDA-E336-4D4F-AD3B-1DCA110D33F7}" type="slidenum">
              <a:rPr lang="en-US" smtClean="0"/>
              <a:pPr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898226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Common</a:t>
            </a:r>
            <a:r>
              <a:rPr lang="en-US" baseline="0" dirty="0" smtClean="0"/>
              <a:t> output and output  - here are named the same. It can be from 2 to 4 Outputs, depending on the priority addressed by the project.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A1DEDA-E336-4D4F-AD3B-1DCA110D33F7}" type="slidenum">
              <a:rPr lang="en-US" smtClean="0"/>
              <a:pPr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0150158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Daca</a:t>
            </a:r>
            <a:r>
              <a:rPr lang="en-US" dirty="0" smtClean="0"/>
              <a:t> </a:t>
            </a:r>
            <a:r>
              <a:rPr lang="en-US" dirty="0" err="1" smtClean="0"/>
              <a:t>preconditiile</a:t>
            </a:r>
            <a:r>
              <a:rPr lang="en-US" dirty="0" smtClean="0"/>
              <a:t> 1 </a:t>
            </a:r>
            <a:r>
              <a:rPr lang="en-US" dirty="0" err="1" smtClean="0"/>
              <a:t>sunt</a:t>
            </a:r>
            <a:r>
              <a:rPr lang="en-US" dirty="0" smtClean="0"/>
              <a:t> </a:t>
            </a:r>
            <a:r>
              <a:rPr lang="en-US" dirty="0" err="1" smtClean="0"/>
              <a:t>indeplinite</a:t>
            </a:r>
            <a:r>
              <a:rPr lang="en-US" dirty="0" smtClean="0"/>
              <a:t>,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proiectul</a:t>
            </a:r>
            <a:r>
              <a:rPr lang="en-US" baseline="0" dirty="0" smtClean="0"/>
              <a:t> </a:t>
            </a:r>
            <a:r>
              <a:rPr lang="en-US" baseline="0" dirty="0" err="1" smtClean="0"/>
              <a:t>isi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realizeaza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activtatile</a:t>
            </a:r>
            <a:r>
              <a:rPr lang="en-US" baseline="0" dirty="0" smtClean="0"/>
              <a:t>.</a:t>
            </a:r>
          </a:p>
          <a:p>
            <a:r>
              <a:rPr lang="en-US" baseline="0" dirty="0" err="1" smtClean="0"/>
              <a:t>Odata</a:t>
            </a:r>
            <a:r>
              <a:rPr lang="en-US" baseline="0" dirty="0" smtClean="0"/>
              <a:t> cu </a:t>
            </a:r>
            <a:r>
              <a:rPr lang="en-US" baseline="0" dirty="0" err="1" smtClean="0"/>
              <a:t>implementarea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activitatilor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preconditiile</a:t>
            </a:r>
            <a:r>
              <a:rPr lang="en-US" baseline="0" dirty="0" smtClean="0"/>
              <a:t> 2 </a:t>
            </a:r>
            <a:r>
              <a:rPr lang="en-US" baseline="0" dirty="0" err="1" smtClean="0"/>
              <a:t>indeplinite</a:t>
            </a:r>
            <a:r>
              <a:rPr lang="en-US" baseline="0" dirty="0" smtClean="0"/>
              <a:t>, </a:t>
            </a:r>
            <a:r>
              <a:rPr lang="en-US" baseline="0" dirty="0" err="1" smtClean="0"/>
              <a:t>proiectul</a:t>
            </a:r>
            <a:r>
              <a:rPr lang="en-US" baseline="0" dirty="0" smtClean="0"/>
              <a:t> </a:t>
            </a:r>
            <a:r>
              <a:rPr lang="en-US" baseline="0" dirty="0" err="1" smtClean="0"/>
              <a:t>va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obtine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rezultatele</a:t>
            </a:r>
            <a:r>
              <a:rPr lang="en-US" baseline="0" dirty="0" smtClean="0"/>
              <a:t> estimate.</a:t>
            </a:r>
          </a:p>
          <a:p>
            <a:r>
              <a:rPr lang="en-US" baseline="0" dirty="0" err="1" smtClean="0"/>
              <a:t>Rezultatele</a:t>
            </a:r>
            <a:r>
              <a:rPr lang="en-US" baseline="0" dirty="0" smtClean="0"/>
              <a:t> estimate </a:t>
            </a:r>
            <a:r>
              <a:rPr lang="en-US" baseline="0" dirty="0" err="1" smtClean="0"/>
              <a:t>obtinute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preconditiile</a:t>
            </a:r>
            <a:r>
              <a:rPr lang="en-US" baseline="0" dirty="0" smtClean="0"/>
              <a:t> 3 </a:t>
            </a:r>
            <a:r>
              <a:rPr lang="en-US" baseline="0" dirty="0" err="1" smtClean="0"/>
              <a:t>indeplinite</a:t>
            </a:r>
            <a:r>
              <a:rPr lang="en-US" baseline="0" dirty="0" smtClean="0"/>
              <a:t>, </a:t>
            </a:r>
            <a:r>
              <a:rPr lang="en-US" baseline="0" dirty="0" err="1" smtClean="0"/>
              <a:t>proiectul</a:t>
            </a:r>
            <a:r>
              <a:rPr lang="en-US" baseline="0" dirty="0" smtClean="0"/>
              <a:t> </a:t>
            </a:r>
            <a:r>
              <a:rPr lang="en-US" baseline="0" dirty="0" err="1" smtClean="0"/>
              <a:t>isi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atinge</a:t>
            </a:r>
            <a:r>
              <a:rPr lang="en-US" baseline="0" dirty="0" smtClean="0"/>
              <a:t> OS.</a:t>
            </a:r>
          </a:p>
          <a:p>
            <a:r>
              <a:rPr lang="en-US" baseline="0" dirty="0" smtClean="0"/>
              <a:t>OS </a:t>
            </a:r>
            <a:r>
              <a:rPr lang="en-US" baseline="0" dirty="0" err="1" smtClean="0"/>
              <a:t>atinse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vor</a:t>
            </a:r>
            <a:r>
              <a:rPr lang="en-US" baseline="0" dirty="0" smtClean="0"/>
              <a:t> duce la </a:t>
            </a:r>
            <a:r>
              <a:rPr lang="en-US" baseline="0" dirty="0" err="1" smtClean="0"/>
              <a:t>indeplinirea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obiectivului</a:t>
            </a:r>
            <a:r>
              <a:rPr lang="en-US" baseline="0" dirty="0" smtClean="0"/>
              <a:t> general.</a:t>
            </a:r>
          </a:p>
          <a:p>
            <a:r>
              <a:rPr lang="en-US" baseline="0" dirty="0" smtClean="0"/>
              <a:t>OVI should make clear how TG (SO, Results) FB (GO) benefit from the realization of main outputs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A1DEDA-E336-4D4F-AD3B-1DCA110D33F7}" type="slidenum">
              <a:rPr lang="en-US" smtClean="0"/>
              <a:pPr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14445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Daca</a:t>
            </a:r>
            <a:r>
              <a:rPr lang="en-US" dirty="0" smtClean="0"/>
              <a:t> </a:t>
            </a:r>
            <a:r>
              <a:rPr lang="en-US" dirty="0" err="1" smtClean="0"/>
              <a:t>preconditiile</a:t>
            </a:r>
            <a:r>
              <a:rPr lang="en-US" dirty="0" smtClean="0"/>
              <a:t> 1 </a:t>
            </a:r>
            <a:r>
              <a:rPr lang="en-US" dirty="0" err="1" smtClean="0"/>
              <a:t>sunt</a:t>
            </a:r>
            <a:r>
              <a:rPr lang="en-US" dirty="0" smtClean="0"/>
              <a:t> </a:t>
            </a:r>
            <a:r>
              <a:rPr lang="en-US" dirty="0" err="1" smtClean="0"/>
              <a:t>indeplinite</a:t>
            </a:r>
            <a:r>
              <a:rPr lang="en-US" dirty="0" smtClean="0"/>
              <a:t>,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proiectul</a:t>
            </a:r>
            <a:r>
              <a:rPr lang="en-US" baseline="0" dirty="0" smtClean="0"/>
              <a:t> </a:t>
            </a:r>
            <a:r>
              <a:rPr lang="en-US" baseline="0" dirty="0" err="1" smtClean="0"/>
              <a:t>isi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realizeaza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activtatile</a:t>
            </a:r>
            <a:r>
              <a:rPr lang="en-US" baseline="0" dirty="0" smtClean="0"/>
              <a:t>.</a:t>
            </a:r>
          </a:p>
          <a:p>
            <a:r>
              <a:rPr lang="en-US" baseline="0" dirty="0" err="1" smtClean="0"/>
              <a:t>Odata</a:t>
            </a:r>
            <a:r>
              <a:rPr lang="en-US" baseline="0" dirty="0" smtClean="0"/>
              <a:t> cu </a:t>
            </a:r>
            <a:r>
              <a:rPr lang="en-US" baseline="0" dirty="0" err="1" smtClean="0"/>
              <a:t>implementarea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activitatilor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preconditiile</a:t>
            </a:r>
            <a:r>
              <a:rPr lang="en-US" baseline="0" dirty="0" smtClean="0"/>
              <a:t> 2 </a:t>
            </a:r>
            <a:r>
              <a:rPr lang="en-US" baseline="0" dirty="0" err="1" smtClean="0"/>
              <a:t>indeplinite</a:t>
            </a:r>
            <a:r>
              <a:rPr lang="en-US" baseline="0" dirty="0" smtClean="0"/>
              <a:t>, </a:t>
            </a:r>
            <a:r>
              <a:rPr lang="en-US" baseline="0" dirty="0" err="1" smtClean="0"/>
              <a:t>proiectul</a:t>
            </a:r>
            <a:r>
              <a:rPr lang="en-US" baseline="0" dirty="0" smtClean="0"/>
              <a:t> </a:t>
            </a:r>
            <a:r>
              <a:rPr lang="en-US" baseline="0" dirty="0" err="1" smtClean="0"/>
              <a:t>va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obtine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rezultatele</a:t>
            </a:r>
            <a:r>
              <a:rPr lang="en-US" baseline="0" dirty="0" smtClean="0"/>
              <a:t> estimate.</a:t>
            </a:r>
          </a:p>
          <a:p>
            <a:r>
              <a:rPr lang="en-US" baseline="0" dirty="0" err="1" smtClean="0"/>
              <a:t>Rezultatele</a:t>
            </a:r>
            <a:r>
              <a:rPr lang="en-US" baseline="0" dirty="0" smtClean="0"/>
              <a:t> estimate </a:t>
            </a:r>
            <a:r>
              <a:rPr lang="en-US" baseline="0" dirty="0" err="1" smtClean="0"/>
              <a:t>obtinute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preconditiile</a:t>
            </a:r>
            <a:r>
              <a:rPr lang="en-US" baseline="0" dirty="0" smtClean="0"/>
              <a:t> 3 </a:t>
            </a:r>
            <a:r>
              <a:rPr lang="en-US" baseline="0" dirty="0" err="1" smtClean="0"/>
              <a:t>indeplinite</a:t>
            </a:r>
            <a:r>
              <a:rPr lang="en-US" baseline="0" dirty="0" smtClean="0"/>
              <a:t>, </a:t>
            </a:r>
            <a:r>
              <a:rPr lang="en-US" baseline="0" dirty="0" err="1" smtClean="0"/>
              <a:t>proiectul</a:t>
            </a:r>
            <a:r>
              <a:rPr lang="en-US" baseline="0" dirty="0" smtClean="0"/>
              <a:t> </a:t>
            </a:r>
            <a:r>
              <a:rPr lang="en-US" baseline="0" dirty="0" err="1" smtClean="0"/>
              <a:t>isi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atinge</a:t>
            </a:r>
            <a:r>
              <a:rPr lang="en-US" baseline="0" dirty="0" smtClean="0"/>
              <a:t> OS.</a:t>
            </a:r>
          </a:p>
          <a:p>
            <a:r>
              <a:rPr lang="en-US" baseline="0" dirty="0" smtClean="0"/>
              <a:t>OS </a:t>
            </a:r>
            <a:r>
              <a:rPr lang="en-US" baseline="0" dirty="0" err="1" smtClean="0"/>
              <a:t>atinse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vor</a:t>
            </a:r>
            <a:r>
              <a:rPr lang="en-US" baseline="0" dirty="0" smtClean="0"/>
              <a:t> duce la </a:t>
            </a:r>
            <a:r>
              <a:rPr lang="en-US" baseline="0" dirty="0" err="1" smtClean="0"/>
              <a:t>indeplinirea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obiectivului</a:t>
            </a:r>
            <a:r>
              <a:rPr lang="en-US" baseline="0" dirty="0" smtClean="0"/>
              <a:t> general.</a:t>
            </a:r>
          </a:p>
          <a:p>
            <a:r>
              <a:rPr lang="en-US" baseline="0" dirty="0" smtClean="0"/>
              <a:t>OVI should make clear how TG (SO, Results) FB (GO) benefit from the realization of main outputs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A1DEDA-E336-4D4F-AD3B-1DCA110D33F7}" type="slidenum">
              <a:rPr lang="en-US" smtClean="0"/>
              <a:pPr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3535967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Daca</a:t>
            </a:r>
            <a:r>
              <a:rPr lang="en-US" dirty="0" smtClean="0"/>
              <a:t> </a:t>
            </a:r>
            <a:r>
              <a:rPr lang="en-US" dirty="0" err="1" smtClean="0"/>
              <a:t>preconditiile</a:t>
            </a:r>
            <a:r>
              <a:rPr lang="en-US" dirty="0" smtClean="0"/>
              <a:t> 1 </a:t>
            </a:r>
            <a:r>
              <a:rPr lang="en-US" dirty="0" err="1" smtClean="0"/>
              <a:t>sunt</a:t>
            </a:r>
            <a:r>
              <a:rPr lang="en-US" dirty="0" smtClean="0"/>
              <a:t> </a:t>
            </a:r>
            <a:r>
              <a:rPr lang="en-US" dirty="0" err="1" smtClean="0"/>
              <a:t>indeplinite</a:t>
            </a:r>
            <a:r>
              <a:rPr lang="en-US" dirty="0" smtClean="0"/>
              <a:t>,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proiectul</a:t>
            </a:r>
            <a:r>
              <a:rPr lang="en-US" baseline="0" dirty="0" smtClean="0"/>
              <a:t> </a:t>
            </a:r>
            <a:r>
              <a:rPr lang="en-US" baseline="0" dirty="0" err="1" smtClean="0"/>
              <a:t>isi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realizeaza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activtatile</a:t>
            </a:r>
            <a:r>
              <a:rPr lang="en-US" baseline="0" dirty="0" smtClean="0"/>
              <a:t>.</a:t>
            </a:r>
          </a:p>
          <a:p>
            <a:r>
              <a:rPr lang="en-US" baseline="0" dirty="0" err="1" smtClean="0"/>
              <a:t>Odata</a:t>
            </a:r>
            <a:r>
              <a:rPr lang="en-US" baseline="0" dirty="0" smtClean="0"/>
              <a:t> cu </a:t>
            </a:r>
            <a:r>
              <a:rPr lang="en-US" baseline="0" dirty="0" err="1" smtClean="0"/>
              <a:t>implementarea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activitatilor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preconditiile</a:t>
            </a:r>
            <a:r>
              <a:rPr lang="en-US" baseline="0" dirty="0" smtClean="0"/>
              <a:t> 2 </a:t>
            </a:r>
            <a:r>
              <a:rPr lang="en-US" baseline="0" dirty="0" err="1" smtClean="0"/>
              <a:t>indeplinite</a:t>
            </a:r>
            <a:r>
              <a:rPr lang="en-US" baseline="0" dirty="0" smtClean="0"/>
              <a:t>, </a:t>
            </a:r>
            <a:r>
              <a:rPr lang="en-US" baseline="0" dirty="0" err="1" smtClean="0"/>
              <a:t>proiectul</a:t>
            </a:r>
            <a:r>
              <a:rPr lang="en-US" baseline="0" dirty="0" smtClean="0"/>
              <a:t> </a:t>
            </a:r>
            <a:r>
              <a:rPr lang="en-US" baseline="0" dirty="0" err="1" smtClean="0"/>
              <a:t>va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obtine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rezultatele</a:t>
            </a:r>
            <a:r>
              <a:rPr lang="en-US" baseline="0" dirty="0" smtClean="0"/>
              <a:t> estimate.</a:t>
            </a:r>
          </a:p>
          <a:p>
            <a:r>
              <a:rPr lang="en-US" baseline="0" dirty="0" err="1" smtClean="0"/>
              <a:t>Rezultatele</a:t>
            </a:r>
            <a:r>
              <a:rPr lang="en-US" baseline="0" dirty="0" smtClean="0"/>
              <a:t> estimate </a:t>
            </a:r>
            <a:r>
              <a:rPr lang="en-US" baseline="0" dirty="0" err="1" smtClean="0"/>
              <a:t>obtinute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preconditiile</a:t>
            </a:r>
            <a:r>
              <a:rPr lang="en-US" baseline="0" dirty="0" smtClean="0"/>
              <a:t> 3 </a:t>
            </a:r>
            <a:r>
              <a:rPr lang="en-US" baseline="0" dirty="0" err="1" smtClean="0"/>
              <a:t>indeplinite</a:t>
            </a:r>
            <a:r>
              <a:rPr lang="en-US" baseline="0" dirty="0" smtClean="0"/>
              <a:t>, </a:t>
            </a:r>
            <a:r>
              <a:rPr lang="en-US" baseline="0" dirty="0" err="1" smtClean="0"/>
              <a:t>proiectul</a:t>
            </a:r>
            <a:r>
              <a:rPr lang="en-US" baseline="0" dirty="0" smtClean="0"/>
              <a:t> </a:t>
            </a:r>
            <a:r>
              <a:rPr lang="en-US" baseline="0" dirty="0" err="1" smtClean="0"/>
              <a:t>isi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atinge</a:t>
            </a:r>
            <a:r>
              <a:rPr lang="en-US" baseline="0" dirty="0" smtClean="0"/>
              <a:t> OS.</a:t>
            </a:r>
          </a:p>
          <a:p>
            <a:r>
              <a:rPr lang="en-US" baseline="0" dirty="0" smtClean="0"/>
              <a:t>OS </a:t>
            </a:r>
            <a:r>
              <a:rPr lang="en-US" baseline="0" dirty="0" err="1" smtClean="0"/>
              <a:t>atinse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vor</a:t>
            </a:r>
            <a:r>
              <a:rPr lang="en-US" baseline="0" dirty="0" smtClean="0"/>
              <a:t> duce la </a:t>
            </a:r>
            <a:r>
              <a:rPr lang="en-US" baseline="0" dirty="0" err="1" smtClean="0"/>
              <a:t>indeplinirea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obiectivului</a:t>
            </a:r>
            <a:r>
              <a:rPr lang="en-US" baseline="0" dirty="0" smtClean="0"/>
              <a:t> general.</a:t>
            </a:r>
          </a:p>
          <a:p>
            <a:r>
              <a:rPr lang="en-US" baseline="0" dirty="0" smtClean="0"/>
              <a:t>OVI should make clear how TG (SO, Results) FB (GO) benefit from the realization of main outputs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A1DEDA-E336-4D4F-AD3B-1DCA110D33F7}" type="slidenum">
              <a:rPr lang="en-US" smtClean="0"/>
              <a:pPr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0377913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Daca</a:t>
            </a:r>
            <a:r>
              <a:rPr lang="en-US" dirty="0" smtClean="0"/>
              <a:t> </a:t>
            </a:r>
            <a:r>
              <a:rPr lang="en-US" dirty="0" err="1" smtClean="0"/>
              <a:t>preconditiile</a:t>
            </a:r>
            <a:r>
              <a:rPr lang="en-US" dirty="0" smtClean="0"/>
              <a:t> 1 </a:t>
            </a:r>
            <a:r>
              <a:rPr lang="en-US" dirty="0" err="1" smtClean="0"/>
              <a:t>sunt</a:t>
            </a:r>
            <a:r>
              <a:rPr lang="en-US" dirty="0" smtClean="0"/>
              <a:t> </a:t>
            </a:r>
            <a:r>
              <a:rPr lang="en-US" dirty="0" err="1" smtClean="0"/>
              <a:t>indeplinite</a:t>
            </a:r>
            <a:r>
              <a:rPr lang="en-US" dirty="0" smtClean="0"/>
              <a:t>,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proiectul</a:t>
            </a:r>
            <a:r>
              <a:rPr lang="en-US" baseline="0" dirty="0" smtClean="0"/>
              <a:t> </a:t>
            </a:r>
            <a:r>
              <a:rPr lang="en-US" baseline="0" dirty="0" err="1" smtClean="0"/>
              <a:t>isi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realizeaza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activtatile</a:t>
            </a:r>
            <a:r>
              <a:rPr lang="en-US" baseline="0" dirty="0" smtClean="0"/>
              <a:t>.</a:t>
            </a:r>
          </a:p>
          <a:p>
            <a:r>
              <a:rPr lang="en-US" baseline="0" dirty="0" err="1" smtClean="0"/>
              <a:t>Odata</a:t>
            </a:r>
            <a:r>
              <a:rPr lang="en-US" baseline="0" dirty="0" smtClean="0"/>
              <a:t> cu </a:t>
            </a:r>
            <a:r>
              <a:rPr lang="en-US" baseline="0" dirty="0" err="1" smtClean="0"/>
              <a:t>implementarea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activitatilor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preconditiile</a:t>
            </a:r>
            <a:r>
              <a:rPr lang="en-US" baseline="0" dirty="0" smtClean="0"/>
              <a:t> 2 </a:t>
            </a:r>
            <a:r>
              <a:rPr lang="en-US" baseline="0" dirty="0" err="1" smtClean="0"/>
              <a:t>indeplinite</a:t>
            </a:r>
            <a:r>
              <a:rPr lang="en-US" baseline="0" dirty="0" smtClean="0"/>
              <a:t>, </a:t>
            </a:r>
            <a:r>
              <a:rPr lang="en-US" baseline="0" dirty="0" err="1" smtClean="0"/>
              <a:t>proiectul</a:t>
            </a:r>
            <a:r>
              <a:rPr lang="en-US" baseline="0" dirty="0" smtClean="0"/>
              <a:t> </a:t>
            </a:r>
            <a:r>
              <a:rPr lang="en-US" baseline="0" dirty="0" err="1" smtClean="0"/>
              <a:t>va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obtine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rezultatele</a:t>
            </a:r>
            <a:r>
              <a:rPr lang="en-US" baseline="0" dirty="0" smtClean="0"/>
              <a:t> estimate.</a:t>
            </a:r>
          </a:p>
          <a:p>
            <a:r>
              <a:rPr lang="en-US" baseline="0" dirty="0" err="1" smtClean="0"/>
              <a:t>Rezultatele</a:t>
            </a:r>
            <a:r>
              <a:rPr lang="en-US" baseline="0" dirty="0" smtClean="0"/>
              <a:t> estimate </a:t>
            </a:r>
            <a:r>
              <a:rPr lang="en-US" baseline="0" dirty="0" err="1" smtClean="0"/>
              <a:t>obtinute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preconditiile</a:t>
            </a:r>
            <a:r>
              <a:rPr lang="en-US" baseline="0" dirty="0" smtClean="0"/>
              <a:t> 3 </a:t>
            </a:r>
            <a:r>
              <a:rPr lang="en-US" baseline="0" dirty="0" err="1" smtClean="0"/>
              <a:t>indeplinite</a:t>
            </a:r>
            <a:r>
              <a:rPr lang="en-US" baseline="0" dirty="0" smtClean="0"/>
              <a:t>, </a:t>
            </a:r>
            <a:r>
              <a:rPr lang="en-US" baseline="0" dirty="0" err="1" smtClean="0"/>
              <a:t>proiectul</a:t>
            </a:r>
            <a:r>
              <a:rPr lang="en-US" baseline="0" dirty="0" smtClean="0"/>
              <a:t> </a:t>
            </a:r>
            <a:r>
              <a:rPr lang="en-US" baseline="0" dirty="0" err="1" smtClean="0"/>
              <a:t>isi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atinge</a:t>
            </a:r>
            <a:r>
              <a:rPr lang="en-US" baseline="0" dirty="0" smtClean="0"/>
              <a:t> OS.</a:t>
            </a:r>
          </a:p>
          <a:p>
            <a:r>
              <a:rPr lang="en-US" baseline="0" dirty="0" smtClean="0"/>
              <a:t>OS </a:t>
            </a:r>
            <a:r>
              <a:rPr lang="en-US" baseline="0" dirty="0" err="1" smtClean="0"/>
              <a:t>atinse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vor</a:t>
            </a:r>
            <a:r>
              <a:rPr lang="en-US" baseline="0" dirty="0" smtClean="0"/>
              <a:t> duce la </a:t>
            </a:r>
            <a:r>
              <a:rPr lang="en-US" baseline="0" dirty="0" err="1" smtClean="0"/>
              <a:t>indeplinirea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obiectivului</a:t>
            </a:r>
            <a:r>
              <a:rPr lang="en-US" baseline="0" dirty="0" smtClean="0"/>
              <a:t> general.</a:t>
            </a:r>
          </a:p>
          <a:p>
            <a:r>
              <a:rPr lang="en-US" baseline="0" dirty="0" smtClean="0"/>
              <a:t>OVI should make clear how TG (SO, Results) FB (GO) benefit from the realization of main outputs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A1DEDA-E336-4D4F-AD3B-1DCA110D33F7}" type="slidenum">
              <a:rPr lang="en-US" smtClean="0"/>
              <a:pPr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3685292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A1DEDA-E336-4D4F-AD3B-1DCA110D33F7}" type="slidenum">
              <a:rPr lang="en-US" smtClean="0"/>
              <a:pPr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673744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A1DEDA-E336-4D4F-AD3B-1DCA110D33F7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304203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Medical staff</a:t>
            </a:r>
            <a:r>
              <a:rPr lang="en-US" baseline="0" dirty="0" smtClean="0"/>
              <a:t> – good example, but has to be clearly described – place, type (it could have been nurses or other type of medical staff), maybe you could add a specific medical unit – if it is the case afterwards in the project.</a:t>
            </a:r>
          </a:p>
          <a:p>
            <a:r>
              <a:rPr lang="en-US" baseline="0" dirty="0" smtClean="0"/>
              <a:t>FB – here it is the case of all inhabitants to benefit from a health project. In a project aiming education – only children age 7-14 could be counted form a city or from a county/ region. In a project aiming cross border security – only persons passing through a certain crossing point  (average/ year) could be counted. So on.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A1DEDA-E336-4D4F-AD3B-1DCA110D33F7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411072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Medical staff</a:t>
            </a:r>
            <a:r>
              <a:rPr lang="en-US" baseline="0" dirty="0" smtClean="0"/>
              <a:t> – good example, but has to be clearly described – place, type (it could have been nurses or other type of medical staff), maybe you could add a specific medical unit – if it is the case afterwards in the project.</a:t>
            </a:r>
          </a:p>
          <a:p>
            <a:r>
              <a:rPr lang="en-US" baseline="0" dirty="0" smtClean="0"/>
              <a:t>FB – here it is the case of all inhabitants to benefit from a health project. In a project aiming education – only children age 7-14 could be counted form a city or from a county/ region. In a project aiming cross border security – only persons passing through a certain crossing point  (average/ year) could be counted. So on.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A1DEDA-E336-4D4F-AD3B-1DCA110D33F7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870801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A1DEDA-E336-4D4F-AD3B-1DCA110D33F7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768078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A1DEDA-E336-4D4F-AD3B-1DCA110D33F7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22481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A1DEDA-E336-4D4F-AD3B-1DCA110D33F7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923390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A1DEDA-E336-4D4F-AD3B-1DCA110D33F7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81097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6EE1EE-14F7-4712-870C-F57A41C3BEB0}" type="datetimeFigureOut">
              <a:rPr lang="en-US" smtClean="0"/>
              <a:pPr/>
              <a:t>4/3/2018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01AE1-CE42-48A9-9853-A208B083BDC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75825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6EE1EE-14F7-4712-870C-F57A41C3BEB0}" type="datetimeFigureOut">
              <a:rPr lang="en-US" smtClean="0"/>
              <a:pPr/>
              <a:t>4/3/2018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01AE1-CE42-48A9-9853-A208B083BDC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53923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6EE1EE-14F7-4712-870C-F57A41C3BEB0}" type="datetimeFigureOut">
              <a:rPr lang="en-US" smtClean="0"/>
              <a:pPr/>
              <a:t>4/3/2018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01AE1-CE42-48A9-9853-A208B083BDC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10551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6EE1EE-14F7-4712-870C-F57A41C3BEB0}" type="datetimeFigureOut">
              <a:rPr lang="en-US" smtClean="0"/>
              <a:pPr/>
              <a:t>4/3/2018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01AE1-CE42-48A9-9853-A208B083BDC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4018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6EE1EE-14F7-4712-870C-F57A41C3BEB0}" type="datetimeFigureOut">
              <a:rPr lang="en-US" smtClean="0"/>
              <a:pPr/>
              <a:t>4/3/2018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01AE1-CE42-48A9-9853-A208B083BDC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76695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6EE1EE-14F7-4712-870C-F57A41C3BEB0}" type="datetimeFigureOut">
              <a:rPr lang="en-US" smtClean="0"/>
              <a:pPr/>
              <a:t>4/3/2018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01AE1-CE42-48A9-9853-A208B083BDC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4980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6EE1EE-14F7-4712-870C-F57A41C3BEB0}" type="datetimeFigureOut">
              <a:rPr lang="en-US" smtClean="0"/>
              <a:pPr/>
              <a:t>4/3/2018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01AE1-CE42-48A9-9853-A208B083BDC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13321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6EE1EE-14F7-4712-870C-F57A41C3BEB0}" type="datetimeFigureOut">
              <a:rPr lang="en-US" smtClean="0"/>
              <a:pPr/>
              <a:t>4/3/2018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01AE1-CE42-48A9-9853-A208B083BDC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53963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6EE1EE-14F7-4712-870C-F57A41C3BEB0}" type="datetimeFigureOut">
              <a:rPr lang="en-US" smtClean="0"/>
              <a:pPr/>
              <a:t>4/3/2018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01AE1-CE42-48A9-9853-A208B083BDC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31834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6EE1EE-14F7-4712-870C-F57A41C3BEB0}" type="datetimeFigureOut">
              <a:rPr lang="en-US" smtClean="0"/>
              <a:pPr/>
              <a:t>4/3/2018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01AE1-CE42-48A9-9853-A208B083BDC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95056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6EE1EE-14F7-4712-870C-F57A41C3BEB0}" type="datetimeFigureOut">
              <a:rPr lang="en-US" smtClean="0"/>
              <a:pPr/>
              <a:t>4/3/2018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01AE1-CE42-48A9-9853-A208B083BDC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81618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6EE1EE-14F7-4712-870C-F57A41C3BEB0}" type="datetimeFigureOut">
              <a:rPr lang="en-US" smtClean="0"/>
              <a:pPr/>
              <a:t>4/3/2018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501AE1-CE42-48A9-9853-A208B083BDC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50286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1.png"/><Relationship Id="rId4" Type="http://schemas.openxmlformats.org/officeDocument/2006/relationships/image" Target="../media/image2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8.png"/><Relationship Id="rId5" Type="http://schemas.openxmlformats.org/officeDocument/2006/relationships/image" Target="../media/image21.png"/><Relationship Id="rId4" Type="http://schemas.openxmlformats.org/officeDocument/2006/relationships/image" Target="../media/image26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0.png"/><Relationship Id="rId4" Type="http://schemas.openxmlformats.org/officeDocument/2006/relationships/image" Target="../media/image39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0.png"/><Relationship Id="rId4" Type="http://schemas.openxmlformats.org/officeDocument/2006/relationships/image" Target="../media/image41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2.png"/><Relationship Id="rId4" Type="http://schemas.openxmlformats.org/officeDocument/2006/relationships/image" Target="../media/image30.png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13" Type="http://schemas.openxmlformats.org/officeDocument/2006/relationships/diagramLayout" Target="../diagrams/layout3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12" Type="http://schemas.openxmlformats.org/officeDocument/2006/relationships/diagramData" Target="../diagrams/data3.xml"/><Relationship Id="rId2" Type="http://schemas.openxmlformats.org/officeDocument/2006/relationships/diagramData" Target="../diagrams/data1.xml"/><Relationship Id="rId16" Type="http://schemas.microsoft.com/office/2007/relationships/diagramDrawing" Target="../diagrams/drawing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5" Type="http://schemas.openxmlformats.org/officeDocument/2006/relationships/diagramColors" Target="../diagrams/colors3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Relationship Id="rId14" Type="http://schemas.openxmlformats.org/officeDocument/2006/relationships/diagramQuickStyle" Target="../diagrams/quickStyle3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7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9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ro-ua.net/en/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hyperlink" Target="mailto:info.ro-ua-md@brctsuceava.ro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png"/><Relationship Id="rId5" Type="http://schemas.openxmlformats.org/officeDocument/2006/relationships/image" Target="../media/image9.jpg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6.png"/><Relationship Id="rId4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3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000" b="1" dirty="0" smtClean="0">
                <a:solidFill>
                  <a:srgbClr val="C00000"/>
                </a:solidFill>
              </a:rPr>
              <a:t>WORK WITH THE APPLICATION FORM STEP BY STEP </a:t>
            </a:r>
            <a:endParaRPr lang="en-US" sz="3000" b="1" dirty="0">
              <a:solidFill>
                <a:srgbClr val="C00000"/>
              </a:solidFill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5108" y="1825625"/>
            <a:ext cx="5801784" cy="4351338"/>
          </a:xfrm>
        </p:spPr>
      </p:pic>
    </p:spTree>
    <p:extLst>
      <p:ext uri="{BB962C8B-B14F-4D97-AF65-F5344CB8AC3E}">
        <p14:creationId xmlns:p14="http://schemas.microsoft.com/office/powerpoint/2010/main" val="1660764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95388" y="1363473"/>
            <a:ext cx="10515600" cy="4267481"/>
          </a:xfrm>
        </p:spPr>
        <p:txBody>
          <a:bodyPr>
            <a:normAutofit/>
          </a:bodyPr>
          <a:lstStyle/>
          <a:p>
            <a:pPr marL="0" lvl="0" indent="0">
              <a:buNone/>
            </a:pPr>
            <a:r>
              <a:rPr lang="en-GB" sz="1900" b="1" dirty="0" smtClean="0">
                <a:solidFill>
                  <a:srgbClr val="002060"/>
                </a:solidFill>
                <a:latin typeface="+mj-lt"/>
              </a:rPr>
              <a:t>Eligibility requirements</a:t>
            </a:r>
          </a:p>
          <a:p>
            <a:pPr lvl="0"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n-GB" sz="1900" dirty="0" smtClean="0">
                <a:solidFill>
                  <a:srgbClr val="002060"/>
                </a:solidFill>
                <a:latin typeface="+mj-lt"/>
              </a:rPr>
              <a:t>At least 1 partner registered in Romania and at least 1 partner registered in Ukraine</a:t>
            </a:r>
          </a:p>
          <a:p>
            <a:pPr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n-GB" sz="1900" dirty="0" smtClean="0">
                <a:solidFill>
                  <a:srgbClr val="002060"/>
                </a:solidFill>
                <a:latin typeface="+mj-lt"/>
              </a:rPr>
              <a:t>Maximum 4 </a:t>
            </a:r>
            <a:r>
              <a:rPr lang="en-GB" sz="1900" dirty="0">
                <a:solidFill>
                  <a:srgbClr val="002060"/>
                </a:solidFill>
                <a:latin typeface="+mj-lt"/>
              </a:rPr>
              <a:t>partners </a:t>
            </a:r>
            <a:r>
              <a:rPr lang="en-GB" sz="1900" dirty="0" smtClean="0">
                <a:solidFill>
                  <a:srgbClr val="002060"/>
                </a:solidFill>
                <a:latin typeface="+mj-lt"/>
              </a:rPr>
              <a:t>in the project, including </a:t>
            </a:r>
            <a:r>
              <a:rPr lang="en-GB" sz="1900" dirty="0">
                <a:solidFill>
                  <a:srgbClr val="002060"/>
                </a:solidFill>
                <a:latin typeface="+mj-lt"/>
              </a:rPr>
              <a:t>the </a:t>
            </a:r>
            <a:r>
              <a:rPr lang="en-GB" sz="1900" dirty="0" smtClean="0">
                <a:solidFill>
                  <a:srgbClr val="002060"/>
                </a:solidFill>
                <a:latin typeface="+mj-lt"/>
              </a:rPr>
              <a:t>Applicant</a:t>
            </a:r>
            <a:endParaRPr lang="en-US" sz="1900" dirty="0">
              <a:solidFill>
                <a:srgbClr val="002060"/>
              </a:solidFill>
              <a:latin typeface="+mj-lt"/>
            </a:endParaRPr>
          </a:p>
          <a:p>
            <a:pPr lvl="0">
              <a:buClr>
                <a:srgbClr val="C00000"/>
              </a:buClr>
              <a:buFont typeface="Wingdings" panose="05000000000000000000" pitchFamily="2" charset="2"/>
              <a:buChar char="§"/>
            </a:pPr>
            <a:endParaRPr lang="en-US" sz="1900" dirty="0">
              <a:solidFill>
                <a:srgbClr val="002060"/>
              </a:solidFill>
              <a:latin typeface="+mj-lt"/>
            </a:endParaRPr>
          </a:p>
          <a:p>
            <a:pPr marL="0" indent="0">
              <a:buNone/>
            </a:pPr>
            <a:r>
              <a:rPr lang="en-US" sz="1900" b="1" dirty="0" smtClean="0">
                <a:solidFill>
                  <a:srgbClr val="002060"/>
                </a:solidFill>
                <a:latin typeface="+mj-lt"/>
              </a:rPr>
              <a:t>Partners have to:</a:t>
            </a:r>
          </a:p>
          <a:p>
            <a:pPr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n-US" sz="1900" dirty="0" smtClean="0">
                <a:solidFill>
                  <a:srgbClr val="002060"/>
                </a:solidFill>
                <a:latin typeface="+mj-lt"/>
              </a:rPr>
              <a:t> work together					</a:t>
            </a:r>
          </a:p>
          <a:p>
            <a:pPr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n-US" sz="1900" dirty="0" smtClean="0">
                <a:solidFill>
                  <a:srgbClr val="002060"/>
                </a:solidFill>
                <a:latin typeface="+mj-lt"/>
              </a:rPr>
              <a:t> finance the project together				</a:t>
            </a:r>
          </a:p>
          <a:p>
            <a:pPr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n-US" sz="1900" dirty="0" smtClean="0">
                <a:solidFill>
                  <a:srgbClr val="002060"/>
                </a:solidFill>
                <a:latin typeface="+mj-lt"/>
              </a:rPr>
              <a:t> share previous experience</a:t>
            </a:r>
          </a:p>
          <a:p>
            <a:pPr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n-US" sz="1900" dirty="0">
                <a:solidFill>
                  <a:srgbClr val="002060"/>
                </a:solidFill>
                <a:latin typeface="+mj-lt"/>
              </a:rPr>
              <a:t> </a:t>
            </a:r>
            <a:r>
              <a:rPr lang="en-US" sz="1900" dirty="0" smtClean="0">
                <a:solidFill>
                  <a:srgbClr val="002060"/>
                </a:solidFill>
                <a:latin typeface="+mj-lt"/>
              </a:rPr>
              <a:t>communicate permanently </a:t>
            </a:r>
          </a:p>
          <a:p>
            <a:pPr marL="0" indent="0" algn="ctr">
              <a:buNone/>
            </a:pPr>
            <a:endParaRPr lang="en-US" sz="1900" dirty="0" smtClean="0">
              <a:solidFill>
                <a:srgbClr val="002060"/>
              </a:solidFill>
              <a:latin typeface="+mj-lt"/>
            </a:endParaRPr>
          </a:p>
          <a:p>
            <a:pPr marL="0" indent="0" algn="ctr">
              <a:buNone/>
            </a:pPr>
            <a:endParaRPr lang="en-US" sz="1900" dirty="0">
              <a:solidFill>
                <a:srgbClr val="002060"/>
              </a:solidFill>
              <a:latin typeface="+mj-lt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702859" y="578224"/>
            <a:ext cx="6212541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600" b="1" dirty="0" smtClean="0">
                <a:solidFill>
                  <a:srgbClr val="002060"/>
                </a:solidFill>
                <a:latin typeface="+mj-lt"/>
              </a:rPr>
              <a:t>DETAILS ABOUT THE </a:t>
            </a:r>
            <a:r>
              <a:rPr lang="en-US" sz="2600" b="1" dirty="0">
                <a:solidFill>
                  <a:srgbClr val="002060"/>
                </a:solidFill>
                <a:latin typeface="+mj-lt"/>
              </a:rPr>
              <a:t>PARTNERSHIP</a:t>
            </a:r>
          </a:p>
        </p:txBody>
      </p:sp>
      <p:sp>
        <p:nvSpPr>
          <p:cNvPr id="5" name="Rectangle 4"/>
          <p:cNvSpPr/>
          <p:nvPr/>
        </p:nvSpPr>
        <p:spPr>
          <a:xfrm>
            <a:off x="7227755" y="3293852"/>
            <a:ext cx="1813809" cy="314793"/>
          </a:xfrm>
          <a:prstGeom prst="rect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atin typeface="Calibri Light" panose="020F0302020204030204" pitchFamily="34" charset="0"/>
              </a:rPr>
              <a:t>Joint staffing</a:t>
            </a:r>
            <a:endParaRPr lang="en-US" dirty="0">
              <a:latin typeface="Calibri Light" panose="020F030202020403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7227755" y="3722032"/>
            <a:ext cx="1813809" cy="314793"/>
          </a:xfrm>
          <a:prstGeom prst="rect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Calibri Light" panose="020F0302020204030204" pitchFamily="34" charset="0"/>
              </a:rPr>
              <a:t>Joint financing</a:t>
            </a:r>
          </a:p>
        </p:txBody>
      </p:sp>
      <p:sp>
        <p:nvSpPr>
          <p:cNvPr id="8" name="Right Arrow 7"/>
          <p:cNvSpPr/>
          <p:nvPr/>
        </p:nvSpPr>
        <p:spPr>
          <a:xfrm>
            <a:off x="4221480" y="3811813"/>
            <a:ext cx="2887979" cy="135233"/>
          </a:xfrm>
          <a:prstGeom prst="rightArrow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ight Arrow 8"/>
          <p:cNvSpPr/>
          <p:nvPr/>
        </p:nvSpPr>
        <p:spPr>
          <a:xfrm>
            <a:off x="2987040" y="3451249"/>
            <a:ext cx="4122419" cy="113224"/>
          </a:xfrm>
          <a:prstGeom prst="rightArrow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2825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44558" y="1003431"/>
            <a:ext cx="4227442" cy="4920291"/>
          </a:xfrm>
        </p:spPr>
        <p:txBody>
          <a:bodyPr anchor="ctr">
            <a:normAutofit/>
          </a:bodyPr>
          <a:lstStyle/>
          <a:p>
            <a:pPr algn="l"/>
            <a:r>
              <a:rPr lang="en-US" sz="1900" b="1" dirty="0" smtClean="0">
                <a:solidFill>
                  <a:srgbClr val="002060"/>
                </a:solidFill>
                <a:latin typeface="+mj-lt"/>
              </a:rPr>
              <a:t>Eligibility requirements</a:t>
            </a:r>
            <a:endParaRPr lang="en-US" sz="1900" b="1" dirty="0">
              <a:solidFill>
                <a:srgbClr val="002060"/>
              </a:solidFill>
              <a:latin typeface="+mj-lt"/>
            </a:endParaRPr>
          </a:p>
          <a:p>
            <a:pPr marL="342900" indent="-342900" algn="l"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n-US" sz="1900" dirty="0" smtClean="0">
                <a:solidFill>
                  <a:srgbClr val="002060"/>
                </a:solidFill>
                <a:latin typeface="+mj-lt"/>
              </a:rPr>
              <a:t>Applicant </a:t>
            </a:r>
            <a:r>
              <a:rPr lang="en-US" sz="1900" dirty="0">
                <a:solidFill>
                  <a:srgbClr val="002060"/>
                </a:solidFill>
                <a:latin typeface="+mj-lt"/>
              </a:rPr>
              <a:t>and Partner(s) </a:t>
            </a:r>
            <a:r>
              <a:rPr lang="en-GB" sz="1900" dirty="0" smtClean="0">
                <a:solidFill>
                  <a:srgbClr val="002060"/>
                </a:solidFill>
                <a:latin typeface="+mj-lt"/>
              </a:rPr>
              <a:t>must be </a:t>
            </a:r>
            <a:r>
              <a:rPr lang="en-GB" sz="1900" b="1" dirty="0">
                <a:solidFill>
                  <a:srgbClr val="C00000"/>
                </a:solidFill>
                <a:latin typeface="+mj-lt"/>
              </a:rPr>
              <a:t>non-profit</a:t>
            </a:r>
            <a:r>
              <a:rPr lang="en-GB" sz="1900" dirty="0">
                <a:solidFill>
                  <a:srgbClr val="002060"/>
                </a:solidFill>
                <a:latin typeface="+mj-lt"/>
              </a:rPr>
              <a:t> making organisations.</a:t>
            </a:r>
            <a:endParaRPr lang="en-US" sz="1900" dirty="0" smtClean="0">
              <a:solidFill>
                <a:srgbClr val="002060"/>
              </a:solidFill>
              <a:latin typeface="+mj-lt"/>
            </a:endParaRPr>
          </a:p>
          <a:p>
            <a:pPr algn="l"/>
            <a:endParaRPr lang="en-US" sz="1900" dirty="0" smtClean="0">
              <a:solidFill>
                <a:srgbClr val="002060"/>
              </a:solidFill>
              <a:latin typeface="Trebuchet MS" panose="020B0603020202020204" pitchFamily="34" charset="0"/>
            </a:endParaRPr>
          </a:p>
          <a:p>
            <a:pPr algn="l"/>
            <a:endParaRPr lang="en-US" sz="1900" dirty="0" smtClean="0">
              <a:solidFill>
                <a:srgbClr val="002060"/>
              </a:solidFill>
            </a:endParaRPr>
          </a:p>
          <a:p>
            <a:pPr marL="342900" indent="-342900" algn="l">
              <a:buClr>
                <a:srgbClr val="C00000"/>
              </a:buClr>
              <a:buFont typeface="Wingdings" panose="05000000000000000000" pitchFamily="2" charset="2"/>
              <a:buChar char="ü"/>
            </a:pPr>
            <a:r>
              <a:rPr lang="en-US" sz="1900" b="1" dirty="0" smtClean="0">
                <a:solidFill>
                  <a:srgbClr val="002060"/>
                </a:solidFill>
                <a:latin typeface="Calibri Light" panose="020F0302020204030204" pitchFamily="34" charset="0"/>
              </a:rPr>
              <a:t>E-mail</a:t>
            </a:r>
            <a:r>
              <a:rPr lang="en-US" sz="1900" dirty="0" smtClean="0">
                <a:solidFill>
                  <a:srgbClr val="002060"/>
                </a:solidFill>
                <a:latin typeface="Calibri Light" panose="020F0302020204030204" pitchFamily="34" charset="0"/>
              </a:rPr>
              <a:t> </a:t>
            </a:r>
            <a:r>
              <a:rPr lang="en-US" sz="1900" b="1" dirty="0">
                <a:solidFill>
                  <a:srgbClr val="002060"/>
                </a:solidFill>
                <a:latin typeface="Calibri Light" panose="020F0302020204030204" pitchFamily="34" charset="0"/>
              </a:rPr>
              <a:t>of the </a:t>
            </a:r>
            <a:r>
              <a:rPr lang="en-US" sz="1900" b="1" dirty="0" smtClean="0">
                <a:solidFill>
                  <a:srgbClr val="002060"/>
                </a:solidFill>
                <a:latin typeface="Calibri Light" panose="020F0302020204030204" pitchFamily="34" charset="0"/>
              </a:rPr>
              <a:t>“</a:t>
            </a:r>
            <a:r>
              <a:rPr lang="en-US" sz="1900" b="1" i="1" dirty="0" smtClean="0">
                <a:solidFill>
                  <a:srgbClr val="002060"/>
                </a:solidFill>
                <a:latin typeface="Calibri Light" panose="020F0302020204030204" pitchFamily="34" charset="0"/>
              </a:rPr>
              <a:t>Contact </a:t>
            </a:r>
            <a:r>
              <a:rPr lang="en-US" sz="1900" b="1" i="1" dirty="0">
                <a:solidFill>
                  <a:srgbClr val="002060"/>
                </a:solidFill>
                <a:latin typeface="Calibri Light" panose="020F0302020204030204" pitchFamily="34" charset="0"/>
              </a:rPr>
              <a:t>person for the </a:t>
            </a:r>
            <a:r>
              <a:rPr lang="en-US" sz="1900" b="1" i="1" dirty="0" smtClean="0">
                <a:solidFill>
                  <a:srgbClr val="002060"/>
                </a:solidFill>
                <a:latin typeface="Calibri Light" panose="020F0302020204030204" pitchFamily="34" charset="0"/>
              </a:rPr>
              <a:t>project</a:t>
            </a:r>
            <a:r>
              <a:rPr lang="en-US" sz="1900" dirty="0" smtClean="0">
                <a:solidFill>
                  <a:srgbClr val="002060"/>
                </a:solidFill>
                <a:latin typeface="Calibri Light" panose="020F0302020204030204" pitchFamily="34" charset="0"/>
              </a:rPr>
              <a:t>” must </a:t>
            </a:r>
            <a:r>
              <a:rPr lang="en-US" sz="1900" dirty="0">
                <a:solidFill>
                  <a:srgbClr val="002060"/>
                </a:solidFill>
                <a:latin typeface="Calibri Light" panose="020F0302020204030204" pitchFamily="34" charset="0"/>
              </a:rPr>
              <a:t>be the same as the one </a:t>
            </a:r>
            <a:r>
              <a:rPr lang="en-US" sz="1900" dirty="0" smtClean="0">
                <a:solidFill>
                  <a:srgbClr val="002060"/>
                </a:solidFill>
                <a:latin typeface="Calibri Light" panose="020F0302020204030204" pitchFamily="34" charset="0"/>
              </a:rPr>
              <a:t>given when opening </a:t>
            </a:r>
            <a:r>
              <a:rPr lang="en-US" sz="1900" dirty="0">
                <a:solidFill>
                  <a:srgbClr val="002060"/>
                </a:solidFill>
                <a:latin typeface="Calibri Light" panose="020F0302020204030204" pitchFamily="34" charset="0"/>
              </a:rPr>
              <a:t>the EMS </a:t>
            </a:r>
            <a:r>
              <a:rPr lang="en-US" sz="1900" dirty="0" smtClean="0">
                <a:solidFill>
                  <a:srgbClr val="002060"/>
                </a:solidFill>
                <a:latin typeface="Calibri Light" panose="020F0302020204030204" pitchFamily="34" charset="0"/>
              </a:rPr>
              <a:t>account</a:t>
            </a:r>
          </a:p>
          <a:p>
            <a:pPr marL="342900" indent="-342900" algn="l">
              <a:buClr>
                <a:srgbClr val="C00000"/>
              </a:buClr>
              <a:buFont typeface="Wingdings" panose="05000000000000000000" pitchFamily="2" charset="2"/>
              <a:buChar char="ü"/>
            </a:pPr>
            <a:r>
              <a:rPr lang="en-US" sz="1900" dirty="0" smtClean="0">
                <a:solidFill>
                  <a:srgbClr val="002060"/>
                </a:solidFill>
                <a:latin typeface="Calibri Light" panose="020F0302020204030204" pitchFamily="34" charset="0"/>
              </a:rPr>
              <a:t>Communication with the project during evaluation shall only be made with the contact person indicated </a:t>
            </a:r>
            <a:r>
              <a:rPr lang="en-US" sz="1900" b="1" dirty="0" smtClean="0">
                <a:solidFill>
                  <a:srgbClr val="C00000"/>
                </a:solidFill>
                <a:latin typeface="Calibri Light" panose="020F0302020204030204" pitchFamily="34" charset="0"/>
              </a:rPr>
              <a:t>HERE</a:t>
            </a:r>
            <a:r>
              <a:rPr lang="en-US" sz="1900" dirty="0" smtClean="0">
                <a:solidFill>
                  <a:srgbClr val="002060"/>
                </a:solidFill>
                <a:latin typeface="Calibri Light" panose="020F0302020204030204" pitchFamily="34" charset="0"/>
              </a:rPr>
              <a:t> !!!</a:t>
            </a:r>
            <a:endParaRPr lang="en-US" sz="1900" dirty="0">
              <a:solidFill>
                <a:srgbClr val="002060"/>
              </a:solidFill>
              <a:latin typeface="Calibri Light" panose="020F0302020204030204" pitchFamily="34" charset="0"/>
            </a:endParaRPr>
          </a:p>
          <a:p>
            <a:pPr algn="l"/>
            <a:endParaRPr lang="en-US" sz="1900" dirty="0" smtClean="0">
              <a:solidFill>
                <a:srgbClr val="002060"/>
              </a:solidFill>
            </a:endParaRPr>
          </a:p>
          <a:p>
            <a:pPr algn="l"/>
            <a:endParaRPr lang="en-US" sz="1900" dirty="0">
              <a:solidFill>
                <a:srgbClr val="002060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3735" y="798396"/>
            <a:ext cx="6986340" cy="5916729"/>
          </a:xfrm>
          <a:prstGeom prst="rect">
            <a:avLst/>
          </a:prstGeom>
        </p:spPr>
      </p:pic>
      <p:sp>
        <p:nvSpPr>
          <p:cNvPr id="8" name="Oval 7"/>
          <p:cNvSpPr/>
          <p:nvPr/>
        </p:nvSpPr>
        <p:spPr>
          <a:xfrm>
            <a:off x="7753350" y="1762125"/>
            <a:ext cx="3467099" cy="385142"/>
          </a:xfrm>
          <a:prstGeom prst="ellipse">
            <a:avLst/>
          </a:prstGeom>
          <a:noFill/>
          <a:ln w="254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7508233" y="3876675"/>
            <a:ext cx="835667" cy="261317"/>
          </a:xfrm>
          <a:prstGeom prst="ellipse">
            <a:avLst/>
          </a:prstGeom>
          <a:noFill/>
          <a:ln w="254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0" y="-1128721"/>
            <a:ext cx="5533096" cy="225744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600" b="1" dirty="0" smtClean="0">
                <a:solidFill>
                  <a:srgbClr val="002060"/>
                </a:solidFill>
              </a:rPr>
              <a:t>PROJECT BENEFICIARIES (PART B) (1/6)</a:t>
            </a:r>
            <a:br>
              <a:rPr lang="en-US" sz="2600" b="1" dirty="0" smtClean="0">
                <a:solidFill>
                  <a:srgbClr val="002060"/>
                </a:solidFill>
              </a:rPr>
            </a:br>
            <a:endParaRPr lang="en-US" sz="2600" b="1" dirty="0">
              <a:solidFill>
                <a:srgbClr val="C00000"/>
              </a:solidFill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52057410"/>
              </p:ext>
            </p:extLst>
          </p:nvPr>
        </p:nvGraphicFramePr>
        <p:xfrm>
          <a:off x="414556" y="2377644"/>
          <a:ext cx="4087446" cy="426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8744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200" dirty="0" smtClean="0">
                          <a:solidFill>
                            <a:srgbClr val="C00000"/>
                          </a:solidFill>
                          <a:sym typeface="Webdings" panose="05030102010509060703" pitchFamily="18" charset="2"/>
                        </a:rPr>
                        <a:t> </a:t>
                      </a:r>
                      <a:r>
                        <a:rPr lang="en-US" sz="2200" dirty="0" smtClean="0">
                          <a:solidFill>
                            <a:srgbClr val="C00000"/>
                          </a:solidFill>
                          <a:latin typeface="Calibri Light" panose="020F0302020204030204" pitchFamily="34" charset="0"/>
                          <a:sym typeface="Webdings" panose="05030102010509060703" pitchFamily="18" charset="2"/>
                        </a:rPr>
                        <a:t>TIPS</a:t>
                      </a:r>
                      <a:endParaRPr lang="en-US" sz="2200" dirty="0" smtClean="0">
                        <a:solidFill>
                          <a:srgbClr val="C00000"/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79827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-1128721"/>
            <a:ext cx="5533096" cy="2257442"/>
          </a:xfrm>
        </p:spPr>
        <p:txBody>
          <a:bodyPr>
            <a:normAutofit/>
          </a:bodyPr>
          <a:lstStyle/>
          <a:p>
            <a:r>
              <a:rPr lang="en-US" sz="2600" b="1" dirty="0" smtClean="0">
                <a:solidFill>
                  <a:srgbClr val="002060"/>
                </a:solidFill>
              </a:rPr>
              <a:t>PROJECT BENEFICIARIES (PART B) (</a:t>
            </a:r>
            <a:r>
              <a:rPr lang="en-US" sz="2600" b="1" dirty="0">
                <a:solidFill>
                  <a:srgbClr val="002060"/>
                </a:solidFill>
              </a:rPr>
              <a:t>2</a:t>
            </a:r>
            <a:r>
              <a:rPr lang="en-US" sz="2600" b="1" dirty="0" smtClean="0">
                <a:solidFill>
                  <a:srgbClr val="002060"/>
                </a:solidFill>
              </a:rPr>
              <a:t>/6)</a:t>
            </a:r>
            <a:br>
              <a:rPr lang="en-US" sz="2600" b="1" dirty="0" smtClean="0">
                <a:solidFill>
                  <a:srgbClr val="002060"/>
                </a:solidFill>
              </a:rPr>
            </a:br>
            <a:endParaRPr lang="en-US" sz="2600" b="1" dirty="0">
              <a:solidFill>
                <a:srgbClr val="C00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36938" y="774831"/>
            <a:ext cx="5086086" cy="4920291"/>
          </a:xfrm>
        </p:spPr>
        <p:txBody>
          <a:bodyPr anchor="ctr">
            <a:normAutofit/>
          </a:bodyPr>
          <a:lstStyle/>
          <a:p>
            <a:pPr algn="l"/>
            <a:endParaRPr lang="en-US" sz="1900" dirty="0" smtClean="0">
              <a:solidFill>
                <a:srgbClr val="002060"/>
              </a:solidFill>
              <a:latin typeface="+mj-lt"/>
            </a:endParaRPr>
          </a:p>
          <a:p>
            <a:pPr marL="342900" indent="-342900" algn="l">
              <a:buClr>
                <a:srgbClr val="C00000"/>
              </a:buClr>
              <a:buFont typeface="Wingdings" panose="05000000000000000000" pitchFamily="2" charset="2"/>
              <a:buChar char="ü"/>
            </a:pPr>
            <a:r>
              <a:rPr lang="en-US" sz="1900" dirty="0" smtClean="0">
                <a:solidFill>
                  <a:srgbClr val="002060"/>
                </a:solidFill>
                <a:latin typeface="+mj-lt"/>
              </a:rPr>
              <a:t>Fill all the fields, as required</a:t>
            </a:r>
          </a:p>
          <a:p>
            <a:pPr marL="342900" indent="-342900" algn="l">
              <a:buClr>
                <a:srgbClr val="C00000"/>
              </a:buClr>
              <a:buFont typeface="Wingdings" panose="05000000000000000000" pitchFamily="2" charset="2"/>
              <a:buChar char="ü"/>
            </a:pPr>
            <a:r>
              <a:rPr lang="en-US" sz="1900" dirty="0" smtClean="0">
                <a:solidFill>
                  <a:srgbClr val="002060"/>
                </a:solidFill>
                <a:latin typeface="+mj-lt"/>
              </a:rPr>
              <a:t>Where information does not exist, insert “NA” or “Not applicable”</a:t>
            </a:r>
          </a:p>
          <a:p>
            <a:pPr algn="l"/>
            <a:endParaRPr lang="en-US" sz="1900" dirty="0">
              <a:solidFill>
                <a:srgbClr val="002060"/>
              </a:solidFill>
              <a:latin typeface="+mj-lt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0" y="0"/>
            <a:ext cx="6858000" cy="6590907"/>
          </a:xfrm>
          <a:prstGeom prst="rect">
            <a:avLst/>
          </a:prstGeom>
        </p:spPr>
      </p:pic>
      <p:sp>
        <p:nvSpPr>
          <p:cNvPr id="8" name="Oval 7"/>
          <p:cNvSpPr/>
          <p:nvPr/>
        </p:nvSpPr>
        <p:spPr>
          <a:xfrm>
            <a:off x="7762411" y="5128665"/>
            <a:ext cx="811196" cy="237564"/>
          </a:xfrm>
          <a:prstGeom prst="ellipse">
            <a:avLst/>
          </a:prstGeom>
          <a:noFill/>
          <a:ln w="254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/>
          </p:nvPr>
        </p:nvGraphicFramePr>
        <p:xfrm>
          <a:off x="435213" y="2166628"/>
          <a:ext cx="4107543" cy="426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075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200" dirty="0" smtClean="0">
                          <a:solidFill>
                            <a:srgbClr val="C00000"/>
                          </a:solidFill>
                          <a:sym typeface="Webdings" panose="05030102010509060703" pitchFamily="18" charset="2"/>
                        </a:rPr>
                        <a:t> </a:t>
                      </a:r>
                      <a:r>
                        <a:rPr lang="en-US" sz="2200" dirty="0" smtClean="0">
                          <a:solidFill>
                            <a:srgbClr val="C00000"/>
                          </a:solidFill>
                          <a:latin typeface="Calibri Light" panose="020F0302020204030204" pitchFamily="34" charset="0"/>
                          <a:sym typeface="Webdings" panose="05030102010509060703" pitchFamily="18" charset="2"/>
                        </a:rPr>
                        <a:t>TIPS</a:t>
                      </a:r>
                      <a:endParaRPr lang="en-US" sz="2200" dirty="0" smtClean="0">
                        <a:solidFill>
                          <a:srgbClr val="C00000"/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02915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-1297341"/>
            <a:ext cx="5744618" cy="2249841"/>
          </a:xfrm>
        </p:spPr>
        <p:txBody>
          <a:bodyPr>
            <a:normAutofit/>
          </a:bodyPr>
          <a:lstStyle/>
          <a:p>
            <a:r>
              <a:rPr lang="en-US" sz="2600" b="1" dirty="0" smtClean="0">
                <a:solidFill>
                  <a:srgbClr val="002060"/>
                </a:solidFill>
              </a:rPr>
              <a:t>PROJECT BENEFICIARIES (PART B) (3/6)</a:t>
            </a:r>
            <a:br>
              <a:rPr lang="en-US" sz="2600" b="1" dirty="0" smtClean="0">
                <a:solidFill>
                  <a:srgbClr val="002060"/>
                </a:solidFill>
              </a:rPr>
            </a:br>
            <a:r>
              <a:rPr lang="en-US" sz="2600" b="1" dirty="0" smtClean="0">
                <a:solidFill>
                  <a:srgbClr val="002060"/>
                </a:solidFill>
              </a:rPr>
              <a:t>- </a:t>
            </a:r>
            <a:r>
              <a:rPr lang="en-US" sz="2600" b="1" dirty="0" smtClean="0">
                <a:solidFill>
                  <a:srgbClr val="C00000"/>
                </a:solidFill>
              </a:rPr>
              <a:t>Thematic competencies</a:t>
            </a:r>
            <a:endParaRPr lang="en-US" sz="2600" b="1" dirty="0">
              <a:solidFill>
                <a:srgbClr val="C00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44558" y="845216"/>
            <a:ext cx="4905622" cy="4920291"/>
          </a:xfrm>
        </p:spPr>
        <p:txBody>
          <a:bodyPr anchor="ctr">
            <a:normAutofit/>
          </a:bodyPr>
          <a:lstStyle/>
          <a:p>
            <a:pPr algn="l"/>
            <a:endParaRPr lang="en-US" sz="1900" dirty="0" smtClean="0">
              <a:latin typeface="+mj-lt"/>
            </a:endParaRPr>
          </a:p>
          <a:p>
            <a:pPr marL="342900" indent="-342900" algn="l">
              <a:buClr>
                <a:srgbClr val="C00000"/>
              </a:buClr>
              <a:buFont typeface="Wingdings" panose="05000000000000000000" pitchFamily="2" charset="2"/>
              <a:buChar char="ü"/>
            </a:pPr>
            <a:r>
              <a:rPr lang="en-GB" sz="1900" dirty="0">
                <a:solidFill>
                  <a:srgbClr val="002060"/>
                </a:solidFill>
                <a:latin typeface="Calibri Light" panose="020F0302020204030204" pitchFamily="34" charset="0"/>
              </a:rPr>
              <a:t>Check </a:t>
            </a:r>
            <a:r>
              <a:rPr lang="en-GB" sz="1900" b="1" dirty="0">
                <a:solidFill>
                  <a:srgbClr val="0000FF"/>
                </a:solidFill>
                <a:latin typeface="Calibri Light" panose="020F0302020204030204" pitchFamily="34" charset="0"/>
              </a:rPr>
              <a:t>Evaluation Grid for Step 2 </a:t>
            </a:r>
            <a:r>
              <a:rPr lang="en-GB" sz="1900" dirty="0">
                <a:solidFill>
                  <a:srgbClr val="002060"/>
                </a:solidFill>
                <a:latin typeface="Calibri Light" panose="020F0302020204030204" pitchFamily="34" charset="0"/>
              </a:rPr>
              <a:t>(technical and financial evaluation) for criteria making reference </a:t>
            </a:r>
            <a:r>
              <a:rPr lang="en-GB" sz="1900" dirty="0" smtClean="0">
                <a:solidFill>
                  <a:srgbClr val="002060"/>
                </a:solidFill>
                <a:latin typeface="Calibri Light" panose="020F0302020204030204" pitchFamily="34" charset="0"/>
              </a:rPr>
              <a:t>to competencies of the partnership in the project field</a:t>
            </a:r>
            <a:endParaRPr lang="en-US" sz="1900" dirty="0" smtClean="0">
              <a:latin typeface="+mj-lt"/>
            </a:endParaRPr>
          </a:p>
          <a:p>
            <a:pPr algn="l"/>
            <a:r>
              <a:rPr lang="en-US" sz="1700" dirty="0" smtClean="0">
                <a:solidFill>
                  <a:srgbClr val="0000FF"/>
                </a:solidFill>
                <a:latin typeface="+mj-lt"/>
              </a:rPr>
              <a:t>2.2 (a</a:t>
            </a:r>
            <a:r>
              <a:rPr lang="en-US" sz="1700" dirty="0">
                <a:solidFill>
                  <a:srgbClr val="0000FF"/>
                </a:solidFill>
                <a:latin typeface="+mj-lt"/>
              </a:rPr>
              <a:t>) </a:t>
            </a:r>
            <a:r>
              <a:rPr lang="en-US" sz="1700" b="1" dirty="0">
                <a:solidFill>
                  <a:srgbClr val="C00000"/>
                </a:solidFill>
                <a:latin typeface="+mj-lt"/>
              </a:rPr>
              <a:t>Relevance of the project </a:t>
            </a:r>
            <a:r>
              <a:rPr lang="en-US" sz="1700" b="1" dirty="0" smtClean="0">
                <a:solidFill>
                  <a:srgbClr val="C00000"/>
                </a:solidFill>
                <a:latin typeface="+mj-lt"/>
              </a:rPr>
              <a:t>partnership</a:t>
            </a:r>
          </a:p>
          <a:p>
            <a:pPr algn="l"/>
            <a:r>
              <a:rPr lang="en-US" sz="1700" dirty="0" smtClean="0">
                <a:solidFill>
                  <a:srgbClr val="0000FF"/>
                </a:solidFill>
                <a:latin typeface="+mj-lt"/>
              </a:rPr>
              <a:t>2.2 (c) Partners’ contribution to the project </a:t>
            </a:r>
          </a:p>
          <a:p>
            <a:pPr algn="l"/>
            <a:r>
              <a:rPr lang="en-US" sz="1700" b="1" dirty="0" smtClean="0">
                <a:solidFill>
                  <a:srgbClr val="0000FF"/>
                </a:solidFill>
                <a:latin typeface="+mj-lt"/>
              </a:rPr>
              <a:t>All in all, 2 evaluation criteria, but </a:t>
            </a:r>
            <a:r>
              <a:rPr lang="en-US" sz="1700" b="1" dirty="0" smtClean="0">
                <a:solidFill>
                  <a:srgbClr val="C00000"/>
                </a:solidFill>
                <a:latin typeface="+mj-lt"/>
              </a:rPr>
              <a:t>1 is eliminatory !!!</a:t>
            </a:r>
          </a:p>
          <a:p>
            <a:pPr algn="l"/>
            <a:endParaRPr lang="en-US" sz="1900" dirty="0" smtClean="0">
              <a:latin typeface="+mj-lt"/>
            </a:endParaRPr>
          </a:p>
          <a:p>
            <a:pPr algn="l"/>
            <a:endParaRPr lang="en-US" sz="1900" dirty="0">
              <a:latin typeface="+mj-lt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4558" y="5505253"/>
            <a:ext cx="6506483" cy="1152686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53247" y="5126719"/>
            <a:ext cx="2676376" cy="310923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744618" y="42419"/>
            <a:ext cx="6447382" cy="5462834"/>
          </a:xfrm>
          <a:prstGeom prst="rect">
            <a:avLst/>
          </a:prstGeom>
        </p:spPr>
      </p:pic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49003840"/>
              </p:ext>
            </p:extLst>
          </p:nvPr>
        </p:nvGraphicFramePr>
        <p:xfrm>
          <a:off x="452906" y="1250422"/>
          <a:ext cx="4076717" cy="426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7671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200" dirty="0" smtClean="0">
                          <a:solidFill>
                            <a:srgbClr val="C00000"/>
                          </a:solidFill>
                          <a:sym typeface="Webdings" panose="05030102010509060703" pitchFamily="18" charset="2"/>
                        </a:rPr>
                        <a:t> </a:t>
                      </a:r>
                      <a:r>
                        <a:rPr lang="en-US" sz="2200" dirty="0" smtClean="0">
                          <a:solidFill>
                            <a:srgbClr val="C00000"/>
                          </a:solidFill>
                          <a:latin typeface="Calibri Light" panose="020F0302020204030204" pitchFamily="34" charset="0"/>
                          <a:sym typeface="Webdings" panose="05030102010509060703" pitchFamily="18" charset="2"/>
                        </a:rPr>
                        <a:t>TIPS</a:t>
                      </a:r>
                      <a:endParaRPr lang="en-US" sz="2200" dirty="0" smtClean="0">
                        <a:solidFill>
                          <a:srgbClr val="C00000"/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24994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-922027"/>
            <a:ext cx="5707380" cy="1797556"/>
          </a:xfrm>
        </p:spPr>
        <p:txBody>
          <a:bodyPr>
            <a:normAutofit/>
          </a:bodyPr>
          <a:lstStyle/>
          <a:p>
            <a:r>
              <a:rPr lang="en-US" sz="2600" b="1" dirty="0" smtClean="0">
                <a:solidFill>
                  <a:srgbClr val="002060"/>
                </a:solidFill>
              </a:rPr>
              <a:t>PROJECT BENEFICIARIES (PART B) (4/6)</a:t>
            </a:r>
            <a:br>
              <a:rPr lang="en-US" sz="2600" b="1" dirty="0" smtClean="0">
                <a:solidFill>
                  <a:srgbClr val="002060"/>
                </a:solidFill>
              </a:rPr>
            </a:br>
            <a:r>
              <a:rPr lang="en-US" sz="2600" b="1" dirty="0" smtClean="0">
                <a:solidFill>
                  <a:srgbClr val="002060"/>
                </a:solidFill>
              </a:rPr>
              <a:t>- </a:t>
            </a:r>
            <a:r>
              <a:rPr lang="en-US" sz="2600" b="1" dirty="0">
                <a:solidFill>
                  <a:srgbClr val="C00000"/>
                </a:solidFill>
              </a:rPr>
              <a:t>P</a:t>
            </a:r>
            <a:r>
              <a:rPr lang="en-US" sz="2600" b="1" dirty="0" smtClean="0">
                <a:solidFill>
                  <a:srgbClr val="C00000"/>
                </a:solidFill>
              </a:rPr>
              <a:t>revious experience</a:t>
            </a:r>
            <a:endParaRPr lang="en-US" sz="2600" b="1" dirty="0">
              <a:solidFill>
                <a:srgbClr val="C00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2866" y="1569151"/>
            <a:ext cx="5046353" cy="4682387"/>
          </a:xfrm>
        </p:spPr>
        <p:txBody>
          <a:bodyPr anchor="ctr">
            <a:normAutofit lnSpcReduction="10000"/>
          </a:bodyPr>
          <a:lstStyle/>
          <a:p>
            <a:pPr algn="l"/>
            <a:endParaRPr lang="en-US" sz="1900" dirty="0" smtClean="0">
              <a:solidFill>
                <a:srgbClr val="002060"/>
              </a:solidFill>
              <a:latin typeface="+mj-lt"/>
            </a:endParaRPr>
          </a:p>
          <a:p>
            <a:pPr marL="342900" indent="-342900" algn="l">
              <a:buClr>
                <a:srgbClr val="C00000"/>
              </a:buClr>
              <a:buFont typeface="Wingdings" panose="05000000000000000000" pitchFamily="2" charset="2"/>
              <a:buChar char="ü"/>
            </a:pPr>
            <a:r>
              <a:rPr lang="en-GB" sz="1900" dirty="0">
                <a:solidFill>
                  <a:srgbClr val="002060"/>
                </a:solidFill>
                <a:latin typeface="Calibri Light" panose="020F0302020204030204" pitchFamily="34" charset="0"/>
              </a:rPr>
              <a:t>Check </a:t>
            </a:r>
            <a:r>
              <a:rPr lang="en-GB" sz="1900" b="1" dirty="0">
                <a:solidFill>
                  <a:srgbClr val="0000FF"/>
                </a:solidFill>
                <a:latin typeface="Calibri Light" panose="020F0302020204030204" pitchFamily="34" charset="0"/>
              </a:rPr>
              <a:t>Evaluation Grid for Step 2 </a:t>
            </a:r>
            <a:r>
              <a:rPr lang="en-GB" sz="1900" dirty="0">
                <a:solidFill>
                  <a:srgbClr val="002060"/>
                </a:solidFill>
                <a:latin typeface="Calibri Light" panose="020F0302020204030204" pitchFamily="34" charset="0"/>
              </a:rPr>
              <a:t>(technical and financial evaluation) for criteria making reference </a:t>
            </a:r>
            <a:r>
              <a:rPr lang="en-GB" sz="1900" dirty="0" smtClean="0">
                <a:solidFill>
                  <a:srgbClr val="002060"/>
                </a:solidFill>
                <a:latin typeface="Calibri Light" panose="020F0302020204030204" pitchFamily="34" charset="0"/>
              </a:rPr>
              <a:t>to previous experience of the </a:t>
            </a:r>
            <a:r>
              <a:rPr lang="en-US" sz="1900" dirty="0" smtClean="0">
                <a:solidFill>
                  <a:srgbClr val="002060"/>
                </a:solidFill>
                <a:latin typeface="Calibri Light" panose="020F0302020204030204" pitchFamily="34" charset="0"/>
              </a:rPr>
              <a:t>partners</a:t>
            </a:r>
            <a:endParaRPr lang="en-US" sz="1900" dirty="0">
              <a:solidFill>
                <a:srgbClr val="002060"/>
              </a:solidFill>
              <a:latin typeface="+mj-lt"/>
            </a:endParaRPr>
          </a:p>
          <a:p>
            <a:pPr algn="l"/>
            <a:r>
              <a:rPr lang="en-US" sz="1700" dirty="0" smtClean="0">
                <a:solidFill>
                  <a:srgbClr val="0000FF"/>
                </a:solidFill>
                <a:latin typeface="+mj-lt"/>
              </a:rPr>
              <a:t>2.2 (b) Previous experience and financial capacity of the project partnership</a:t>
            </a:r>
          </a:p>
          <a:p>
            <a:pPr algn="l"/>
            <a:r>
              <a:rPr lang="en-US" sz="1700" dirty="0" smtClean="0">
                <a:solidFill>
                  <a:srgbClr val="0000FF"/>
                </a:solidFill>
                <a:latin typeface="+mj-lt"/>
              </a:rPr>
              <a:t>2.2 (c) Partners’ contribution to the project</a:t>
            </a:r>
          </a:p>
          <a:p>
            <a:pPr algn="l"/>
            <a:r>
              <a:rPr lang="en-US" sz="1900" b="1" dirty="0">
                <a:solidFill>
                  <a:srgbClr val="0000FF"/>
                </a:solidFill>
                <a:latin typeface="Calibri Light" panose="020F0302020204030204" pitchFamily="34" charset="0"/>
              </a:rPr>
              <a:t>All in all, 3 evaluation </a:t>
            </a:r>
            <a:r>
              <a:rPr lang="en-US" sz="1900" b="1" dirty="0" smtClean="0">
                <a:solidFill>
                  <a:srgbClr val="0000FF"/>
                </a:solidFill>
                <a:latin typeface="Calibri Light" panose="020F0302020204030204" pitchFamily="34" charset="0"/>
              </a:rPr>
              <a:t>criteria !!!</a:t>
            </a:r>
          </a:p>
          <a:p>
            <a:pPr algn="l"/>
            <a:endParaRPr lang="en-US" sz="1900" b="1" dirty="0">
              <a:solidFill>
                <a:srgbClr val="0000FF"/>
              </a:solidFill>
              <a:latin typeface="Calibri Light" panose="020F0302020204030204" pitchFamily="34" charset="0"/>
            </a:endParaRPr>
          </a:p>
          <a:p>
            <a:pPr marL="342900" indent="-342900" algn="l">
              <a:buClr>
                <a:srgbClr val="C00000"/>
              </a:buClr>
              <a:buFont typeface="Wingdings" panose="05000000000000000000" pitchFamily="2" charset="2"/>
              <a:buChar char="ü"/>
            </a:pPr>
            <a:r>
              <a:rPr lang="en-US" sz="1900" dirty="0" smtClean="0">
                <a:solidFill>
                  <a:srgbClr val="002060"/>
                </a:solidFill>
                <a:latin typeface="+mj-lt"/>
              </a:rPr>
              <a:t>Previous experience in internationally/ EU funded projects is better scored.</a:t>
            </a:r>
          </a:p>
          <a:p>
            <a:pPr marL="342900" indent="-342900" algn="l">
              <a:buClr>
                <a:srgbClr val="C00000"/>
              </a:buClr>
              <a:buFont typeface="Wingdings" panose="05000000000000000000" pitchFamily="2" charset="2"/>
              <a:buChar char="ü"/>
            </a:pPr>
            <a:r>
              <a:rPr lang="en-US" sz="1900" dirty="0" smtClean="0">
                <a:solidFill>
                  <a:srgbClr val="002060"/>
                </a:solidFill>
                <a:latin typeface="+mj-lt"/>
              </a:rPr>
              <a:t>An organization/institution may participate, as Applicant, only in </a:t>
            </a:r>
            <a:r>
              <a:rPr lang="en-US" sz="1900" b="1" dirty="0" smtClean="0">
                <a:solidFill>
                  <a:srgbClr val="002060"/>
                </a:solidFill>
                <a:latin typeface="+mj-lt"/>
              </a:rPr>
              <a:t>one project per Priority per Call</a:t>
            </a:r>
            <a:r>
              <a:rPr lang="en-US" sz="1900" dirty="0" smtClean="0">
                <a:solidFill>
                  <a:srgbClr val="002060"/>
                </a:solidFill>
                <a:latin typeface="+mj-lt"/>
              </a:rPr>
              <a:t>.</a:t>
            </a:r>
          </a:p>
          <a:p>
            <a:pPr algn="l"/>
            <a:endParaRPr lang="en-US" sz="1900" dirty="0">
              <a:solidFill>
                <a:srgbClr val="002060"/>
              </a:solidFill>
              <a:latin typeface="+mj-lt"/>
            </a:endParaRPr>
          </a:p>
          <a:p>
            <a:pPr algn="l"/>
            <a:endParaRPr lang="en-US" sz="1900" dirty="0">
              <a:solidFill>
                <a:srgbClr val="002060"/>
              </a:solidFill>
              <a:latin typeface="+mj-lt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46354" y="602167"/>
            <a:ext cx="6669298" cy="420832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1583" y="5271987"/>
            <a:ext cx="6506483" cy="143847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242815" y="4972189"/>
            <a:ext cx="2676376" cy="310923"/>
          </a:xfrm>
          <a:prstGeom prst="rect">
            <a:avLst/>
          </a:prstGeom>
        </p:spPr>
      </p:pic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27555199"/>
              </p:ext>
            </p:extLst>
          </p:nvPr>
        </p:nvGraphicFramePr>
        <p:xfrm>
          <a:off x="430143" y="1043270"/>
          <a:ext cx="4108949" cy="426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0894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200" dirty="0" smtClean="0">
                          <a:solidFill>
                            <a:srgbClr val="C00000"/>
                          </a:solidFill>
                          <a:sym typeface="Webdings" panose="05030102010509060703" pitchFamily="18" charset="2"/>
                        </a:rPr>
                        <a:t> </a:t>
                      </a:r>
                      <a:r>
                        <a:rPr lang="en-US" sz="2200" dirty="0" smtClean="0">
                          <a:solidFill>
                            <a:srgbClr val="C00000"/>
                          </a:solidFill>
                          <a:latin typeface="Calibri Light" panose="020F0302020204030204" pitchFamily="34" charset="0"/>
                          <a:sym typeface="Webdings" panose="05030102010509060703" pitchFamily="18" charset="2"/>
                        </a:rPr>
                        <a:t>TIPS</a:t>
                      </a:r>
                      <a:endParaRPr lang="en-US" sz="2200" dirty="0" smtClean="0">
                        <a:solidFill>
                          <a:srgbClr val="C00000"/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57691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-1339670"/>
            <a:ext cx="5532472" cy="2343101"/>
          </a:xfrm>
        </p:spPr>
        <p:txBody>
          <a:bodyPr>
            <a:normAutofit/>
          </a:bodyPr>
          <a:lstStyle/>
          <a:p>
            <a:r>
              <a:rPr lang="en-US" sz="2600" b="1" dirty="0" smtClean="0">
                <a:solidFill>
                  <a:srgbClr val="002060"/>
                </a:solidFill>
              </a:rPr>
              <a:t>PROJECT BENEFICIARIES (PART B) (5/6)</a:t>
            </a:r>
            <a:br>
              <a:rPr lang="en-US" sz="2600" b="1" dirty="0" smtClean="0">
                <a:solidFill>
                  <a:srgbClr val="002060"/>
                </a:solidFill>
              </a:rPr>
            </a:br>
            <a:r>
              <a:rPr lang="en-US" sz="2600" b="1" dirty="0" smtClean="0">
                <a:solidFill>
                  <a:srgbClr val="002060"/>
                </a:solidFill>
              </a:rPr>
              <a:t>- </a:t>
            </a:r>
            <a:r>
              <a:rPr lang="en-US" sz="2600" b="1" dirty="0" smtClean="0">
                <a:solidFill>
                  <a:srgbClr val="C00000"/>
                </a:solidFill>
              </a:rPr>
              <a:t>Partners located outside core region</a:t>
            </a:r>
            <a:endParaRPr lang="en-US" sz="2600" b="1" dirty="0">
              <a:solidFill>
                <a:srgbClr val="C00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4956" y="1318931"/>
            <a:ext cx="5242560" cy="3841524"/>
          </a:xfrm>
        </p:spPr>
        <p:txBody>
          <a:bodyPr anchor="ctr">
            <a:normAutofit/>
          </a:bodyPr>
          <a:lstStyle/>
          <a:p>
            <a:pPr algn="l"/>
            <a:r>
              <a:rPr lang="en-US" sz="1900" b="1" dirty="0" smtClean="0">
                <a:solidFill>
                  <a:srgbClr val="002060"/>
                </a:solidFill>
                <a:latin typeface="+mj-lt"/>
              </a:rPr>
              <a:t>Eligibility requirements</a:t>
            </a:r>
            <a:endParaRPr lang="en-US" sz="1900" b="1" dirty="0">
              <a:solidFill>
                <a:srgbClr val="002060"/>
              </a:solidFill>
              <a:latin typeface="+mj-lt"/>
            </a:endParaRPr>
          </a:p>
          <a:p>
            <a:pPr marL="342900" indent="-342900" algn="just"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n-US" sz="1900" dirty="0" smtClean="0">
                <a:solidFill>
                  <a:srgbClr val="002060"/>
                </a:solidFill>
                <a:latin typeface="Calibri Light" panose="020F0302020204030204" pitchFamily="34" charset="0"/>
              </a:rPr>
              <a:t>The </a:t>
            </a:r>
            <a:r>
              <a:rPr lang="en-US" sz="1900" dirty="0">
                <a:solidFill>
                  <a:srgbClr val="002060"/>
                </a:solidFill>
                <a:latin typeface="Calibri Light" panose="020F0302020204030204" pitchFamily="34" charset="0"/>
              </a:rPr>
              <a:t>Partner </a:t>
            </a:r>
            <a:r>
              <a:rPr lang="en-US" sz="1900" dirty="0" smtClean="0">
                <a:solidFill>
                  <a:srgbClr val="002060"/>
                </a:solidFill>
                <a:latin typeface="Calibri Light" panose="020F0302020204030204" pitchFamily="34" charset="0"/>
              </a:rPr>
              <a:t>registered </a:t>
            </a:r>
            <a:r>
              <a:rPr lang="en-US" sz="1900" dirty="0">
                <a:solidFill>
                  <a:srgbClr val="002060"/>
                </a:solidFill>
                <a:latin typeface="Calibri Light" panose="020F0302020204030204" pitchFamily="34" charset="0"/>
              </a:rPr>
              <a:t>and located outside the core regions of the </a:t>
            </a:r>
            <a:r>
              <a:rPr lang="en-US" sz="1900" dirty="0" err="1" smtClean="0">
                <a:solidFill>
                  <a:srgbClr val="002060"/>
                </a:solidFill>
                <a:latin typeface="Calibri Light" panose="020F0302020204030204" pitchFamily="34" charset="0"/>
              </a:rPr>
              <a:t>programme</a:t>
            </a:r>
            <a:r>
              <a:rPr lang="en-US" sz="1900" dirty="0" smtClean="0">
                <a:solidFill>
                  <a:srgbClr val="002060"/>
                </a:solidFill>
                <a:latin typeface="Calibri Light" panose="020F0302020204030204" pitchFamily="34" charset="0"/>
              </a:rPr>
              <a:t> </a:t>
            </a:r>
            <a:r>
              <a:rPr lang="en-US" sz="1900" dirty="0">
                <a:solidFill>
                  <a:srgbClr val="002060"/>
                </a:solidFill>
                <a:latin typeface="Calibri Light" panose="020F0302020204030204" pitchFamily="34" charset="0"/>
              </a:rPr>
              <a:t>is a legal entity </a:t>
            </a:r>
            <a:r>
              <a:rPr lang="en-US" sz="1900" dirty="0" smtClean="0">
                <a:solidFill>
                  <a:srgbClr val="002060"/>
                </a:solidFill>
                <a:latin typeface="Calibri Light" panose="020F0302020204030204" pitchFamily="34" charset="0"/>
              </a:rPr>
              <a:t>and meets all the eligibility requirements (Guidelines, section 2.21)</a:t>
            </a:r>
          </a:p>
          <a:p>
            <a:pPr marL="342900" indent="-342900" algn="just"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n-US" sz="1900" dirty="0" smtClean="0">
                <a:solidFill>
                  <a:srgbClr val="002060"/>
                </a:solidFill>
                <a:latin typeface="Calibri Light" panose="020F0302020204030204" pitchFamily="34" charset="0"/>
              </a:rPr>
              <a:t>Conditions set </a:t>
            </a:r>
            <a:r>
              <a:rPr lang="en-US" sz="1900" dirty="0">
                <a:solidFill>
                  <a:srgbClr val="002060"/>
                </a:solidFill>
                <a:latin typeface="Calibri Light" panose="020F0302020204030204" pitchFamily="34" charset="0"/>
              </a:rPr>
              <a:t>in Guidelines section 2.2.1.1 Flexibility rule </a:t>
            </a:r>
            <a:r>
              <a:rPr lang="en-US" sz="1900" dirty="0" smtClean="0">
                <a:solidFill>
                  <a:srgbClr val="002060"/>
                </a:solidFill>
                <a:latin typeface="Calibri Light" panose="020F0302020204030204" pitchFamily="34" charset="0"/>
              </a:rPr>
              <a:t>must be met.</a:t>
            </a:r>
          </a:p>
          <a:p>
            <a:pPr marL="342900" indent="-342900" algn="just"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n-US" sz="1900" dirty="0" smtClean="0">
                <a:solidFill>
                  <a:srgbClr val="002060"/>
                </a:solidFill>
                <a:latin typeface="Calibri Light" panose="020F0302020204030204" pitchFamily="34" charset="0"/>
              </a:rPr>
              <a:t>The budget managed by a Partner from outside the core regions of the programme will be automatically count</a:t>
            </a:r>
            <a:r>
              <a:rPr lang="ro-RO" sz="1900" dirty="0" smtClean="0">
                <a:solidFill>
                  <a:srgbClr val="002060"/>
                </a:solidFill>
                <a:latin typeface="Calibri Light" panose="020F0302020204030204" pitchFamily="34" charset="0"/>
              </a:rPr>
              <a:t>ed</a:t>
            </a:r>
            <a:r>
              <a:rPr lang="en-US" sz="1900" dirty="0" smtClean="0">
                <a:solidFill>
                  <a:srgbClr val="002060"/>
                </a:solidFill>
                <a:latin typeface="Calibri Light" panose="020F0302020204030204" pitchFamily="34" charset="0"/>
              </a:rPr>
              <a:t> to be </a:t>
            </a:r>
            <a:r>
              <a:rPr lang="en-US" sz="1900" b="1" dirty="0" smtClean="0">
                <a:solidFill>
                  <a:srgbClr val="C00000"/>
                </a:solidFill>
                <a:latin typeface="Calibri Light" panose="020F0302020204030204" pitchFamily="34" charset="0"/>
              </a:rPr>
              <a:t>spent outside the core regions</a:t>
            </a:r>
            <a:r>
              <a:rPr lang="en-US" sz="1900" dirty="0" smtClean="0">
                <a:solidFill>
                  <a:srgbClr val="002060"/>
                </a:solidFill>
                <a:latin typeface="Calibri Light" panose="020F0302020204030204" pitchFamily="34" charset="0"/>
              </a:rPr>
              <a:t>.</a:t>
            </a:r>
          </a:p>
          <a:p>
            <a:pPr marL="342900" indent="-342900" algn="just">
              <a:buClr>
                <a:srgbClr val="C00000"/>
              </a:buClr>
              <a:buFont typeface="Wingdings" panose="05000000000000000000" pitchFamily="2" charset="2"/>
              <a:buChar char="§"/>
            </a:pPr>
            <a:endParaRPr lang="en-US" sz="1900" dirty="0" smtClean="0">
              <a:solidFill>
                <a:srgbClr val="002060"/>
              </a:solidFill>
              <a:latin typeface="Calibri Light" panose="020F0302020204030204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33096" y="440159"/>
            <a:ext cx="6658904" cy="331516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2622" y="3755322"/>
            <a:ext cx="6639852" cy="2810267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519341" y="3685382"/>
            <a:ext cx="1725318" cy="5486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6251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-1183042"/>
            <a:ext cx="5532472" cy="2343102"/>
          </a:xfrm>
        </p:spPr>
        <p:txBody>
          <a:bodyPr>
            <a:normAutofit/>
          </a:bodyPr>
          <a:lstStyle/>
          <a:p>
            <a:r>
              <a:rPr lang="en-US" sz="2600" b="1" dirty="0" smtClean="0">
                <a:solidFill>
                  <a:srgbClr val="002060"/>
                </a:solidFill>
              </a:rPr>
              <a:t>PROJECT BENEFICIARIES (PART B) (6/6)</a:t>
            </a:r>
            <a:br>
              <a:rPr lang="en-US" sz="2600" b="1" dirty="0" smtClean="0">
                <a:solidFill>
                  <a:srgbClr val="002060"/>
                </a:solidFill>
              </a:rPr>
            </a:br>
            <a:r>
              <a:rPr lang="en-US" sz="2600" b="1" dirty="0" smtClean="0">
                <a:solidFill>
                  <a:srgbClr val="002060"/>
                </a:solidFill>
              </a:rPr>
              <a:t>- </a:t>
            </a:r>
            <a:r>
              <a:rPr lang="en-US" sz="2600" b="1" dirty="0">
                <a:solidFill>
                  <a:srgbClr val="C00000"/>
                </a:solidFill>
              </a:rPr>
              <a:t>P</a:t>
            </a:r>
            <a:r>
              <a:rPr lang="en-US" sz="2600" b="1" dirty="0" smtClean="0">
                <a:solidFill>
                  <a:srgbClr val="C00000"/>
                </a:solidFill>
              </a:rPr>
              <a:t>artners located outside core region</a:t>
            </a:r>
            <a:endParaRPr lang="en-US" sz="2600" b="1" dirty="0">
              <a:solidFill>
                <a:srgbClr val="C00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44558" y="1160060"/>
            <a:ext cx="5086086" cy="3230639"/>
          </a:xfrm>
        </p:spPr>
        <p:txBody>
          <a:bodyPr anchor="ctr">
            <a:normAutofit/>
          </a:bodyPr>
          <a:lstStyle/>
          <a:p>
            <a:pPr marL="342900" indent="-342900" algn="l">
              <a:buClr>
                <a:srgbClr val="C00000"/>
              </a:buClr>
              <a:buFont typeface="Wingdings" panose="05000000000000000000" pitchFamily="2" charset="2"/>
              <a:buChar char="ü"/>
            </a:pPr>
            <a:r>
              <a:rPr lang="en-GB" sz="1900" dirty="0">
                <a:solidFill>
                  <a:srgbClr val="002060"/>
                </a:solidFill>
                <a:latin typeface="Calibri Light" panose="020F0302020204030204" pitchFamily="34" charset="0"/>
              </a:rPr>
              <a:t>Check </a:t>
            </a:r>
            <a:r>
              <a:rPr lang="en-GB" sz="1900" b="1" dirty="0">
                <a:solidFill>
                  <a:srgbClr val="0000FF"/>
                </a:solidFill>
                <a:latin typeface="Calibri Light" panose="020F0302020204030204" pitchFamily="34" charset="0"/>
              </a:rPr>
              <a:t>Evaluation Grid for Step 2 </a:t>
            </a:r>
            <a:r>
              <a:rPr lang="en-GB" sz="1900" dirty="0">
                <a:solidFill>
                  <a:srgbClr val="002060"/>
                </a:solidFill>
                <a:latin typeface="Calibri Light" panose="020F0302020204030204" pitchFamily="34" charset="0"/>
              </a:rPr>
              <a:t>(technical and financial evaluation) for criteria making reference </a:t>
            </a:r>
            <a:r>
              <a:rPr lang="en-GB" sz="1900" dirty="0" smtClean="0">
                <a:solidFill>
                  <a:srgbClr val="002060"/>
                </a:solidFill>
                <a:latin typeface="Calibri Light" panose="020F0302020204030204" pitchFamily="34" charset="0"/>
              </a:rPr>
              <a:t>to partners from outside the core regions</a:t>
            </a:r>
          </a:p>
          <a:p>
            <a:pPr algn="l"/>
            <a:r>
              <a:rPr lang="en-US" sz="1700" dirty="0" smtClean="0">
                <a:solidFill>
                  <a:srgbClr val="0000FF"/>
                </a:solidFill>
                <a:latin typeface="+mj-lt"/>
              </a:rPr>
              <a:t>2.2 </a:t>
            </a:r>
            <a:r>
              <a:rPr lang="en-US" sz="1700" dirty="0">
                <a:solidFill>
                  <a:srgbClr val="0000FF"/>
                </a:solidFill>
                <a:latin typeface="+mj-lt"/>
              </a:rPr>
              <a:t>(a) </a:t>
            </a:r>
            <a:r>
              <a:rPr lang="en-US" sz="1700" b="1" dirty="0">
                <a:solidFill>
                  <a:srgbClr val="C00000"/>
                </a:solidFill>
                <a:latin typeface="+mj-lt"/>
              </a:rPr>
              <a:t>Relevance of the project </a:t>
            </a:r>
            <a:r>
              <a:rPr lang="en-US" sz="1700" b="1" dirty="0" smtClean="0">
                <a:solidFill>
                  <a:srgbClr val="C00000"/>
                </a:solidFill>
                <a:latin typeface="+mj-lt"/>
              </a:rPr>
              <a:t>partnership</a:t>
            </a:r>
          </a:p>
          <a:p>
            <a:pPr algn="l"/>
            <a:r>
              <a:rPr lang="en-US" sz="1900" dirty="0" smtClean="0">
                <a:solidFill>
                  <a:srgbClr val="002060"/>
                </a:solidFill>
                <a:latin typeface="+mj-lt"/>
              </a:rPr>
              <a:t> </a:t>
            </a:r>
            <a:r>
              <a:rPr lang="en-US" sz="1900" b="1" dirty="0">
                <a:solidFill>
                  <a:srgbClr val="0000FF"/>
                </a:solidFill>
                <a:latin typeface="Calibri Light" panose="020F0302020204030204" pitchFamily="34" charset="0"/>
              </a:rPr>
              <a:t>All in all, 1 evaluation criterion, </a:t>
            </a:r>
            <a:r>
              <a:rPr lang="en-US" sz="1900" b="1" dirty="0" smtClean="0">
                <a:solidFill>
                  <a:srgbClr val="C00000"/>
                </a:solidFill>
                <a:latin typeface="+mj-lt"/>
              </a:rPr>
              <a:t>but eliminatory !!!</a:t>
            </a:r>
            <a:endParaRPr lang="en-US" sz="1900" b="1" dirty="0">
              <a:solidFill>
                <a:srgbClr val="C00000"/>
              </a:solidFill>
              <a:latin typeface="+mj-lt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33096" y="440159"/>
            <a:ext cx="6658904" cy="331516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2622" y="3755322"/>
            <a:ext cx="6639852" cy="281026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94341" y="4530883"/>
            <a:ext cx="2676376" cy="31092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803218"/>
            <a:ext cx="5542622" cy="1762371"/>
          </a:xfrm>
          <a:prstGeom prst="rect">
            <a:avLst/>
          </a:prstGeom>
        </p:spPr>
      </p:pic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03227336"/>
              </p:ext>
            </p:extLst>
          </p:nvPr>
        </p:nvGraphicFramePr>
        <p:xfrm>
          <a:off x="344558" y="1300244"/>
          <a:ext cx="4076717" cy="426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7671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200" dirty="0" smtClean="0">
                          <a:solidFill>
                            <a:srgbClr val="C00000"/>
                          </a:solidFill>
                          <a:sym typeface="Webdings" panose="05030102010509060703" pitchFamily="18" charset="2"/>
                        </a:rPr>
                        <a:t> </a:t>
                      </a:r>
                      <a:r>
                        <a:rPr lang="en-US" sz="2200" dirty="0" smtClean="0">
                          <a:solidFill>
                            <a:srgbClr val="C00000"/>
                          </a:solidFill>
                          <a:latin typeface="Calibri Light" panose="020F0302020204030204" pitchFamily="34" charset="0"/>
                          <a:sym typeface="Webdings" panose="05030102010509060703" pitchFamily="18" charset="2"/>
                        </a:rPr>
                        <a:t>TIPS</a:t>
                      </a:r>
                      <a:endParaRPr lang="en-US" sz="2200" dirty="0" smtClean="0">
                        <a:solidFill>
                          <a:srgbClr val="C00000"/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60806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2600" b="1" dirty="0" smtClean="0">
                <a:solidFill>
                  <a:srgbClr val="002060"/>
                </a:solidFill>
              </a:rPr>
              <a:t>JUSTIFYING THE NEED FOR THE PROJECT (1/2)</a:t>
            </a:r>
            <a:endParaRPr lang="en-US" sz="2600" b="1" dirty="0">
              <a:solidFill>
                <a:srgbClr val="00206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5740" y="1280160"/>
            <a:ext cx="11330940" cy="4859383"/>
          </a:xfrm>
        </p:spPr>
        <p:txBody>
          <a:bodyPr numCol="2">
            <a:noAutofit/>
          </a:bodyPr>
          <a:lstStyle/>
          <a:p>
            <a:pPr marL="0" lvl="0" indent="0" algn="just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C00000"/>
              </a:buClr>
              <a:buNone/>
            </a:pPr>
            <a:endParaRPr lang="en-US" altLang="en-US" sz="1900" b="1" dirty="0" smtClean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marL="0" lvl="0" indent="0" algn="just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C00000"/>
              </a:buClr>
              <a:buNone/>
            </a:pPr>
            <a:endParaRPr lang="en-US" altLang="en-US" sz="1900" b="1" dirty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marL="0" lvl="0" indent="0" algn="just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C00000"/>
              </a:buClr>
              <a:buNone/>
            </a:pPr>
            <a:endParaRPr lang="en-US" altLang="en-US" sz="1900" b="1" dirty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marL="0" lvl="0" indent="0" algn="just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C00000"/>
              </a:buClr>
              <a:buNone/>
            </a:pPr>
            <a:endParaRPr lang="en-US" altLang="en-US" sz="1900" b="1" dirty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marL="0" lvl="0" indent="0" algn="just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C00000"/>
              </a:buClr>
              <a:buNone/>
            </a:pPr>
            <a:endParaRPr lang="en-US" altLang="en-US" sz="1900" b="1" dirty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marL="0" lvl="0" indent="0" algn="just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C00000"/>
              </a:buClr>
              <a:buNone/>
            </a:pPr>
            <a:r>
              <a:rPr lang="en-US" altLang="en-US" sz="1900" b="1" dirty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The project must be relevant …</a:t>
            </a:r>
          </a:p>
          <a:p>
            <a:pPr marL="798513" lvl="0" indent="-225425" algn="just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n-US" altLang="en-US" sz="1900" b="1" dirty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For the Programme, for the Call, for the Priority</a:t>
            </a:r>
          </a:p>
          <a:p>
            <a:pPr marL="798513" lvl="0" indent="-225425" algn="just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n-US" altLang="en-US" sz="1900" b="1" dirty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To the target groups and final beneficiaries</a:t>
            </a:r>
          </a:p>
          <a:p>
            <a:pPr marL="573088" lvl="0" indent="-512763" algn="just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C00000"/>
              </a:buClr>
              <a:buNone/>
            </a:pPr>
            <a:endParaRPr lang="en-US" sz="1900" b="1" dirty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marL="573088" lvl="0" indent="-512763" algn="just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C00000"/>
              </a:buClr>
              <a:buNone/>
            </a:pPr>
            <a:endParaRPr lang="en-US" sz="1900" b="1" dirty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marL="573088" lvl="0" indent="-512763" algn="just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C00000"/>
              </a:buClr>
              <a:buNone/>
            </a:pPr>
            <a:endParaRPr lang="en-US" sz="1900" b="1" dirty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marL="573088" lvl="0" indent="-512763" algn="just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C00000"/>
              </a:buClr>
              <a:buNone/>
            </a:pPr>
            <a:endParaRPr lang="en-US" sz="1900" b="1" dirty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marL="573088" lvl="0" indent="-512763" algn="just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C00000"/>
              </a:buClr>
              <a:buNone/>
            </a:pPr>
            <a:endParaRPr lang="en-US" sz="1900" b="1" dirty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marL="573088" lvl="0" indent="-512763" algn="just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C00000"/>
              </a:buClr>
              <a:buNone/>
            </a:pPr>
            <a:endParaRPr lang="en-US" sz="1900" b="1" dirty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marL="573088" lvl="0" indent="-512763" algn="just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C00000"/>
              </a:buClr>
              <a:buNone/>
            </a:pPr>
            <a:endParaRPr lang="en-US" sz="1900" b="1" dirty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marL="573088" lvl="0" indent="-512763" algn="just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C00000"/>
              </a:buClr>
              <a:buNone/>
            </a:pPr>
            <a:endParaRPr lang="en-US" sz="1900" b="1" dirty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marL="573088" lvl="0" indent="-512763" algn="just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C00000"/>
              </a:buClr>
              <a:buNone/>
            </a:pPr>
            <a:endParaRPr lang="en-US" sz="1900" b="1" dirty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marL="573088" lvl="0" indent="-512763" algn="just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C00000"/>
              </a:buClr>
              <a:buNone/>
            </a:pPr>
            <a:endParaRPr lang="en-US" sz="1900" b="1" dirty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marL="573088" lvl="0" indent="-573088" algn="just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C00000"/>
              </a:buClr>
              <a:buNone/>
            </a:pPr>
            <a:r>
              <a:rPr lang="en-US" sz="1900" b="1" dirty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What needs to be justified ….</a:t>
            </a:r>
          </a:p>
          <a:p>
            <a:pPr marL="0" indent="0">
              <a:buClr>
                <a:srgbClr val="C00000"/>
              </a:buClr>
              <a:buNone/>
            </a:pPr>
            <a:r>
              <a:rPr lang="en-US" sz="1600" b="1" dirty="0" smtClean="0">
                <a:solidFill>
                  <a:srgbClr val="C00000"/>
                </a:solidFill>
                <a:latin typeface="Calibri Light" panose="020F0302020204030204" pitchFamily="34" charset="0"/>
              </a:rPr>
              <a:t>The context (problems, needs)</a:t>
            </a:r>
          </a:p>
          <a:p>
            <a:pPr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n-US" sz="1600" dirty="0">
                <a:solidFill>
                  <a:srgbClr val="002060"/>
                </a:solidFill>
                <a:latin typeface="Calibri Light" panose="020F0302020204030204" pitchFamily="34" charset="0"/>
              </a:rPr>
              <a:t>Real problems, </a:t>
            </a:r>
            <a:r>
              <a:rPr lang="en-US" sz="1600" dirty="0" smtClean="0">
                <a:solidFill>
                  <a:srgbClr val="002060"/>
                </a:solidFill>
                <a:latin typeface="Calibri Light" panose="020F0302020204030204" pitchFamily="34" charset="0"/>
              </a:rPr>
              <a:t>important needs (check the programme strategy)</a:t>
            </a:r>
          </a:p>
          <a:p>
            <a:pPr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n-US" sz="1600" dirty="0" smtClean="0">
                <a:solidFill>
                  <a:srgbClr val="002060"/>
                </a:solidFill>
                <a:latin typeface="Calibri Light" panose="020F0302020204030204" pitchFamily="34" charset="0"/>
              </a:rPr>
              <a:t>Give causes, analyze the effects</a:t>
            </a:r>
          </a:p>
          <a:p>
            <a:pPr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n-US" sz="1600" dirty="0" smtClean="0">
                <a:solidFill>
                  <a:srgbClr val="002060"/>
                </a:solidFill>
                <a:latin typeface="Calibri Light" panose="020F0302020204030204" pitchFamily="34" charset="0"/>
              </a:rPr>
              <a:t>Go from general (project final beneficiaries) to specific (project target groups)</a:t>
            </a:r>
          </a:p>
          <a:p>
            <a:pPr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n-US" sz="1600" dirty="0" smtClean="0">
                <a:solidFill>
                  <a:srgbClr val="002060"/>
                </a:solidFill>
                <a:latin typeface="Calibri Light" panose="020F0302020204030204" pitchFamily="34" charset="0"/>
              </a:rPr>
              <a:t>Document your statements (statistics, official analysis, reports)</a:t>
            </a:r>
            <a:endParaRPr lang="en-US" sz="1600" dirty="0">
              <a:solidFill>
                <a:srgbClr val="002060"/>
              </a:solidFill>
              <a:latin typeface="Calibri Light" panose="020F0302020204030204" pitchFamily="34" charset="0"/>
            </a:endParaRPr>
          </a:p>
          <a:p>
            <a:pPr marL="0" indent="0">
              <a:buClr>
                <a:srgbClr val="C00000"/>
              </a:buClr>
              <a:buNone/>
            </a:pPr>
            <a:r>
              <a:rPr lang="en-US" sz="1600" b="1" dirty="0" smtClean="0">
                <a:solidFill>
                  <a:srgbClr val="C00000"/>
                </a:solidFill>
                <a:latin typeface="Calibri Light" panose="020F0302020204030204" pitchFamily="34" charset="0"/>
              </a:rPr>
              <a:t>The Objectives chosen </a:t>
            </a:r>
          </a:p>
          <a:p>
            <a:pPr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n-US" sz="1600" dirty="0" smtClean="0">
                <a:solidFill>
                  <a:srgbClr val="002060"/>
                </a:solidFill>
                <a:latin typeface="Calibri Light" panose="020F0302020204030204" pitchFamily="34" charset="0"/>
              </a:rPr>
              <a:t>Objectives are solution to the problems and </a:t>
            </a:r>
            <a:r>
              <a:rPr lang="en-US" sz="1600" dirty="0">
                <a:solidFill>
                  <a:srgbClr val="002060"/>
                </a:solidFill>
                <a:latin typeface="Calibri Light" panose="020F0302020204030204" pitchFamily="34" charset="0"/>
              </a:rPr>
              <a:t>needs</a:t>
            </a:r>
          </a:p>
          <a:p>
            <a:pPr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n-US" sz="1600" dirty="0" smtClean="0">
                <a:solidFill>
                  <a:srgbClr val="002060"/>
                </a:solidFill>
                <a:latin typeface="Calibri Light" panose="020F0302020204030204" pitchFamily="34" charset="0"/>
              </a:rPr>
              <a:t>They are long term (General Objective), or medium to short term (Specific Objectives)</a:t>
            </a:r>
          </a:p>
          <a:p>
            <a:pPr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n-US" sz="1600" dirty="0" smtClean="0">
                <a:solidFill>
                  <a:srgbClr val="002060"/>
                </a:solidFill>
                <a:latin typeface="Calibri Light" panose="020F0302020204030204" pitchFamily="34" charset="0"/>
              </a:rPr>
              <a:t>The </a:t>
            </a:r>
            <a:r>
              <a:rPr lang="en-US" sz="1600" dirty="0">
                <a:solidFill>
                  <a:srgbClr val="002060"/>
                </a:solidFill>
                <a:latin typeface="Calibri Light" panose="020F0302020204030204" pitchFamily="34" charset="0"/>
              </a:rPr>
              <a:t>situation should </a:t>
            </a:r>
            <a:r>
              <a:rPr lang="en-US" sz="1600" dirty="0" smtClean="0">
                <a:solidFill>
                  <a:srgbClr val="002060"/>
                </a:solidFill>
                <a:latin typeface="Calibri Light" panose="020F0302020204030204" pitchFamily="34" charset="0"/>
              </a:rPr>
              <a:t>actually improve in a longer perspective (General Objective), but also by the end of the project (Specific Objectives)</a:t>
            </a:r>
          </a:p>
          <a:p>
            <a:pPr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n-US" sz="1600" dirty="0" smtClean="0">
                <a:solidFill>
                  <a:srgbClr val="002060"/>
                </a:solidFill>
                <a:latin typeface="Calibri Light" panose="020F0302020204030204" pitchFamily="34" charset="0"/>
              </a:rPr>
              <a:t>Improvements need quantification (indicators)</a:t>
            </a:r>
            <a:endParaRPr lang="en-US" sz="1600" dirty="0">
              <a:solidFill>
                <a:srgbClr val="002060"/>
              </a:solidFill>
              <a:latin typeface="Calibri Light" panose="020F0302020204030204" pitchFamily="34" charset="0"/>
            </a:endParaRPr>
          </a:p>
          <a:p>
            <a:pPr marL="0" indent="0">
              <a:buNone/>
            </a:pPr>
            <a:endParaRPr lang="en-US" sz="1900" dirty="0" smtClean="0">
              <a:solidFill>
                <a:srgbClr val="002060"/>
              </a:solidFill>
              <a:latin typeface="Calibri Light" panose="020F0302020204030204" pitchFamily="34" charset="0"/>
            </a:endParaRPr>
          </a:p>
          <a:p>
            <a:pPr>
              <a:buFont typeface="Wingdings" panose="05000000000000000000" pitchFamily="2" charset="2"/>
              <a:buChar char="Ø"/>
            </a:pPr>
            <a:endParaRPr lang="en-US" sz="1900" dirty="0">
              <a:solidFill>
                <a:srgbClr val="002060"/>
              </a:solidFill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39149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2600" b="1" dirty="0" smtClean="0">
                <a:solidFill>
                  <a:srgbClr val="002060"/>
                </a:solidFill>
              </a:rPr>
              <a:t>JUSTIFYING THE NEED FOR THE PROJECT (2/2)</a:t>
            </a:r>
            <a:endParaRPr lang="en-US" sz="2600" b="1" dirty="0">
              <a:solidFill>
                <a:srgbClr val="00206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7680" y="1280160"/>
            <a:ext cx="10523220" cy="4859383"/>
          </a:xfrm>
        </p:spPr>
        <p:txBody>
          <a:bodyPr numCol="2">
            <a:noAutofit/>
          </a:bodyPr>
          <a:lstStyle/>
          <a:p>
            <a:pPr marL="0" lvl="0" indent="0" algn="just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C00000"/>
              </a:buClr>
              <a:buNone/>
            </a:pPr>
            <a:endParaRPr lang="en-US" altLang="en-US" sz="1900" b="1" dirty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marL="0" lvl="0" indent="0" algn="just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C00000"/>
              </a:buClr>
              <a:buNone/>
            </a:pPr>
            <a:endParaRPr lang="en-US" altLang="en-US" sz="1900" b="1" dirty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marL="0" lvl="0" indent="0" algn="just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C00000"/>
              </a:buClr>
              <a:buNone/>
            </a:pPr>
            <a:endParaRPr lang="en-US" altLang="en-US" sz="1900" b="1" dirty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marL="0" lvl="0" indent="0" algn="just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C00000"/>
              </a:buClr>
              <a:buNone/>
            </a:pPr>
            <a:endParaRPr lang="en-US" altLang="en-US" sz="1900" b="1" dirty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marL="0" lvl="0" indent="0" algn="just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C00000"/>
              </a:buClr>
              <a:buNone/>
            </a:pPr>
            <a:endParaRPr lang="en-US" altLang="en-US" sz="1900" b="1" dirty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marL="0" lvl="0" indent="0" algn="just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C00000"/>
              </a:buClr>
              <a:buNone/>
            </a:pPr>
            <a:r>
              <a:rPr lang="en-US" altLang="en-US" sz="1900" b="1" dirty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The project must be relevant …</a:t>
            </a:r>
          </a:p>
          <a:p>
            <a:pPr marL="798513" lvl="0" indent="-225425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C00000"/>
              </a:buClr>
              <a:buFont typeface="Wingdings" panose="05000000000000000000" pitchFamily="2" charset="2"/>
              <a:buChar char="§"/>
              <a:tabLst>
                <a:tab pos="4746625" algn="l"/>
              </a:tabLst>
            </a:pPr>
            <a:r>
              <a:rPr lang="en-US" altLang="en-US" sz="1900" b="1" dirty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For the </a:t>
            </a:r>
            <a:r>
              <a:rPr lang="en-US" altLang="en-US" sz="1900" b="1" dirty="0">
                <a:solidFill>
                  <a:srgbClr val="C0000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Programme</a:t>
            </a:r>
            <a:r>
              <a:rPr lang="en-US" altLang="en-US" sz="1900" b="1" dirty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, for the </a:t>
            </a:r>
            <a:r>
              <a:rPr lang="en-US" altLang="en-US" sz="1900" b="1" dirty="0">
                <a:solidFill>
                  <a:srgbClr val="C0000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Call</a:t>
            </a:r>
            <a:r>
              <a:rPr lang="en-US" altLang="en-US" sz="1900" b="1" dirty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, for </a:t>
            </a:r>
            <a:r>
              <a:rPr lang="en-US" altLang="en-US" sz="1900" b="1" dirty="0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the </a:t>
            </a:r>
            <a:r>
              <a:rPr lang="en-US" altLang="en-US" sz="1900" b="1" dirty="0">
                <a:solidFill>
                  <a:srgbClr val="C0000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Priority</a:t>
            </a:r>
          </a:p>
          <a:p>
            <a:pPr marL="798513" lvl="0" indent="-225425" algn="just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n-US" altLang="en-US" sz="1900" b="1" dirty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To the </a:t>
            </a:r>
            <a:r>
              <a:rPr lang="en-US" altLang="en-US" sz="1900" b="1" dirty="0">
                <a:solidFill>
                  <a:srgbClr val="C0000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target groups </a:t>
            </a:r>
            <a:r>
              <a:rPr lang="en-US" altLang="en-US" sz="1900" b="1" dirty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and </a:t>
            </a:r>
            <a:r>
              <a:rPr lang="en-US" altLang="en-US" sz="1900" b="1" dirty="0">
                <a:solidFill>
                  <a:srgbClr val="C0000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final beneficiaries</a:t>
            </a:r>
          </a:p>
          <a:p>
            <a:pPr marL="573088" lvl="0" indent="-512763" algn="just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C00000"/>
              </a:buClr>
              <a:buNone/>
            </a:pPr>
            <a:endParaRPr lang="en-US" sz="1900" b="1" dirty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marL="573088" lvl="0" indent="-512763" algn="just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C00000"/>
              </a:buClr>
              <a:buNone/>
            </a:pPr>
            <a:endParaRPr lang="en-US" sz="1900" b="1" dirty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marL="573088" lvl="0" indent="-512763" algn="just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C00000"/>
              </a:buClr>
              <a:buNone/>
            </a:pPr>
            <a:endParaRPr lang="en-US" sz="1900" b="1" dirty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marL="573088" lvl="0" indent="-512763" algn="just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C00000"/>
              </a:buClr>
              <a:buNone/>
            </a:pPr>
            <a:endParaRPr lang="en-US" sz="1900" b="1" dirty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marL="573088" lvl="0" indent="-512763" algn="just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C00000"/>
              </a:buClr>
              <a:buNone/>
            </a:pPr>
            <a:endParaRPr lang="en-US" sz="1900" b="1" dirty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marL="573088" lvl="0" indent="-512763" algn="just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C00000"/>
              </a:buClr>
              <a:buNone/>
            </a:pPr>
            <a:endParaRPr lang="en-US" sz="1900" b="1" dirty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marL="573088" lvl="0" indent="-573088" algn="just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C00000"/>
              </a:buClr>
              <a:buNone/>
            </a:pPr>
            <a:endParaRPr lang="en-US" sz="1900" b="1" dirty="0" smtClean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marL="573088" lvl="0" indent="-573088" algn="just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C00000"/>
              </a:buClr>
              <a:buNone/>
            </a:pPr>
            <a:r>
              <a:rPr lang="en-US" sz="1900" b="1" dirty="0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What </a:t>
            </a:r>
            <a:r>
              <a:rPr lang="en-US" sz="1900" b="1" dirty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needs to be justified ….</a:t>
            </a:r>
          </a:p>
          <a:p>
            <a:pPr marL="0" indent="0">
              <a:buClr>
                <a:srgbClr val="C00000"/>
              </a:buClr>
              <a:buNone/>
            </a:pPr>
            <a:r>
              <a:rPr lang="en-US" sz="1600" b="1" dirty="0" smtClean="0">
                <a:solidFill>
                  <a:srgbClr val="C00000"/>
                </a:solidFill>
                <a:latin typeface="Calibri Light" panose="020F0302020204030204" pitchFamily="34" charset="0"/>
              </a:rPr>
              <a:t>Cross Border Impact </a:t>
            </a:r>
            <a:endParaRPr lang="en-US" sz="1600" b="1" dirty="0">
              <a:solidFill>
                <a:srgbClr val="002060"/>
              </a:solidFill>
              <a:latin typeface="Calibri Light" panose="020F0302020204030204" pitchFamily="34" charset="0"/>
              <a:sym typeface="Wingdings 3" panose="05040102010807070707" pitchFamily="18" charset="2"/>
            </a:endParaRPr>
          </a:p>
          <a:p>
            <a:pPr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n-US" sz="1600" dirty="0" smtClean="0">
                <a:solidFill>
                  <a:srgbClr val="002060"/>
                </a:solidFill>
                <a:latin typeface="Calibri Light" panose="020F0302020204030204" pitchFamily="34" charset="0"/>
              </a:rPr>
              <a:t>Long term benefits are considered</a:t>
            </a:r>
          </a:p>
          <a:p>
            <a:pPr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n-US" sz="1600" dirty="0" smtClean="0">
                <a:solidFill>
                  <a:srgbClr val="002060"/>
                </a:solidFill>
                <a:latin typeface="Calibri Light" panose="020F0302020204030204" pitchFamily="34" charset="0"/>
              </a:rPr>
              <a:t>Both sides of the border are positively and effectively affected</a:t>
            </a:r>
          </a:p>
          <a:p>
            <a:pPr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n-US" sz="1600" dirty="0" smtClean="0">
                <a:solidFill>
                  <a:srgbClr val="002060"/>
                </a:solidFill>
                <a:latin typeface="Calibri Light" panose="020F0302020204030204" pitchFamily="34" charset="0"/>
              </a:rPr>
              <a:t>The impact is supported to cross border cooperation</a:t>
            </a:r>
          </a:p>
          <a:p>
            <a:pPr marL="0" indent="0">
              <a:buClr>
                <a:srgbClr val="C00000"/>
              </a:buClr>
              <a:buNone/>
            </a:pPr>
            <a:r>
              <a:rPr lang="en-US" sz="1600" b="1" dirty="0" smtClean="0">
                <a:solidFill>
                  <a:srgbClr val="C00000"/>
                </a:solidFill>
                <a:latin typeface="Calibri Light" panose="020F0302020204030204" pitchFamily="34" charset="0"/>
              </a:rPr>
              <a:t>Stakeholders’ involvement </a:t>
            </a:r>
          </a:p>
          <a:p>
            <a:pPr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n-US" sz="1600" dirty="0" smtClean="0">
                <a:solidFill>
                  <a:srgbClr val="002060"/>
                </a:solidFill>
                <a:latin typeface="Calibri Light" panose="020F0302020204030204" pitchFamily="34" charset="0"/>
              </a:rPr>
              <a:t>Have a say, decide or are affected by the project</a:t>
            </a:r>
          </a:p>
          <a:p>
            <a:pPr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n-US" sz="1600" dirty="0">
                <a:solidFill>
                  <a:srgbClr val="002060"/>
                </a:solidFill>
                <a:latin typeface="Calibri Light" panose="020F0302020204030204" pitchFamily="34" charset="0"/>
              </a:rPr>
              <a:t>M</a:t>
            </a:r>
            <a:r>
              <a:rPr lang="en-US" sz="1600" dirty="0" smtClean="0">
                <a:solidFill>
                  <a:srgbClr val="002060"/>
                </a:solidFill>
                <a:latin typeface="Calibri Light" panose="020F0302020204030204" pitchFamily="34" charset="0"/>
              </a:rPr>
              <a:t>ust hold real ownership on the project results</a:t>
            </a:r>
          </a:p>
          <a:p>
            <a:pPr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n-US" sz="1600" dirty="0" smtClean="0">
                <a:solidFill>
                  <a:srgbClr val="002060"/>
                </a:solidFill>
                <a:latin typeface="Calibri Light" panose="020F0302020204030204" pitchFamily="34" charset="0"/>
              </a:rPr>
              <a:t>Have to be involved e.g. project preparation, activities, benefit from the project </a:t>
            </a:r>
          </a:p>
          <a:p>
            <a:pPr>
              <a:buFont typeface="Wingdings" panose="05000000000000000000" pitchFamily="2" charset="2"/>
              <a:buChar char="Ø"/>
            </a:pPr>
            <a:endParaRPr lang="en-US" sz="1900" dirty="0" smtClean="0">
              <a:solidFill>
                <a:srgbClr val="002060"/>
              </a:solidFill>
              <a:latin typeface="Calibri Light" panose="020F0302020204030204" pitchFamily="34" charset="0"/>
            </a:endParaRPr>
          </a:p>
          <a:p>
            <a:pPr>
              <a:buFont typeface="Wingdings" panose="05000000000000000000" pitchFamily="2" charset="2"/>
              <a:buChar char="Ø"/>
            </a:pPr>
            <a:endParaRPr lang="en-US" sz="1900" dirty="0">
              <a:solidFill>
                <a:srgbClr val="002060"/>
              </a:solidFill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67552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11873" y="-1206766"/>
            <a:ext cx="5218771" cy="2413531"/>
          </a:xfrm>
        </p:spPr>
        <p:txBody>
          <a:bodyPr>
            <a:normAutofit/>
          </a:bodyPr>
          <a:lstStyle/>
          <a:p>
            <a:r>
              <a:rPr lang="en-US" sz="2600" b="1" dirty="0" smtClean="0">
                <a:solidFill>
                  <a:srgbClr val="002060"/>
                </a:solidFill>
              </a:rPr>
              <a:t>PROJECT DESCRIPTION (PART C</a:t>
            </a:r>
            <a:r>
              <a:rPr lang="en-US" sz="2600" b="1" dirty="0">
                <a:solidFill>
                  <a:srgbClr val="002060"/>
                </a:solidFill>
              </a:rPr>
              <a:t>) (</a:t>
            </a:r>
            <a:r>
              <a:rPr lang="en-US" sz="2600" b="1" dirty="0" smtClean="0">
                <a:solidFill>
                  <a:srgbClr val="002060"/>
                </a:solidFill>
              </a:rPr>
              <a:t>1/8) </a:t>
            </a:r>
            <a:r>
              <a:rPr lang="en-US" sz="2600" b="1" dirty="0">
                <a:solidFill>
                  <a:srgbClr val="002060"/>
                </a:solidFill>
              </a:rPr>
              <a:t/>
            </a:r>
            <a:br>
              <a:rPr lang="en-US" sz="2600" b="1" dirty="0">
                <a:solidFill>
                  <a:srgbClr val="002060"/>
                </a:solidFill>
              </a:rPr>
            </a:br>
            <a:r>
              <a:rPr lang="en-US" sz="2600" b="1" dirty="0" smtClean="0">
                <a:solidFill>
                  <a:srgbClr val="002060"/>
                </a:solidFill>
              </a:rPr>
              <a:t>- </a:t>
            </a:r>
            <a:r>
              <a:rPr lang="en-US" sz="2600" b="1" dirty="0" smtClean="0">
                <a:solidFill>
                  <a:srgbClr val="C00000"/>
                </a:solidFill>
              </a:rPr>
              <a:t>C.1.1 Project relevance</a:t>
            </a:r>
            <a:endParaRPr lang="en-US" sz="2600" b="1" dirty="0">
              <a:solidFill>
                <a:srgbClr val="C00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78215" y="2675824"/>
            <a:ext cx="5152429" cy="3553374"/>
          </a:xfrm>
        </p:spPr>
        <p:txBody>
          <a:bodyPr anchor="ctr">
            <a:noAutofit/>
          </a:bodyPr>
          <a:lstStyle/>
          <a:p>
            <a:pPr marL="342900" indent="-342900" algn="l">
              <a:buClr>
                <a:srgbClr val="C00000"/>
              </a:buClr>
              <a:buFont typeface="Wingdings" panose="05000000000000000000" pitchFamily="2" charset="2"/>
              <a:buChar char="ü"/>
            </a:pPr>
            <a:r>
              <a:rPr lang="en-GB" sz="1900" dirty="0">
                <a:solidFill>
                  <a:srgbClr val="002060"/>
                </a:solidFill>
                <a:latin typeface="Calibri Light" panose="020F0302020204030204" pitchFamily="34" charset="0"/>
              </a:rPr>
              <a:t>Check</a:t>
            </a:r>
            <a:r>
              <a:rPr lang="en-GB" sz="1900" dirty="0">
                <a:solidFill>
                  <a:srgbClr val="0000FF"/>
                </a:solidFill>
                <a:latin typeface="Calibri Light" panose="020F0302020204030204" pitchFamily="34" charset="0"/>
              </a:rPr>
              <a:t> </a:t>
            </a:r>
            <a:r>
              <a:rPr lang="en-GB" sz="1900" b="1" dirty="0">
                <a:solidFill>
                  <a:srgbClr val="0000FF"/>
                </a:solidFill>
                <a:latin typeface="Calibri Light" panose="020F0302020204030204" pitchFamily="34" charset="0"/>
              </a:rPr>
              <a:t>Evaluation Grid for Step 2 </a:t>
            </a:r>
            <a:r>
              <a:rPr lang="en-GB" sz="1900" dirty="0">
                <a:solidFill>
                  <a:srgbClr val="002060"/>
                </a:solidFill>
                <a:latin typeface="Calibri Light" panose="020F0302020204030204" pitchFamily="34" charset="0"/>
              </a:rPr>
              <a:t>(technical and financial evaluation) for criteria making reference to </a:t>
            </a:r>
            <a:r>
              <a:rPr lang="en-GB" sz="1900" dirty="0" smtClean="0">
                <a:solidFill>
                  <a:srgbClr val="002060"/>
                </a:solidFill>
                <a:latin typeface="Calibri Light" panose="020F0302020204030204" pitchFamily="34" charset="0"/>
              </a:rPr>
              <a:t>project impact</a:t>
            </a:r>
          </a:p>
          <a:p>
            <a:pPr algn="l"/>
            <a:r>
              <a:rPr lang="en-GB" sz="1700" dirty="0" smtClean="0">
                <a:solidFill>
                  <a:srgbClr val="0000FF"/>
                </a:solidFill>
                <a:latin typeface="+mj-lt"/>
              </a:rPr>
              <a:t>1.1 (a) Need analysis</a:t>
            </a:r>
          </a:p>
          <a:p>
            <a:pPr algn="l"/>
            <a:r>
              <a:rPr lang="en-US" sz="1700" dirty="0">
                <a:solidFill>
                  <a:srgbClr val="0000FF"/>
                </a:solidFill>
                <a:latin typeface="+mj-lt"/>
              </a:rPr>
              <a:t>1.1 (b) Cross border impact of the </a:t>
            </a:r>
            <a:r>
              <a:rPr lang="en-US" sz="1700" dirty="0" smtClean="0">
                <a:solidFill>
                  <a:srgbClr val="0000FF"/>
                </a:solidFill>
                <a:latin typeface="+mj-lt"/>
              </a:rPr>
              <a:t>project</a:t>
            </a:r>
          </a:p>
          <a:p>
            <a:pPr algn="l"/>
            <a:r>
              <a:rPr lang="en-US" sz="1700" dirty="0" smtClean="0">
                <a:solidFill>
                  <a:srgbClr val="0000FF"/>
                </a:solidFill>
                <a:latin typeface="+mj-lt"/>
              </a:rPr>
              <a:t>1.1 (c) Project contribution to strategies and policies</a:t>
            </a:r>
          </a:p>
          <a:p>
            <a:pPr algn="l"/>
            <a:r>
              <a:rPr lang="en-US" sz="1700" dirty="0" smtClean="0">
                <a:solidFill>
                  <a:srgbClr val="0000FF"/>
                </a:solidFill>
                <a:latin typeface="+mj-lt"/>
              </a:rPr>
              <a:t>1.1 (d) Cross cutting theme</a:t>
            </a:r>
          </a:p>
          <a:p>
            <a:pPr algn="l"/>
            <a:r>
              <a:rPr lang="en-US" sz="1700" dirty="0" smtClean="0">
                <a:solidFill>
                  <a:srgbClr val="0000FF"/>
                </a:solidFill>
                <a:latin typeface="+mj-lt"/>
              </a:rPr>
              <a:t>1.2 (a) </a:t>
            </a:r>
            <a:r>
              <a:rPr lang="en-US" sz="1700" dirty="0">
                <a:solidFill>
                  <a:srgbClr val="0000FF"/>
                </a:solidFill>
                <a:latin typeface="+mj-lt"/>
              </a:rPr>
              <a:t>Contribution to Programme </a:t>
            </a:r>
            <a:r>
              <a:rPr lang="en-US" sz="1700" dirty="0" smtClean="0">
                <a:solidFill>
                  <a:srgbClr val="0000FF"/>
                </a:solidFill>
                <a:latin typeface="+mj-lt"/>
              </a:rPr>
              <a:t>Results</a:t>
            </a:r>
          </a:p>
          <a:p>
            <a:pPr algn="l"/>
            <a:r>
              <a:rPr lang="en-US" sz="1700" dirty="0" smtClean="0">
                <a:solidFill>
                  <a:srgbClr val="0000FF"/>
                </a:solidFill>
                <a:latin typeface="+mj-lt"/>
              </a:rPr>
              <a:t>2.1 (a) Project General Objective</a:t>
            </a:r>
          </a:p>
          <a:p>
            <a:pPr algn="l"/>
            <a:r>
              <a:rPr lang="en-US" sz="1700" dirty="0" smtClean="0">
                <a:solidFill>
                  <a:srgbClr val="0000FF"/>
                </a:solidFill>
                <a:latin typeface="+mj-lt"/>
              </a:rPr>
              <a:t>2.1 (b) Project Specific Objectives</a:t>
            </a:r>
            <a:endParaRPr lang="en-US" sz="1700" dirty="0">
              <a:solidFill>
                <a:srgbClr val="0000FF"/>
              </a:solidFill>
              <a:latin typeface="+mj-lt"/>
            </a:endParaRPr>
          </a:p>
          <a:p>
            <a:pPr algn="l"/>
            <a:r>
              <a:rPr lang="en-GB" sz="1900" b="1" dirty="0" smtClean="0">
                <a:solidFill>
                  <a:srgbClr val="0000FF"/>
                </a:solidFill>
                <a:latin typeface="Calibri Light" panose="020F0302020204030204" pitchFamily="34" charset="0"/>
              </a:rPr>
              <a:t>All </a:t>
            </a:r>
            <a:r>
              <a:rPr lang="en-GB" sz="1900" b="1" dirty="0">
                <a:solidFill>
                  <a:srgbClr val="0000FF"/>
                </a:solidFill>
                <a:latin typeface="Calibri Light" panose="020F0302020204030204" pitchFamily="34" charset="0"/>
              </a:rPr>
              <a:t>in all, 11 evaluation </a:t>
            </a:r>
            <a:r>
              <a:rPr lang="en-GB" sz="1900" b="1" dirty="0" smtClean="0">
                <a:solidFill>
                  <a:srgbClr val="0000FF"/>
                </a:solidFill>
                <a:latin typeface="Calibri Light" panose="020F0302020204030204" pitchFamily="34" charset="0"/>
              </a:rPr>
              <a:t>criteria !!!</a:t>
            </a:r>
            <a:endParaRPr lang="en-GB" sz="1900" b="1" dirty="0">
              <a:solidFill>
                <a:srgbClr val="0000FF"/>
              </a:solidFill>
              <a:latin typeface="Calibri Light" panose="020F0302020204030204" pitchFamily="34" charset="0"/>
            </a:endParaRPr>
          </a:p>
          <a:p>
            <a:pPr algn="l"/>
            <a:r>
              <a:rPr lang="en-US" sz="1900" dirty="0" smtClean="0">
                <a:solidFill>
                  <a:srgbClr val="0000FF"/>
                </a:solidFill>
                <a:latin typeface="+mj-lt"/>
              </a:rPr>
              <a:t> </a:t>
            </a:r>
            <a:endParaRPr lang="en-US" sz="1900" dirty="0">
              <a:solidFill>
                <a:srgbClr val="0000FF"/>
              </a:solidFill>
              <a:latin typeface="+mj-lt"/>
            </a:endParaRPr>
          </a:p>
          <a:p>
            <a:pPr algn="l"/>
            <a:endParaRPr lang="en-US" sz="1900" dirty="0" smtClean="0">
              <a:solidFill>
                <a:srgbClr val="002060"/>
              </a:solidFill>
              <a:latin typeface="+mj-lt"/>
            </a:endParaRPr>
          </a:p>
          <a:p>
            <a:pPr algn="l"/>
            <a:endParaRPr lang="en-US" sz="1900" dirty="0">
              <a:solidFill>
                <a:srgbClr val="002060"/>
              </a:solidFill>
              <a:latin typeface="+mj-lt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0644" y="743360"/>
            <a:ext cx="6628572" cy="259116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8718" y="4213718"/>
            <a:ext cx="5201376" cy="266737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79597" y="4707801"/>
            <a:ext cx="6479619" cy="1524616"/>
          </a:xfrm>
          <a:prstGeom prst="rect">
            <a:avLst/>
          </a:prstGeom>
        </p:spPr>
      </p:pic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78179270"/>
              </p:ext>
            </p:extLst>
          </p:nvPr>
        </p:nvGraphicFramePr>
        <p:xfrm>
          <a:off x="386164" y="1310815"/>
          <a:ext cx="4097494" cy="426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97494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200" dirty="0" smtClean="0">
                          <a:solidFill>
                            <a:srgbClr val="C00000"/>
                          </a:solidFill>
                          <a:sym typeface="Webdings" panose="05030102010509060703" pitchFamily="18" charset="2"/>
                        </a:rPr>
                        <a:t> </a:t>
                      </a:r>
                      <a:r>
                        <a:rPr lang="en-US" sz="2200" dirty="0" smtClean="0">
                          <a:solidFill>
                            <a:srgbClr val="C00000"/>
                          </a:solidFill>
                          <a:latin typeface="Calibri Light" panose="020F0302020204030204" pitchFamily="34" charset="0"/>
                          <a:sym typeface="Webdings" panose="05030102010509060703" pitchFamily="18" charset="2"/>
                        </a:rPr>
                        <a:t>TIPS</a:t>
                      </a:r>
                      <a:endParaRPr lang="en-US" sz="2200" dirty="0" smtClean="0">
                        <a:solidFill>
                          <a:srgbClr val="C00000"/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07652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7012"/>
            <a:ext cx="10515600" cy="1325563"/>
          </a:xfrm>
        </p:spPr>
        <p:txBody>
          <a:bodyPr>
            <a:normAutofit/>
          </a:bodyPr>
          <a:lstStyle/>
          <a:p>
            <a:r>
              <a:rPr lang="en-US" sz="2600" b="1" dirty="0" smtClean="0">
                <a:solidFill>
                  <a:srgbClr val="002060"/>
                </a:solidFill>
              </a:rPr>
              <a:t>THE APPLICATION FORM</a:t>
            </a:r>
            <a:endParaRPr lang="en-US" sz="2600" b="1" dirty="0">
              <a:solidFill>
                <a:srgbClr val="00206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6720" y="926856"/>
            <a:ext cx="10806056" cy="435133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900" dirty="0" smtClean="0">
                <a:solidFill>
                  <a:srgbClr val="002060"/>
                </a:solidFill>
                <a:latin typeface="+mj-lt"/>
              </a:rPr>
              <a:t>The Application Form = ground for receiving the </a:t>
            </a:r>
            <a:r>
              <a:rPr lang="en-US" sz="1900" b="1" dirty="0" smtClean="0">
                <a:solidFill>
                  <a:srgbClr val="C00000"/>
                </a:solidFill>
                <a:latin typeface="+mj-lt"/>
              </a:rPr>
              <a:t>programme financing</a:t>
            </a:r>
          </a:p>
          <a:p>
            <a:pPr marL="0" indent="0">
              <a:buNone/>
            </a:pPr>
            <a:r>
              <a:rPr lang="en-US" sz="1900" dirty="0" smtClean="0">
                <a:solidFill>
                  <a:srgbClr val="002060"/>
                </a:solidFill>
                <a:latin typeface="+mj-lt"/>
              </a:rPr>
              <a:t>The Application Form = main </a:t>
            </a:r>
            <a:r>
              <a:rPr lang="en-US" sz="1900" b="1" dirty="0" smtClean="0">
                <a:solidFill>
                  <a:srgbClr val="C00000"/>
                </a:solidFill>
                <a:latin typeface="+mj-lt"/>
              </a:rPr>
              <a:t>planning and implementation </a:t>
            </a:r>
            <a:r>
              <a:rPr lang="en-US" sz="1900" dirty="0">
                <a:solidFill>
                  <a:srgbClr val="002060"/>
                </a:solidFill>
                <a:latin typeface="+mj-lt"/>
              </a:rPr>
              <a:t>project</a:t>
            </a:r>
            <a:r>
              <a:rPr lang="en-US" sz="1900" b="1" dirty="0" smtClean="0">
                <a:solidFill>
                  <a:srgbClr val="C00000"/>
                </a:solidFill>
                <a:latin typeface="+mj-lt"/>
              </a:rPr>
              <a:t> </a:t>
            </a:r>
            <a:r>
              <a:rPr lang="en-US" sz="1900" dirty="0" smtClean="0">
                <a:solidFill>
                  <a:srgbClr val="002060"/>
                </a:solidFill>
                <a:latin typeface="+mj-lt"/>
              </a:rPr>
              <a:t>tool</a:t>
            </a:r>
          </a:p>
          <a:p>
            <a:pPr marL="0" indent="0">
              <a:buNone/>
            </a:pPr>
            <a:endParaRPr lang="en-US" sz="1900" b="1" dirty="0" smtClean="0">
              <a:solidFill>
                <a:srgbClr val="002060"/>
              </a:solidFill>
              <a:latin typeface="+mj-lt"/>
            </a:endParaRPr>
          </a:p>
          <a:p>
            <a:pPr marL="0" indent="0">
              <a:buNone/>
            </a:pPr>
            <a:r>
              <a:rPr lang="en-US" sz="1900" b="1" dirty="0" smtClean="0">
                <a:solidFill>
                  <a:srgbClr val="002060"/>
                </a:solidFill>
                <a:latin typeface="+mj-lt"/>
              </a:rPr>
              <a:t>How does it look like?</a:t>
            </a:r>
          </a:p>
          <a:p>
            <a:pPr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n-US" sz="1900" dirty="0" smtClean="0">
                <a:solidFill>
                  <a:srgbClr val="002060"/>
                </a:solidFill>
                <a:latin typeface="+mj-lt"/>
              </a:rPr>
              <a:t>Editable.pdf file</a:t>
            </a:r>
          </a:p>
          <a:p>
            <a:pPr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n-US" sz="1900" dirty="0">
                <a:solidFill>
                  <a:srgbClr val="002060"/>
                </a:solidFill>
                <a:latin typeface="+mj-lt"/>
              </a:rPr>
              <a:t>Different types of </a:t>
            </a:r>
            <a:r>
              <a:rPr lang="en-US" sz="1900" dirty="0" smtClean="0">
                <a:solidFill>
                  <a:srgbClr val="002060"/>
                </a:solidFill>
                <a:latin typeface="+mj-lt"/>
              </a:rPr>
              <a:t>fields</a:t>
            </a:r>
          </a:p>
          <a:p>
            <a:pPr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n-US" sz="1900" dirty="0" smtClean="0">
                <a:solidFill>
                  <a:srgbClr val="002060"/>
                </a:solidFill>
                <a:latin typeface="+mj-lt"/>
              </a:rPr>
              <a:t>Workable offline</a:t>
            </a:r>
          </a:p>
          <a:p>
            <a:pPr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n-US" sz="1900" dirty="0" smtClean="0">
                <a:solidFill>
                  <a:srgbClr val="002060"/>
                </a:solidFill>
                <a:latin typeface="+mj-lt"/>
              </a:rPr>
              <a:t>Different types of annex to be attached </a:t>
            </a:r>
            <a:endParaRPr lang="en-US" sz="1900" dirty="0">
              <a:solidFill>
                <a:srgbClr val="002060"/>
              </a:solidFill>
              <a:latin typeface="+mj-lt"/>
            </a:endParaRPr>
          </a:p>
          <a:p>
            <a:pPr marL="0" indent="0">
              <a:buNone/>
            </a:pPr>
            <a:endParaRPr lang="en-US" altLang="en-US" sz="1900" dirty="0" smtClean="0">
              <a:solidFill>
                <a:srgbClr val="002060"/>
              </a:solidFill>
              <a:latin typeface="+mj-lt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altLang="en-US" sz="1900" dirty="0">
              <a:solidFill>
                <a:srgbClr val="002060"/>
              </a:solidFill>
              <a:latin typeface="+mj-lt"/>
              <a:cs typeface="Arial" panose="020B0604020202020204" pitchFamily="34" charset="0"/>
            </a:endParaRPr>
          </a:p>
          <a:p>
            <a:pPr>
              <a:buClr>
                <a:srgbClr val="C00000"/>
              </a:buClr>
              <a:buFont typeface="Wingdings" panose="05000000000000000000" pitchFamily="2" charset="2"/>
              <a:buChar char="ü"/>
            </a:pPr>
            <a:r>
              <a:rPr lang="en-US" altLang="en-US" sz="1900" dirty="0" smtClean="0">
                <a:solidFill>
                  <a:srgbClr val="002060"/>
                </a:solidFill>
                <a:latin typeface="+mj-lt"/>
                <a:cs typeface="Arial" panose="020B0604020202020204" pitchFamily="34" charset="0"/>
              </a:rPr>
              <a:t>Use </a:t>
            </a:r>
            <a:r>
              <a:rPr lang="en-US" altLang="en-US" sz="1900" dirty="0">
                <a:solidFill>
                  <a:srgbClr val="002060"/>
                </a:solidFill>
                <a:latin typeface="+mj-lt"/>
                <a:cs typeface="Arial" panose="020B0604020202020204" pitchFamily="34" charset="0"/>
              </a:rPr>
              <a:t>simple </a:t>
            </a:r>
            <a:r>
              <a:rPr lang="en-US" altLang="en-US" sz="1900" dirty="0" smtClean="0">
                <a:solidFill>
                  <a:srgbClr val="002060"/>
                </a:solidFill>
                <a:latin typeface="+mj-lt"/>
                <a:cs typeface="Arial" panose="020B0604020202020204" pitchFamily="34" charset="0"/>
              </a:rPr>
              <a:t>terminology, avoid </a:t>
            </a:r>
            <a:r>
              <a:rPr lang="en-US" altLang="en-US" sz="1900" dirty="0">
                <a:solidFill>
                  <a:srgbClr val="002060"/>
                </a:solidFill>
                <a:latin typeface="+mj-lt"/>
                <a:cs typeface="Arial" panose="020B0604020202020204" pitchFamily="34" charset="0"/>
              </a:rPr>
              <a:t>the </a:t>
            </a:r>
            <a:r>
              <a:rPr lang="vi-VN" altLang="en-US" sz="1900" dirty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jargon</a:t>
            </a:r>
            <a:r>
              <a:rPr lang="vi-VN" altLang="en-US" sz="1900" dirty="0">
                <a:solidFill>
                  <a:srgbClr val="002060"/>
                </a:solidFill>
                <a:latin typeface="+mj-lt"/>
                <a:cs typeface="Arial" panose="020B0604020202020204" pitchFamily="34" charset="0"/>
              </a:rPr>
              <a:t>.</a:t>
            </a:r>
            <a:r>
              <a:rPr lang="en-US" altLang="en-US" sz="1900" dirty="0">
                <a:solidFill>
                  <a:srgbClr val="002060"/>
                </a:solidFill>
                <a:latin typeface="+mj-lt"/>
                <a:cs typeface="Arial" panose="020B0604020202020204" pitchFamily="34" charset="0"/>
              </a:rPr>
              <a:t> Somebody will read </a:t>
            </a:r>
            <a:r>
              <a:rPr lang="en-US" altLang="en-US" sz="1900" dirty="0" smtClean="0">
                <a:solidFill>
                  <a:srgbClr val="002060"/>
                </a:solidFill>
                <a:latin typeface="+mj-lt"/>
                <a:cs typeface="Arial" panose="020B0604020202020204" pitchFamily="34" charset="0"/>
              </a:rPr>
              <a:t>it, </a:t>
            </a:r>
            <a:r>
              <a:rPr lang="en-US" altLang="en-US" sz="1900" dirty="0">
                <a:solidFill>
                  <a:srgbClr val="002060"/>
                </a:solidFill>
                <a:latin typeface="+mj-lt"/>
                <a:cs typeface="Arial" panose="020B0604020202020204" pitchFamily="34" charset="0"/>
              </a:rPr>
              <a:t>do not discourage </a:t>
            </a:r>
            <a:r>
              <a:rPr lang="en-US" altLang="en-US" sz="1900" dirty="0" smtClean="0">
                <a:solidFill>
                  <a:srgbClr val="002060"/>
                </a:solidFill>
                <a:latin typeface="+mj-lt"/>
                <a:cs typeface="Arial" panose="020B0604020202020204" pitchFamily="34" charset="0"/>
              </a:rPr>
              <a:t>him/her</a:t>
            </a:r>
            <a:r>
              <a:rPr lang="en-US" altLang="en-US" sz="1900" dirty="0">
                <a:solidFill>
                  <a:srgbClr val="002060"/>
                </a:solidFill>
                <a:latin typeface="+mj-lt"/>
                <a:cs typeface="Arial" panose="020B0604020202020204" pitchFamily="34" charset="0"/>
              </a:rPr>
              <a:t>! </a:t>
            </a:r>
            <a:endParaRPr lang="en-US" altLang="en-US" sz="1900" dirty="0" smtClean="0">
              <a:solidFill>
                <a:srgbClr val="002060"/>
              </a:solidFill>
              <a:latin typeface="+mj-lt"/>
              <a:cs typeface="Arial" panose="020B0604020202020204" pitchFamily="34" charset="0"/>
            </a:endParaRPr>
          </a:p>
          <a:p>
            <a:pPr>
              <a:buClr>
                <a:srgbClr val="C00000"/>
              </a:buClr>
              <a:buFont typeface="Wingdings" panose="05000000000000000000" pitchFamily="2" charset="2"/>
              <a:buChar char="ü"/>
            </a:pPr>
            <a:r>
              <a:rPr lang="en-US" sz="1900" dirty="0">
                <a:solidFill>
                  <a:srgbClr val="002060"/>
                </a:solidFill>
                <a:latin typeface="+mj-lt"/>
                <a:cs typeface="Arial" panose="020B0604020202020204" pitchFamily="34" charset="0"/>
              </a:rPr>
              <a:t>Follow the brief instructions and recommendations given</a:t>
            </a:r>
          </a:p>
          <a:p>
            <a:pPr>
              <a:buClr>
                <a:srgbClr val="C00000"/>
              </a:buClr>
              <a:buFont typeface="Wingdings" panose="05000000000000000000" pitchFamily="2" charset="2"/>
              <a:buChar char="ü"/>
            </a:pPr>
            <a:r>
              <a:rPr lang="en-US" sz="1900" dirty="0">
                <a:solidFill>
                  <a:srgbClr val="002060"/>
                </a:solidFill>
                <a:latin typeface="+mj-lt"/>
                <a:cs typeface="Arial" panose="020B0604020202020204" pitchFamily="34" charset="0"/>
              </a:rPr>
              <a:t>Requires your input and attention</a:t>
            </a:r>
          </a:p>
          <a:p>
            <a:pPr marL="0" indent="0">
              <a:buNone/>
            </a:pPr>
            <a:endParaRPr lang="en-US" altLang="en-US" sz="1900" dirty="0">
              <a:solidFill>
                <a:srgbClr val="002060"/>
              </a:solidFill>
              <a:latin typeface="+mj-lt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sz="1900" dirty="0" smtClean="0">
              <a:solidFill>
                <a:srgbClr val="002060"/>
              </a:solidFill>
              <a:latin typeface="Trebuchet MS" panose="020B0603020202020204" pitchFamily="34" charset="0"/>
            </a:endParaRPr>
          </a:p>
          <a:p>
            <a:endParaRPr lang="en-US" sz="1900" dirty="0">
              <a:solidFill>
                <a:srgbClr val="002060"/>
              </a:solidFill>
              <a:latin typeface="+mj-lt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44414" y="598991"/>
            <a:ext cx="2609386" cy="2609386"/>
          </a:xfrm>
          <a:prstGeom prst="rect">
            <a:avLst/>
          </a:prstGeom>
        </p:spPr>
      </p:pic>
      <p:cxnSp>
        <p:nvCxnSpPr>
          <p:cNvPr id="6" name="Straight Connector 5"/>
          <p:cNvCxnSpPr/>
          <p:nvPr/>
        </p:nvCxnSpPr>
        <p:spPr>
          <a:xfrm flipH="1">
            <a:off x="8744414" y="544822"/>
            <a:ext cx="2230244" cy="2717723"/>
          </a:xfrm>
          <a:prstGeom prst="line">
            <a:avLst/>
          </a:prstGeom>
          <a:ln w="41275">
            <a:solidFill>
              <a:srgbClr val="FF0000">
                <a:alpha val="51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8409659" y="620847"/>
            <a:ext cx="2823117" cy="2609386"/>
          </a:xfrm>
          <a:prstGeom prst="line">
            <a:avLst/>
          </a:prstGeom>
          <a:ln w="44450">
            <a:solidFill>
              <a:srgbClr val="FF0000">
                <a:alpha val="59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77974857"/>
              </p:ext>
            </p:extLst>
          </p:nvPr>
        </p:nvGraphicFramePr>
        <p:xfrm>
          <a:off x="525780" y="4181969"/>
          <a:ext cx="4085871" cy="426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85871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2200" dirty="0" smtClean="0">
                          <a:solidFill>
                            <a:srgbClr val="C00000"/>
                          </a:solidFill>
                          <a:latin typeface="Calibri Light" panose="020F0302020204030204" pitchFamily="34" charset="0"/>
                          <a:sym typeface="Webdings" panose="05030102010509060703" pitchFamily="18" charset="2"/>
                        </a:rPr>
                        <a:t> TIPS</a:t>
                      </a:r>
                      <a:endParaRPr lang="en-US" sz="2200" dirty="0">
                        <a:solidFill>
                          <a:srgbClr val="C00000"/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65412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-1446473"/>
            <a:ext cx="5433060" cy="2427178"/>
          </a:xfrm>
        </p:spPr>
        <p:txBody>
          <a:bodyPr>
            <a:normAutofit/>
          </a:bodyPr>
          <a:lstStyle/>
          <a:p>
            <a:r>
              <a:rPr lang="en-US" sz="2600" b="1" dirty="0" smtClean="0">
                <a:solidFill>
                  <a:srgbClr val="002060"/>
                </a:solidFill>
              </a:rPr>
              <a:t>PROJECT DESCRIPTION (PART C</a:t>
            </a:r>
            <a:r>
              <a:rPr lang="en-US" sz="2600" b="1" dirty="0">
                <a:solidFill>
                  <a:srgbClr val="002060"/>
                </a:solidFill>
              </a:rPr>
              <a:t>) </a:t>
            </a:r>
            <a:r>
              <a:rPr lang="en-US" sz="2600" b="1" dirty="0" smtClean="0">
                <a:solidFill>
                  <a:srgbClr val="002060"/>
                </a:solidFill>
              </a:rPr>
              <a:t>(2/8) </a:t>
            </a:r>
            <a:br>
              <a:rPr lang="en-US" sz="2600" b="1" dirty="0" smtClean="0">
                <a:solidFill>
                  <a:srgbClr val="002060"/>
                </a:solidFill>
              </a:rPr>
            </a:br>
            <a:r>
              <a:rPr lang="en-US" sz="2600" b="1" dirty="0" smtClean="0">
                <a:solidFill>
                  <a:srgbClr val="002060"/>
                </a:solidFill>
              </a:rPr>
              <a:t>- </a:t>
            </a:r>
            <a:r>
              <a:rPr lang="en-US" sz="2600" b="1" dirty="0" smtClean="0">
                <a:solidFill>
                  <a:srgbClr val="C00000"/>
                </a:solidFill>
              </a:rPr>
              <a:t>C.1.2 Needs analysis</a:t>
            </a:r>
            <a:endParaRPr lang="en-US" sz="2600" b="1" dirty="0">
              <a:solidFill>
                <a:srgbClr val="C00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22279" y="2128824"/>
            <a:ext cx="4615481" cy="4531056"/>
          </a:xfrm>
        </p:spPr>
        <p:txBody>
          <a:bodyPr anchor="ctr">
            <a:noAutofit/>
          </a:bodyPr>
          <a:lstStyle/>
          <a:p>
            <a:pPr marL="342900" indent="-342900" algn="l">
              <a:buClr>
                <a:srgbClr val="C00000"/>
              </a:buClr>
              <a:buFont typeface="Wingdings" panose="05000000000000000000" pitchFamily="2" charset="2"/>
              <a:buChar char="ü"/>
            </a:pPr>
            <a:r>
              <a:rPr lang="en-GB" sz="1900" dirty="0">
                <a:solidFill>
                  <a:srgbClr val="002060"/>
                </a:solidFill>
                <a:latin typeface="Calibri Light" panose="020F0302020204030204" pitchFamily="34" charset="0"/>
              </a:rPr>
              <a:t>Check </a:t>
            </a:r>
            <a:r>
              <a:rPr lang="en-GB" sz="1900" b="1" dirty="0">
                <a:solidFill>
                  <a:srgbClr val="0000FF"/>
                </a:solidFill>
                <a:latin typeface="Calibri Light" panose="020F0302020204030204" pitchFamily="34" charset="0"/>
              </a:rPr>
              <a:t>Evaluation Grid for Step 2 </a:t>
            </a:r>
            <a:r>
              <a:rPr lang="en-GB" sz="1900" dirty="0">
                <a:solidFill>
                  <a:srgbClr val="002060"/>
                </a:solidFill>
                <a:latin typeface="Calibri Light" panose="020F0302020204030204" pitchFamily="34" charset="0"/>
              </a:rPr>
              <a:t>(technical and financial evaluation) for criteria making reference to </a:t>
            </a:r>
            <a:r>
              <a:rPr lang="en-GB" sz="1900" dirty="0" smtClean="0">
                <a:solidFill>
                  <a:srgbClr val="002060"/>
                </a:solidFill>
                <a:latin typeface="Calibri Light" panose="020F0302020204030204" pitchFamily="34" charset="0"/>
              </a:rPr>
              <a:t>needs analysis </a:t>
            </a:r>
          </a:p>
          <a:p>
            <a:pPr algn="l"/>
            <a:r>
              <a:rPr lang="en-US" sz="1700" dirty="0" smtClean="0">
                <a:solidFill>
                  <a:srgbClr val="0000FF"/>
                </a:solidFill>
                <a:latin typeface="+mj-lt"/>
              </a:rPr>
              <a:t>1.1 </a:t>
            </a:r>
            <a:r>
              <a:rPr lang="en-GB" sz="1700" dirty="0">
                <a:solidFill>
                  <a:srgbClr val="0000FF"/>
                </a:solidFill>
                <a:latin typeface="+mj-lt"/>
              </a:rPr>
              <a:t>(a) </a:t>
            </a:r>
            <a:r>
              <a:rPr lang="en-GB" sz="1700" dirty="0" smtClean="0">
                <a:solidFill>
                  <a:srgbClr val="0000FF"/>
                </a:solidFill>
                <a:latin typeface="+mj-lt"/>
              </a:rPr>
              <a:t>Need</a:t>
            </a:r>
            <a:r>
              <a:rPr lang="ro-RO" sz="1700" dirty="0" smtClean="0">
                <a:solidFill>
                  <a:srgbClr val="0000FF"/>
                </a:solidFill>
                <a:latin typeface="+mj-lt"/>
              </a:rPr>
              <a:t>s</a:t>
            </a:r>
            <a:r>
              <a:rPr lang="en-GB" sz="1700" dirty="0" smtClean="0">
                <a:solidFill>
                  <a:srgbClr val="0000FF"/>
                </a:solidFill>
                <a:latin typeface="+mj-lt"/>
              </a:rPr>
              <a:t> </a:t>
            </a:r>
            <a:r>
              <a:rPr lang="en-GB" sz="1700" dirty="0">
                <a:solidFill>
                  <a:srgbClr val="0000FF"/>
                </a:solidFill>
                <a:latin typeface="+mj-lt"/>
              </a:rPr>
              <a:t>analysis</a:t>
            </a:r>
          </a:p>
          <a:p>
            <a:pPr algn="l"/>
            <a:r>
              <a:rPr lang="en-GB" sz="1700" dirty="0" smtClean="0">
                <a:solidFill>
                  <a:srgbClr val="0000FF"/>
                </a:solidFill>
                <a:latin typeface="+mj-lt"/>
              </a:rPr>
              <a:t>2.1 </a:t>
            </a:r>
            <a:r>
              <a:rPr lang="en-GB" sz="1700" dirty="0">
                <a:solidFill>
                  <a:srgbClr val="0000FF"/>
                </a:solidFill>
                <a:latin typeface="+mj-lt"/>
              </a:rPr>
              <a:t>(a) Project General Objective</a:t>
            </a:r>
          </a:p>
          <a:p>
            <a:pPr algn="l"/>
            <a:r>
              <a:rPr lang="en-GB" sz="1700" dirty="0" smtClean="0">
                <a:solidFill>
                  <a:srgbClr val="0000FF"/>
                </a:solidFill>
                <a:latin typeface="+mj-lt"/>
              </a:rPr>
              <a:t>2.1 (b) </a:t>
            </a:r>
            <a:r>
              <a:rPr lang="en-GB" sz="1700" dirty="0">
                <a:solidFill>
                  <a:srgbClr val="0000FF"/>
                </a:solidFill>
                <a:latin typeface="+mj-lt"/>
              </a:rPr>
              <a:t>Project </a:t>
            </a:r>
            <a:r>
              <a:rPr lang="en-GB" sz="1700" dirty="0" smtClean="0">
                <a:solidFill>
                  <a:srgbClr val="0000FF"/>
                </a:solidFill>
                <a:latin typeface="+mj-lt"/>
              </a:rPr>
              <a:t>Specific Objectives</a:t>
            </a:r>
          </a:p>
          <a:p>
            <a:pPr algn="l"/>
            <a:r>
              <a:rPr lang="en-GB" sz="1700" dirty="0" smtClean="0">
                <a:solidFill>
                  <a:srgbClr val="0000FF"/>
                </a:solidFill>
                <a:latin typeface="+mj-lt"/>
              </a:rPr>
              <a:t>2.1 (c) Project Results</a:t>
            </a:r>
            <a:endParaRPr lang="en-GB" sz="1700" dirty="0">
              <a:solidFill>
                <a:srgbClr val="0000FF"/>
              </a:solidFill>
              <a:latin typeface="+mj-lt"/>
            </a:endParaRPr>
          </a:p>
          <a:p>
            <a:pPr algn="l"/>
            <a:r>
              <a:rPr lang="en-GB" sz="1700" dirty="0" smtClean="0">
                <a:solidFill>
                  <a:srgbClr val="0000FF"/>
                </a:solidFill>
                <a:latin typeface="+mj-lt"/>
              </a:rPr>
              <a:t>3.3 (a) Added value of the infrastructure component (for HARD projects)</a:t>
            </a:r>
          </a:p>
          <a:p>
            <a:pPr algn="l"/>
            <a:r>
              <a:rPr lang="en-GB" sz="1700" dirty="0" smtClean="0">
                <a:solidFill>
                  <a:srgbClr val="0000FF"/>
                </a:solidFill>
                <a:latin typeface="+mj-lt"/>
              </a:rPr>
              <a:t>3.3 (b)</a:t>
            </a:r>
            <a:r>
              <a:rPr lang="en-US" sz="1700" dirty="0">
                <a:solidFill>
                  <a:srgbClr val="0000FF"/>
                </a:solidFill>
                <a:latin typeface="+mj-lt"/>
              </a:rPr>
              <a:t> Justification for the infrastructure component </a:t>
            </a:r>
            <a:r>
              <a:rPr lang="en-US" sz="1700" dirty="0" smtClean="0">
                <a:solidFill>
                  <a:srgbClr val="0000FF"/>
                </a:solidFill>
                <a:latin typeface="+mj-lt"/>
              </a:rPr>
              <a:t>(</a:t>
            </a:r>
            <a:r>
              <a:rPr lang="en-GB" sz="1700" dirty="0" smtClean="0">
                <a:solidFill>
                  <a:srgbClr val="0000FF"/>
                </a:solidFill>
                <a:latin typeface="+mj-lt"/>
              </a:rPr>
              <a:t>for </a:t>
            </a:r>
            <a:r>
              <a:rPr lang="en-GB" sz="1700" dirty="0">
                <a:solidFill>
                  <a:srgbClr val="0000FF"/>
                </a:solidFill>
                <a:latin typeface="+mj-lt"/>
              </a:rPr>
              <a:t>HARD projects, </a:t>
            </a:r>
            <a:r>
              <a:rPr lang="en-US" sz="1700" dirty="0" smtClean="0">
                <a:solidFill>
                  <a:srgbClr val="0000FF"/>
                </a:solidFill>
                <a:latin typeface="+mj-lt"/>
              </a:rPr>
              <a:t>considering </a:t>
            </a:r>
            <a:r>
              <a:rPr lang="en-US" sz="1700" dirty="0">
                <a:solidFill>
                  <a:srgbClr val="0000FF"/>
                </a:solidFill>
                <a:latin typeface="+mj-lt"/>
              </a:rPr>
              <a:t>all the partners involved</a:t>
            </a:r>
            <a:r>
              <a:rPr lang="en-US" sz="1700" dirty="0" smtClean="0">
                <a:solidFill>
                  <a:srgbClr val="0000FF"/>
                </a:solidFill>
                <a:latin typeface="+mj-lt"/>
              </a:rPr>
              <a:t>)</a:t>
            </a:r>
          </a:p>
          <a:p>
            <a:pPr algn="l"/>
            <a:r>
              <a:rPr lang="en-US" sz="1700" dirty="0" smtClean="0">
                <a:solidFill>
                  <a:srgbClr val="0000FF"/>
                </a:solidFill>
                <a:latin typeface="+mj-lt"/>
              </a:rPr>
              <a:t>3.4 (f</a:t>
            </a:r>
            <a:r>
              <a:rPr lang="en-US" sz="1700" dirty="0">
                <a:solidFill>
                  <a:srgbClr val="0000FF"/>
                </a:solidFill>
                <a:latin typeface="+mj-lt"/>
              </a:rPr>
              <a:t>) Capacity building </a:t>
            </a:r>
            <a:r>
              <a:rPr lang="en-US" sz="1700" dirty="0" smtClean="0">
                <a:solidFill>
                  <a:srgbClr val="0000FF"/>
                </a:solidFill>
                <a:latin typeface="+mj-lt"/>
              </a:rPr>
              <a:t>activities</a:t>
            </a:r>
          </a:p>
          <a:p>
            <a:pPr algn="l"/>
            <a:r>
              <a:rPr lang="en-US" sz="1900" b="1" dirty="0" smtClean="0">
                <a:solidFill>
                  <a:srgbClr val="0000FF"/>
                </a:solidFill>
                <a:latin typeface="Calibri Light" panose="020F0302020204030204" pitchFamily="34" charset="0"/>
              </a:rPr>
              <a:t>All </a:t>
            </a:r>
            <a:r>
              <a:rPr lang="en-US" sz="1900" b="1" dirty="0">
                <a:solidFill>
                  <a:srgbClr val="0000FF"/>
                </a:solidFill>
                <a:latin typeface="Calibri Light" panose="020F0302020204030204" pitchFamily="34" charset="0"/>
              </a:rPr>
              <a:t>in all, 11 evaluation criteria </a:t>
            </a:r>
            <a:r>
              <a:rPr lang="en-US" sz="1900" b="1" dirty="0" smtClean="0">
                <a:solidFill>
                  <a:srgbClr val="0000FF"/>
                </a:solidFill>
                <a:latin typeface="Calibri Light" panose="020F0302020204030204" pitchFamily="34" charset="0"/>
              </a:rPr>
              <a:t>!!!</a:t>
            </a:r>
            <a:endParaRPr lang="en-GB" sz="1900" b="1" dirty="0">
              <a:solidFill>
                <a:srgbClr val="0000FF"/>
              </a:solidFill>
              <a:latin typeface="Calibri Light" panose="020F0302020204030204" pitchFamily="34" charset="0"/>
            </a:endParaRPr>
          </a:p>
          <a:p>
            <a:pPr algn="l"/>
            <a:endParaRPr lang="en-US" sz="1900" dirty="0">
              <a:solidFill>
                <a:srgbClr val="002060"/>
              </a:solidFill>
              <a:latin typeface="+mj-lt"/>
            </a:endParaRPr>
          </a:p>
          <a:p>
            <a:pPr algn="l"/>
            <a:endParaRPr lang="en-US" sz="1900" dirty="0" smtClean="0">
              <a:solidFill>
                <a:srgbClr val="002060"/>
              </a:solidFill>
              <a:latin typeface="+mj-lt"/>
            </a:endParaRPr>
          </a:p>
          <a:p>
            <a:pPr algn="l"/>
            <a:endParaRPr lang="en-US" sz="1900" dirty="0">
              <a:solidFill>
                <a:srgbClr val="002060"/>
              </a:solidFill>
              <a:latin typeface="+mj-lt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6899" y="3340812"/>
            <a:ext cx="5201376" cy="26673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5959" y="829512"/>
            <a:ext cx="7023257" cy="1638962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0644" y="3677744"/>
            <a:ext cx="6430272" cy="2562583"/>
          </a:xfrm>
          <a:prstGeom prst="rect">
            <a:avLst/>
          </a:prstGeom>
        </p:spPr>
      </p:pic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59707527"/>
              </p:ext>
            </p:extLst>
          </p:nvPr>
        </p:nvGraphicFramePr>
        <p:xfrm>
          <a:off x="419587" y="1084509"/>
          <a:ext cx="4041881" cy="426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41881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200" dirty="0" smtClean="0">
                          <a:solidFill>
                            <a:srgbClr val="C00000"/>
                          </a:solidFill>
                          <a:sym typeface="Webdings" panose="05030102010509060703" pitchFamily="18" charset="2"/>
                        </a:rPr>
                        <a:t> </a:t>
                      </a:r>
                      <a:r>
                        <a:rPr lang="en-US" sz="2200" dirty="0" smtClean="0">
                          <a:solidFill>
                            <a:srgbClr val="C00000"/>
                          </a:solidFill>
                          <a:latin typeface="Calibri Light" panose="020F0302020204030204" pitchFamily="34" charset="0"/>
                          <a:sym typeface="Webdings" panose="05030102010509060703" pitchFamily="18" charset="2"/>
                        </a:rPr>
                        <a:t>TIPS</a:t>
                      </a:r>
                      <a:endParaRPr lang="en-US" sz="2200" dirty="0" smtClean="0">
                        <a:solidFill>
                          <a:srgbClr val="C00000"/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24566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11873" y="-1057853"/>
            <a:ext cx="5640287" cy="2840934"/>
          </a:xfrm>
        </p:spPr>
        <p:txBody>
          <a:bodyPr>
            <a:normAutofit/>
          </a:bodyPr>
          <a:lstStyle/>
          <a:p>
            <a:r>
              <a:rPr lang="en-US" sz="2600" b="1" dirty="0" smtClean="0">
                <a:solidFill>
                  <a:srgbClr val="002060"/>
                </a:solidFill>
              </a:rPr>
              <a:t>PROJECT DESCRIPTION (PART C</a:t>
            </a:r>
            <a:r>
              <a:rPr lang="en-US" sz="2600" b="1" dirty="0">
                <a:solidFill>
                  <a:srgbClr val="002060"/>
                </a:solidFill>
              </a:rPr>
              <a:t>) </a:t>
            </a:r>
            <a:r>
              <a:rPr lang="en-US" sz="2600" b="1" dirty="0" smtClean="0">
                <a:solidFill>
                  <a:srgbClr val="002060"/>
                </a:solidFill>
              </a:rPr>
              <a:t>(3/8) </a:t>
            </a:r>
            <a:r>
              <a:rPr lang="en-US" sz="2600" b="1" dirty="0">
                <a:solidFill>
                  <a:srgbClr val="002060"/>
                </a:solidFill>
              </a:rPr>
              <a:t/>
            </a:r>
            <a:br>
              <a:rPr lang="en-US" sz="2600" b="1" dirty="0">
                <a:solidFill>
                  <a:srgbClr val="002060"/>
                </a:solidFill>
              </a:rPr>
            </a:br>
            <a:r>
              <a:rPr lang="en-US" sz="2600" b="1" dirty="0" smtClean="0">
                <a:solidFill>
                  <a:srgbClr val="002060"/>
                </a:solidFill>
              </a:rPr>
              <a:t>- </a:t>
            </a:r>
            <a:r>
              <a:rPr lang="en-US" sz="2600" b="1" dirty="0" smtClean="0">
                <a:solidFill>
                  <a:srgbClr val="C00000"/>
                </a:solidFill>
              </a:rPr>
              <a:t>C1.3 Solution proposed </a:t>
            </a:r>
            <a:br>
              <a:rPr lang="en-US" sz="2600" b="1" dirty="0" smtClean="0">
                <a:solidFill>
                  <a:srgbClr val="C00000"/>
                </a:solidFill>
              </a:rPr>
            </a:br>
            <a:endParaRPr lang="en-US" sz="2600" b="1" dirty="0">
              <a:solidFill>
                <a:srgbClr val="C00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29155" y="2236139"/>
            <a:ext cx="4236495" cy="4558160"/>
          </a:xfrm>
        </p:spPr>
        <p:txBody>
          <a:bodyPr anchor="ctr">
            <a:noAutofit/>
          </a:bodyPr>
          <a:lstStyle/>
          <a:p>
            <a:pPr marL="342900" indent="-342900" algn="l">
              <a:buClr>
                <a:srgbClr val="C00000"/>
              </a:buClr>
              <a:buFont typeface="Wingdings" panose="05000000000000000000" pitchFamily="2" charset="2"/>
              <a:buChar char="ü"/>
            </a:pPr>
            <a:r>
              <a:rPr lang="en-GB" sz="1900" dirty="0">
                <a:solidFill>
                  <a:srgbClr val="002060"/>
                </a:solidFill>
                <a:latin typeface="Calibri Light" panose="020F0302020204030204" pitchFamily="34" charset="0"/>
              </a:rPr>
              <a:t>Check </a:t>
            </a:r>
            <a:r>
              <a:rPr lang="en-GB" sz="1900" b="1" dirty="0">
                <a:solidFill>
                  <a:srgbClr val="0000FF"/>
                </a:solidFill>
                <a:latin typeface="Calibri Light" panose="020F0302020204030204" pitchFamily="34" charset="0"/>
              </a:rPr>
              <a:t>Evaluation Grid for Step 2 </a:t>
            </a:r>
            <a:r>
              <a:rPr lang="en-GB" sz="1900" dirty="0">
                <a:solidFill>
                  <a:srgbClr val="002060"/>
                </a:solidFill>
                <a:latin typeface="Calibri Light" panose="020F0302020204030204" pitchFamily="34" charset="0"/>
              </a:rPr>
              <a:t>(technical and financial evaluation) for criteria making reference </a:t>
            </a:r>
            <a:r>
              <a:rPr lang="en-GB" sz="1900" dirty="0" smtClean="0">
                <a:solidFill>
                  <a:srgbClr val="002060"/>
                </a:solidFill>
                <a:latin typeface="Calibri Light" panose="020F0302020204030204" pitchFamily="34" charset="0"/>
              </a:rPr>
              <a:t>to project’s solutions </a:t>
            </a:r>
          </a:p>
          <a:p>
            <a:pPr algn="l">
              <a:buClr>
                <a:srgbClr val="C00000"/>
              </a:buClr>
            </a:pPr>
            <a:r>
              <a:rPr lang="en-US" sz="1700" dirty="0" smtClean="0">
                <a:solidFill>
                  <a:srgbClr val="0000FF"/>
                </a:solidFill>
                <a:latin typeface="+mj-lt"/>
              </a:rPr>
              <a:t>1.1 </a:t>
            </a:r>
            <a:r>
              <a:rPr lang="en-GB" sz="1700" dirty="0">
                <a:solidFill>
                  <a:srgbClr val="0000FF"/>
                </a:solidFill>
                <a:latin typeface="+mj-lt"/>
              </a:rPr>
              <a:t>(a) </a:t>
            </a:r>
            <a:r>
              <a:rPr lang="en-GB" sz="1700" dirty="0" smtClean="0">
                <a:solidFill>
                  <a:srgbClr val="0000FF"/>
                </a:solidFill>
                <a:latin typeface="+mj-lt"/>
              </a:rPr>
              <a:t>Need</a:t>
            </a:r>
            <a:r>
              <a:rPr lang="ro-RO" sz="1700" dirty="0" smtClean="0">
                <a:solidFill>
                  <a:srgbClr val="0000FF"/>
                </a:solidFill>
                <a:latin typeface="+mj-lt"/>
              </a:rPr>
              <a:t>s</a:t>
            </a:r>
            <a:r>
              <a:rPr lang="en-GB" sz="1700" dirty="0" smtClean="0">
                <a:solidFill>
                  <a:srgbClr val="0000FF"/>
                </a:solidFill>
                <a:latin typeface="+mj-lt"/>
              </a:rPr>
              <a:t> </a:t>
            </a:r>
            <a:r>
              <a:rPr lang="en-GB" sz="1700" dirty="0">
                <a:solidFill>
                  <a:srgbClr val="0000FF"/>
                </a:solidFill>
                <a:latin typeface="+mj-lt"/>
              </a:rPr>
              <a:t>analysis</a:t>
            </a:r>
          </a:p>
          <a:p>
            <a:pPr algn="l"/>
            <a:r>
              <a:rPr lang="en-GB" sz="1700" dirty="0" smtClean="0">
                <a:solidFill>
                  <a:srgbClr val="0000FF"/>
                </a:solidFill>
                <a:latin typeface="+mj-lt"/>
              </a:rPr>
              <a:t>2.1 (b) </a:t>
            </a:r>
            <a:r>
              <a:rPr lang="en-GB" sz="1700" dirty="0">
                <a:solidFill>
                  <a:srgbClr val="0000FF"/>
                </a:solidFill>
                <a:latin typeface="+mj-lt"/>
              </a:rPr>
              <a:t>Project </a:t>
            </a:r>
            <a:r>
              <a:rPr lang="en-GB" sz="1700" dirty="0" smtClean="0">
                <a:solidFill>
                  <a:srgbClr val="0000FF"/>
                </a:solidFill>
                <a:latin typeface="+mj-lt"/>
              </a:rPr>
              <a:t>Specific Objectives</a:t>
            </a:r>
            <a:endParaRPr lang="en-GB" sz="1700" dirty="0">
              <a:solidFill>
                <a:srgbClr val="0000FF"/>
              </a:solidFill>
              <a:latin typeface="+mj-lt"/>
            </a:endParaRPr>
          </a:p>
          <a:p>
            <a:pPr algn="l"/>
            <a:r>
              <a:rPr lang="en-GB" sz="1700" dirty="0" smtClean="0">
                <a:solidFill>
                  <a:srgbClr val="0000FF"/>
                </a:solidFill>
                <a:latin typeface="+mj-lt"/>
              </a:rPr>
              <a:t>3.3 (b)</a:t>
            </a:r>
            <a:r>
              <a:rPr lang="en-US" sz="1700" dirty="0">
                <a:solidFill>
                  <a:srgbClr val="0000FF"/>
                </a:solidFill>
                <a:latin typeface="+mj-lt"/>
              </a:rPr>
              <a:t> Justification for the infrastructure component </a:t>
            </a:r>
            <a:r>
              <a:rPr lang="en-US" sz="1700" dirty="0" smtClean="0">
                <a:solidFill>
                  <a:srgbClr val="0000FF"/>
                </a:solidFill>
                <a:latin typeface="+mj-lt"/>
              </a:rPr>
              <a:t>(for HARD projects, considering </a:t>
            </a:r>
            <a:r>
              <a:rPr lang="en-US" sz="1700" dirty="0">
                <a:solidFill>
                  <a:srgbClr val="0000FF"/>
                </a:solidFill>
                <a:latin typeface="+mj-lt"/>
              </a:rPr>
              <a:t>all the partners involved</a:t>
            </a:r>
            <a:r>
              <a:rPr lang="en-US" sz="1700" dirty="0" smtClean="0">
                <a:solidFill>
                  <a:srgbClr val="0000FF"/>
                </a:solidFill>
                <a:latin typeface="+mj-lt"/>
              </a:rPr>
              <a:t>)</a:t>
            </a:r>
          </a:p>
          <a:p>
            <a:pPr algn="l"/>
            <a:r>
              <a:rPr lang="en-US" sz="1700" dirty="0" smtClean="0">
                <a:solidFill>
                  <a:srgbClr val="0000FF"/>
                </a:solidFill>
                <a:latin typeface="+mj-lt"/>
              </a:rPr>
              <a:t>3.4 (f</a:t>
            </a:r>
            <a:r>
              <a:rPr lang="en-US" sz="1700" dirty="0">
                <a:solidFill>
                  <a:srgbClr val="0000FF"/>
                </a:solidFill>
                <a:latin typeface="+mj-lt"/>
              </a:rPr>
              <a:t>) Capacity building activities</a:t>
            </a:r>
            <a:endParaRPr lang="en-GB" sz="1700" dirty="0">
              <a:solidFill>
                <a:srgbClr val="0000FF"/>
              </a:solidFill>
              <a:latin typeface="+mj-lt"/>
            </a:endParaRPr>
          </a:p>
          <a:p>
            <a:pPr algn="l"/>
            <a:r>
              <a:rPr lang="en-US" sz="1900" b="1" dirty="0">
                <a:solidFill>
                  <a:srgbClr val="0000FF"/>
                </a:solidFill>
                <a:latin typeface="Calibri Light" panose="020F0302020204030204" pitchFamily="34" charset="0"/>
              </a:rPr>
              <a:t>All in all, 14 evaluation criteria </a:t>
            </a:r>
            <a:r>
              <a:rPr lang="en-US" sz="1900" b="1" dirty="0" smtClean="0">
                <a:solidFill>
                  <a:srgbClr val="0000FF"/>
                </a:solidFill>
                <a:latin typeface="Calibri Light" panose="020F0302020204030204" pitchFamily="34" charset="0"/>
              </a:rPr>
              <a:t>!!!</a:t>
            </a:r>
            <a:endParaRPr lang="en-US" sz="1900" b="1" dirty="0">
              <a:solidFill>
                <a:srgbClr val="0000FF"/>
              </a:solidFill>
              <a:latin typeface="Calibri Light" panose="020F0302020204030204" pitchFamily="34" charset="0"/>
            </a:endParaRPr>
          </a:p>
          <a:p>
            <a:pPr algn="l"/>
            <a:endParaRPr lang="en-US" sz="1900" dirty="0" smtClean="0">
              <a:solidFill>
                <a:srgbClr val="002060"/>
              </a:solidFill>
              <a:latin typeface="+mj-lt"/>
            </a:endParaRPr>
          </a:p>
          <a:p>
            <a:pPr algn="l"/>
            <a:endParaRPr lang="en-US" sz="1900" dirty="0">
              <a:solidFill>
                <a:srgbClr val="002060"/>
              </a:solidFill>
              <a:latin typeface="+mj-lt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6899" y="4074143"/>
            <a:ext cx="5201376" cy="266737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9832" y="1487605"/>
            <a:ext cx="7522168" cy="123842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0644" y="4515219"/>
            <a:ext cx="6487430" cy="1467055"/>
          </a:xfrm>
          <a:prstGeom prst="rect">
            <a:avLst/>
          </a:prstGeom>
        </p:spPr>
      </p:pic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84172175"/>
              </p:ext>
            </p:extLst>
          </p:nvPr>
        </p:nvGraphicFramePr>
        <p:xfrm>
          <a:off x="419912" y="1453350"/>
          <a:ext cx="4041881" cy="426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41881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200" dirty="0" smtClean="0">
                          <a:solidFill>
                            <a:srgbClr val="C00000"/>
                          </a:solidFill>
                          <a:sym typeface="Webdings" panose="05030102010509060703" pitchFamily="18" charset="2"/>
                        </a:rPr>
                        <a:t> </a:t>
                      </a:r>
                      <a:r>
                        <a:rPr lang="en-US" sz="2200" dirty="0" smtClean="0">
                          <a:solidFill>
                            <a:srgbClr val="C00000"/>
                          </a:solidFill>
                          <a:latin typeface="Calibri Light" panose="020F0302020204030204" pitchFamily="34" charset="0"/>
                          <a:sym typeface="Webdings" panose="05030102010509060703" pitchFamily="18" charset="2"/>
                        </a:rPr>
                        <a:t>TIPS</a:t>
                      </a:r>
                      <a:endParaRPr lang="en-US" sz="2200" dirty="0" smtClean="0">
                        <a:solidFill>
                          <a:srgbClr val="C00000"/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83993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11873" y="-1362653"/>
            <a:ext cx="6653747" cy="2482793"/>
          </a:xfrm>
        </p:spPr>
        <p:txBody>
          <a:bodyPr>
            <a:normAutofit/>
          </a:bodyPr>
          <a:lstStyle/>
          <a:p>
            <a:r>
              <a:rPr lang="en-US" sz="2600" b="1" dirty="0" smtClean="0">
                <a:solidFill>
                  <a:srgbClr val="002060"/>
                </a:solidFill>
              </a:rPr>
              <a:t>PROJECT DESCRIPTION (PART C) (4/8)</a:t>
            </a:r>
            <a:r>
              <a:rPr lang="en-US" sz="2600" b="1" dirty="0">
                <a:solidFill>
                  <a:srgbClr val="002060"/>
                </a:solidFill>
              </a:rPr>
              <a:t/>
            </a:r>
            <a:br>
              <a:rPr lang="en-US" sz="2600" b="1" dirty="0">
                <a:solidFill>
                  <a:srgbClr val="002060"/>
                </a:solidFill>
              </a:rPr>
            </a:br>
            <a:r>
              <a:rPr lang="en-US" sz="2600" b="1" dirty="0" smtClean="0">
                <a:solidFill>
                  <a:srgbClr val="002060"/>
                </a:solidFill>
              </a:rPr>
              <a:t>- </a:t>
            </a:r>
            <a:r>
              <a:rPr lang="en-US" sz="2600" b="1" dirty="0" smtClean="0">
                <a:solidFill>
                  <a:srgbClr val="C00000"/>
                </a:solidFill>
              </a:rPr>
              <a:t>C.1.4 Cross border cooperation</a:t>
            </a:r>
            <a:endParaRPr lang="en-US" sz="2600" b="1" dirty="0">
              <a:solidFill>
                <a:srgbClr val="C00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0278" y="1657166"/>
            <a:ext cx="4236495" cy="4481465"/>
          </a:xfrm>
        </p:spPr>
        <p:txBody>
          <a:bodyPr anchor="ctr">
            <a:normAutofit/>
          </a:bodyPr>
          <a:lstStyle/>
          <a:p>
            <a:pPr algn="l"/>
            <a:r>
              <a:rPr lang="en-US" sz="1900" b="1" dirty="0">
                <a:solidFill>
                  <a:srgbClr val="002060"/>
                </a:solidFill>
                <a:latin typeface="+mj-lt"/>
              </a:rPr>
              <a:t>Eligibility </a:t>
            </a:r>
            <a:r>
              <a:rPr lang="en-US" sz="1900" b="1" dirty="0" smtClean="0">
                <a:solidFill>
                  <a:srgbClr val="002060"/>
                </a:solidFill>
                <a:latin typeface="+mj-lt"/>
              </a:rPr>
              <a:t>requirement </a:t>
            </a:r>
          </a:p>
          <a:p>
            <a:pPr algn="l"/>
            <a:r>
              <a:rPr lang="en-US" sz="1900" b="1" dirty="0" smtClean="0">
                <a:solidFill>
                  <a:srgbClr val="002060"/>
                </a:solidFill>
                <a:latin typeface="+mj-lt"/>
              </a:rPr>
              <a:t>J</a:t>
            </a:r>
            <a:r>
              <a:rPr lang="en-GB" sz="1900" b="1" dirty="0" err="1" smtClean="0">
                <a:solidFill>
                  <a:srgbClr val="002060"/>
                </a:solidFill>
                <a:latin typeface="+mj-lt"/>
              </a:rPr>
              <a:t>oint</a:t>
            </a:r>
            <a:r>
              <a:rPr lang="en-GB" sz="1900" b="1" dirty="0" smtClean="0">
                <a:solidFill>
                  <a:srgbClr val="002060"/>
                </a:solidFill>
                <a:latin typeface="+mj-lt"/>
              </a:rPr>
              <a:t> </a:t>
            </a:r>
            <a:r>
              <a:rPr lang="en-GB" sz="1900" b="1" dirty="0">
                <a:solidFill>
                  <a:srgbClr val="002060"/>
                </a:solidFill>
                <a:latin typeface="+mj-lt"/>
              </a:rPr>
              <a:t>staffing </a:t>
            </a:r>
            <a:r>
              <a:rPr lang="en-GB" sz="1900" b="1" u="sng" dirty="0" smtClean="0">
                <a:solidFill>
                  <a:srgbClr val="002060"/>
                </a:solidFill>
                <a:latin typeface="+mj-lt"/>
              </a:rPr>
              <a:t>and</a:t>
            </a:r>
            <a:r>
              <a:rPr lang="en-GB" sz="1900" b="1" dirty="0" smtClean="0">
                <a:solidFill>
                  <a:srgbClr val="002060"/>
                </a:solidFill>
                <a:latin typeface="+mj-lt"/>
              </a:rPr>
              <a:t> joint </a:t>
            </a:r>
            <a:r>
              <a:rPr lang="en-GB" sz="1900" b="1" dirty="0">
                <a:solidFill>
                  <a:srgbClr val="002060"/>
                </a:solidFill>
                <a:latin typeface="+mj-lt"/>
              </a:rPr>
              <a:t>financing </a:t>
            </a:r>
            <a:endParaRPr lang="en-GB" sz="1900" b="1" dirty="0" smtClean="0">
              <a:solidFill>
                <a:srgbClr val="002060"/>
              </a:solidFill>
              <a:latin typeface="+mj-lt"/>
            </a:endParaRPr>
          </a:p>
          <a:p>
            <a:pPr marL="342900" indent="-342900" algn="l"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n-GB" sz="1900" dirty="0">
                <a:solidFill>
                  <a:srgbClr val="002060"/>
                </a:solidFill>
                <a:latin typeface="+mj-lt"/>
              </a:rPr>
              <a:t>M</a:t>
            </a:r>
            <a:r>
              <a:rPr lang="en-GB" sz="1900" dirty="0" smtClean="0">
                <a:solidFill>
                  <a:srgbClr val="002060"/>
                </a:solidFill>
                <a:latin typeface="+mj-lt"/>
              </a:rPr>
              <a:t>ust be tick-marked</a:t>
            </a:r>
          </a:p>
          <a:p>
            <a:pPr marL="342900" indent="-342900" algn="l"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n-GB" sz="1900" dirty="0" smtClean="0">
                <a:solidFill>
                  <a:srgbClr val="002060"/>
                </a:solidFill>
                <a:latin typeface="+mj-lt"/>
              </a:rPr>
              <a:t>Must be explained</a:t>
            </a:r>
            <a:endParaRPr lang="en-GB" sz="1900" dirty="0">
              <a:solidFill>
                <a:srgbClr val="002060"/>
              </a:solidFill>
              <a:latin typeface="+mj-lt"/>
            </a:endParaRPr>
          </a:p>
          <a:p>
            <a:pPr algn="l"/>
            <a:endParaRPr lang="en-US" sz="1900" dirty="0" smtClean="0">
              <a:solidFill>
                <a:srgbClr val="002060"/>
              </a:solidFill>
              <a:latin typeface="+mj-lt"/>
            </a:endParaRPr>
          </a:p>
          <a:p>
            <a:pPr algn="l"/>
            <a:r>
              <a:rPr lang="en-US" sz="1900" dirty="0" smtClean="0">
                <a:solidFill>
                  <a:srgbClr val="002060"/>
                </a:solidFill>
                <a:latin typeface="+mj-lt"/>
              </a:rPr>
              <a:t> </a:t>
            </a:r>
            <a:endParaRPr lang="en-US" sz="1900" dirty="0">
              <a:solidFill>
                <a:srgbClr val="002060"/>
              </a:solidFill>
              <a:latin typeface="+mj-lt"/>
            </a:endParaRPr>
          </a:p>
          <a:p>
            <a:pPr algn="l"/>
            <a:endParaRPr lang="en-US" sz="1900" dirty="0" smtClean="0">
              <a:solidFill>
                <a:srgbClr val="002060"/>
              </a:solidFill>
              <a:latin typeface="+mj-lt"/>
            </a:endParaRPr>
          </a:p>
          <a:p>
            <a:pPr algn="l"/>
            <a:endParaRPr lang="en-US" sz="1900" dirty="0">
              <a:solidFill>
                <a:srgbClr val="002060"/>
              </a:solidFill>
              <a:latin typeface="+mj-lt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7613" y="1657166"/>
            <a:ext cx="6689452" cy="4336610"/>
          </a:xfrm>
          <a:prstGeom prst="rect">
            <a:avLst/>
          </a:prstGeom>
        </p:spPr>
      </p:pic>
      <p:sp>
        <p:nvSpPr>
          <p:cNvPr id="12" name="Oval 11"/>
          <p:cNvSpPr/>
          <p:nvPr/>
        </p:nvSpPr>
        <p:spPr>
          <a:xfrm>
            <a:off x="5155006" y="5135988"/>
            <a:ext cx="1571720" cy="385142"/>
          </a:xfrm>
          <a:prstGeom prst="ellipse">
            <a:avLst/>
          </a:prstGeom>
          <a:noFill/>
          <a:ln w="254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/>
          <p:cNvSpPr/>
          <p:nvPr/>
        </p:nvSpPr>
        <p:spPr>
          <a:xfrm>
            <a:off x="5155006" y="5590471"/>
            <a:ext cx="1571720" cy="389386"/>
          </a:xfrm>
          <a:prstGeom prst="ellipse">
            <a:avLst/>
          </a:prstGeom>
          <a:noFill/>
          <a:ln w="254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6751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851" y="3612710"/>
            <a:ext cx="5189220" cy="3982122"/>
          </a:xfrm>
        </p:spPr>
        <p:txBody>
          <a:bodyPr anchor="ctr">
            <a:noAutofit/>
          </a:bodyPr>
          <a:lstStyle/>
          <a:p>
            <a:pPr marL="342900" indent="-342900" algn="l">
              <a:buClr>
                <a:srgbClr val="C00000"/>
              </a:buClr>
              <a:buFont typeface="Wingdings" panose="05000000000000000000" pitchFamily="2" charset="2"/>
              <a:buChar char="ü"/>
            </a:pPr>
            <a:r>
              <a:rPr lang="en-GB" sz="1700" dirty="0">
                <a:solidFill>
                  <a:srgbClr val="002060"/>
                </a:solidFill>
                <a:latin typeface="Calibri Light" panose="020F0302020204030204" pitchFamily="34" charset="0"/>
              </a:rPr>
              <a:t>Check </a:t>
            </a:r>
            <a:r>
              <a:rPr lang="en-GB" sz="1700" b="1" dirty="0">
                <a:solidFill>
                  <a:srgbClr val="0000FF"/>
                </a:solidFill>
                <a:latin typeface="Calibri Light" panose="020F0302020204030204" pitchFamily="34" charset="0"/>
              </a:rPr>
              <a:t>Evaluation Grid for Step 2 </a:t>
            </a:r>
            <a:r>
              <a:rPr lang="en-GB" sz="1700" dirty="0">
                <a:solidFill>
                  <a:srgbClr val="002060"/>
                </a:solidFill>
                <a:latin typeface="Calibri Light" panose="020F0302020204030204" pitchFamily="34" charset="0"/>
              </a:rPr>
              <a:t>(technical and financial evaluation) for criteria making reference </a:t>
            </a:r>
            <a:r>
              <a:rPr lang="en-GB" sz="1700" dirty="0" smtClean="0">
                <a:solidFill>
                  <a:srgbClr val="002060"/>
                </a:solidFill>
                <a:latin typeface="Calibri Light" panose="020F0302020204030204" pitchFamily="34" charset="0"/>
              </a:rPr>
              <a:t>to the cross border approach (</a:t>
            </a:r>
            <a:r>
              <a:rPr lang="en-GB" sz="1700" b="1" dirty="0">
                <a:solidFill>
                  <a:srgbClr val="0000FF"/>
                </a:solidFill>
                <a:latin typeface="Calibri Light" panose="020F0302020204030204" pitchFamily="34" charset="0"/>
              </a:rPr>
              <a:t>17 evaluation </a:t>
            </a:r>
            <a:r>
              <a:rPr lang="en-GB" sz="1700" b="1" dirty="0" smtClean="0">
                <a:solidFill>
                  <a:srgbClr val="0000FF"/>
                </a:solidFill>
                <a:latin typeface="Calibri Light" panose="020F0302020204030204" pitchFamily="34" charset="0"/>
              </a:rPr>
              <a:t>criteria !!!</a:t>
            </a:r>
            <a:r>
              <a:rPr lang="en-GB" sz="1700" dirty="0" smtClean="0">
                <a:solidFill>
                  <a:srgbClr val="002060"/>
                </a:solidFill>
                <a:latin typeface="Calibri Light" panose="020F0302020204030204" pitchFamily="34" charset="0"/>
              </a:rPr>
              <a:t>)</a:t>
            </a:r>
          </a:p>
          <a:p>
            <a:pPr algn="l"/>
            <a:r>
              <a:rPr lang="en-GB" sz="1600" dirty="0" smtClean="0">
                <a:solidFill>
                  <a:srgbClr val="0000FF"/>
                </a:solidFill>
                <a:latin typeface="+mj-lt"/>
              </a:rPr>
              <a:t>1.1 (a) Needs analysis</a:t>
            </a:r>
          </a:p>
          <a:p>
            <a:pPr algn="l"/>
            <a:r>
              <a:rPr lang="en-GB" sz="1600" dirty="0" smtClean="0">
                <a:solidFill>
                  <a:srgbClr val="0000FF"/>
                </a:solidFill>
                <a:latin typeface="+mj-lt"/>
              </a:rPr>
              <a:t>1.1 </a:t>
            </a:r>
            <a:r>
              <a:rPr lang="en-GB" sz="1600" dirty="0">
                <a:solidFill>
                  <a:srgbClr val="0000FF"/>
                </a:solidFill>
                <a:latin typeface="+mj-lt"/>
              </a:rPr>
              <a:t>(b) Cross border impact of the </a:t>
            </a:r>
            <a:r>
              <a:rPr lang="en-GB" sz="1600" dirty="0" smtClean="0">
                <a:solidFill>
                  <a:srgbClr val="0000FF"/>
                </a:solidFill>
                <a:latin typeface="+mj-lt"/>
              </a:rPr>
              <a:t>project</a:t>
            </a:r>
          </a:p>
          <a:p>
            <a:pPr algn="l"/>
            <a:r>
              <a:rPr lang="en-GB" sz="1600" dirty="0" smtClean="0">
                <a:solidFill>
                  <a:srgbClr val="0000FF"/>
                </a:solidFill>
                <a:latin typeface="+mj-lt"/>
              </a:rPr>
              <a:t>1.2 (a) Contribution to Programme Results</a:t>
            </a:r>
          </a:p>
          <a:p>
            <a:pPr algn="l"/>
            <a:r>
              <a:rPr lang="en-GB" sz="1600" dirty="0" smtClean="0">
                <a:solidFill>
                  <a:srgbClr val="0000FF"/>
                </a:solidFill>
                <a:latin typeface="+mj-lt"/>
              </a:rPr>
              <a:t>1.2 (b) </a:t>
            </a:r>
            <a:r>
              <a:rPr lang="en-GB" sz="1600" dirty="0">
                <a:solidFill>
                  <a:srgbClr val="0000FF"/>
                </a:solidFill>
                <a:latin typeface="+mj-lt"/>
              </a:rPr>
              <a:t>Contribution to Programme </a:t>
            </a:r>
            <a:r>
              <a:rPr lang="en-GB" sz="1600" dirty="0" smtClean="0">
                <a:solidFill>
                  <a:srgbClr val="0000FF"/>
                </a:solidFill>
                <a:latin typeface="+mj-lt"/>
              </a:rPr>
              <a:t>Outputs</a:t>
            </a:r>
          </a:p>
          <a:p>
            <a:pPr algn="l"/>
            <a:r>
              <a:rPr lang="en-GB" sz="1600" dirty="0" smtClean="0">
                <a:solidFill>
                  <a:srgbClr val="0000FF"/>
                </a:solidFill>
                <a:latin typeface="+mj-lt"/>
              </a:rPr>
              <a:t>2.1 (a) Project General Objective</a:t>
            </a:r>
          </a:p>
          <a:p>
            <a:pPr algn="l"/>
            <a:r>
              <a:rPr lang="en-GB" sz="1600" dirty="0" smtClean="0">
                <a:solidFill>
                  <a:srgbClr val="0000FF"/>
                </a:solidFill>
                <a:latin typeface="+mj-lt"/>
              </a:rPr>
              <a:t>2.1 (b) </a:t>
            </a:r>
            <a:r>
              <a:rPr lang="en-GB" sz="1600" dirty="0">
                <a:solidFill>
                  <a:srgbClr val="0000FF"/>
                </a:solidFill>
                <a:latin typeface="+mj-lt"/>
              </a:rPr>
              <a:t>Project Specific </a:t>
            </a:r>
            <a:r>
              <a:rPr lang="en-GB" sz="1600" dirty="0" smtClean="0">
                <a:solidFill>
                  <a:srgbClr val="0000FF"/>
                </a:solidFill>
                <a:latin typeface="+mj-lt"/>
              </a:rPr>
              <a:t>Objectives</a:t>
            </a:r>
          </a:p>
          <a:p>
            <a:pPr algn="l"/>
            <a:r>
              <a:rPr lang="en-GB" sz="1600" dirty="0" smtClean="0">
                <a:solidFill>
                  <a:srgbClr val="0000FF"/>
                </a:solidFill>
                <a:latin typeface="+mj-lt"/>
              </a:rPr>
              <a:t>2.1 (c) Project Results</a:t>
            </a:r>
          </a:p>
          <a:p>
            <a:pPr algn="l"/>
            <a:r>
              <a:rPr lang="en-GB" sz="1600" dirty="0" smtClean="0">
                <a:solidFill>
                  <a:srgbClr val="0000FF"/>
                </a:solidFill>
                <a:latin typeface="+mj-lt"/>
              </a:rPr>
              <a:t>2.2 (a) Relevance of the project partnership</a:t>
            </a:r>
          </a:p>
          <a:p>
            <a:pPr algn="l"/>
            <a:r>
              <a:rPr lang="en-GB" sz="1600" dirty="0" smtClean="0">
                <a:solidFill>
                  <a:srgbClr val="0000FF"/>
                </a:solidFill>
                <a:latin typeface="+mj-lt"/>
              </a:rPr>
              <a:t>2.2 (c) Partners’ contribution to the project</a:t>
            </a:r>
          </a:p>
          <a:p>
            <a:pPr algn="l"/>
            <a:r>
              <a:rPr lang="en-GB" sz="1600" dirty="0" smtClean="0">
                <a:solidFill>
                  <a:srgbClr val="0000FF"/>
                </a:solidFill>
                <a:latin typeface="+mj-lt"/>
              </a:rPr>
              <a:t>3.1 (a) Project preparedness</a:t>
            </a:r>
          </a:p>
          <a:p>
            <a:pPr algn="l"/>
            <a:r>
              <a:rPr lang="en-GB" sz="1600" dirty="0" smtClean="0">
                <a:solidFill>
                  <a:srgbClr val="0000FF"/>
                </a:solidFill>
                <a:latin typeface="+mj-lt"/>
              </a:rPr>
              <a:t>3.1 (b) Project management</a:t>
            </a:r>
          </a:p>
          <a:p>
            <a:pPr algn="l"/>
            <a:r>
              <a:rPr lang="en-GB" sz="1600" dirty="0" smtClean="0">
                <a:solidFill>
                  <a:srgbClr val="0000FF"/>
                </a:solidFill>
                <a:latin typeface="+mj-lt"/>
              </a:rPr>
              <a:t>3.1 (c) Project planning &amp; methodology</a:t>
            </a:r>
          </a:p>
          <a:p>
            <a:pPr algn="l"/>
            <a:r>
              <a:rPr lang="en-GB" sz="1600" dirty="0" smtClean="0">
                <a:solidFill>
                  <a:srgbClr val="0000FF"/>
                </a:solidFill>
                <a:latin typeface="+mj-lt"/>
              </a:rPr>
              <a:t>3.2 (a) Project budget</a:t>
            </a:r>
          </a:p>
          <a:p>
            <a:pPr algn="l"/>
            <a:r>
              <a:rPr lang="en-GB" sz="1600" dirty="0" smtClean="0">
                <a:solidFill>
                  <a:srgbClr val="0000FF"/>
                </a:solidFill>
                <a:latin typeface="+mj-lt"/>
              </a:rPr>
              <a:t>3.3 (b) Justification for the infrastructure</a:t>
            </a:r>
          </a:p>
          <a:p>
            <a:pPr algn="l"/>
            <a:endParaRPr lang="en-GB" sz="1700" dirty="0" smtClean="0">
              <a:solidFill>
                <a:srgbClr val="0000FF"/>
              </a:solidFill>
              <a:latin typeface="+mj-lt"/>
            </a:endParaRPr>
          </a:p>
          <a:p>
            <a:pPr algn="l"/>
            <a:endParaRPr lang="en-GB" sz="1700" dirty="0" smtClean="0">
              <a:solidFill>
                <a:srgbClr val="0000FF"/>
              </a:solidFill>
              <a:latin typeface="+mj-lt"/>
            </a:endParaRPr>
          </a:p>
          <a:p>
            <a:pPr algn="l"/>
            <a:endParaRPr lang="en-GB" sz="1700" dirty="0">
              <a:solidFill>
                <a:srgbClr val="0000FF"/>
              </a:solidFill>
              <a:latin typeface="+mj-lt"/>
            </a:endParaRPr>
          </a:p>
          <a:p>
            <a:pPr algn="l"/>
            <a:endParaRPr lang="en-GB" sz="1700" dirty="0">
              <a:solidFill>
                <a:srgbClr val="0000FF"/>
              </a:solidFill>
              <a:latin typeface="+mj-lt"/>
            </a:endParaRPr>
          </a:p>
          <a:p>
            <a:pPr algn="l"/>
            <a:endParaRPr lang="en-GB" sz="1700" dirty="0" smtClean="0">
              <a:solidFill>
                <a:srgbClr val="0000FF"/>
              </a:solidFill>
              <a:latin typeface="+mj-lt"/>
            </a:endParaRPr>
          </a:p>
          <a:p>
            <a:pPr algn="l"/>
            <a:endParaRPr lang="en-GB" sz="1700" dirty="0">
              <a:solidFill>
                <a:srgbClr val="002060"/>
              </a:solidFill>
              <a:latin typeface="+mj-lt"/>
            </a:endParaRPr>
          </a:p>
          <a:p>
            <a:pPr algn="l"/>
            <a:endParaRPr lang="en-US" sz="1700" dirty="0" smtClean="0">
              <a:solidFill>
                <a:srgbClr val="002060"/>
              </a:solidFill>
              <a:latin typeface="+mj-lt"/>
            </a:endParaRPr>
          </a:p>
          <a:p>
            <a:pPr algn="l"/>
            <a:r>
              <a:rPr lang="en-US" sz="1700" dirty="0" smtClean="0">
                <a:solidFill>
                  <a:srgbClr val="002060"/>
                </a:solidFill>
                <a:latin typeface="+mj-lt"/>
              </a:rPr>
              <a:t> </a:t>
            </a:r>
            <a:endParaRPr lang="en-US" sz="1700" dirty="0">
              <a:solidFill>
                <a:srgbClr val="002060"/>
              </a:solidFill>
              <a:latin typeface="+mj-lt"/>
            </a:endParaRPr>
          </a:p>
          <a:p>
            <a:pPr algn="l"/>
            <a:endParaRPr lang="en-US" sz="1700" dirty="0" smtClean="0">
              <a:solidFill>
                <a:srgbClr val="002060"/>
              </a:solidFill>
              <a:latin typeface="+mj-lt"/>
            </a:endParaRPr>
          </a:p>
          <a:p>
            <a:pPr algn="l"/>
            <a:endParaRPr lang="en-US" sz="1700" dirty="0">
              <a:solidFill>
                <a:srgbClr val="002060"/>
              </a:solidFill>
              <a:latin typeface="+mj-lt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3361" y="4667974"/>
            <a:ext cx="5201376" cy="26673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55370" y="0"/>
            <a:ext cx="6689452" cy="433661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7094" y="4924155"/>
            <a:ext cx="7744906" cy="1933845"/>
          </a:xfrm>
          <a:prstGeom prst="rect">
            <a:avLst/>
          </a:prstGeom>
        </p:spPr>
      </p:pic>
      <p:sp>
        <p:nvSpPr>
          <p:cNvPr id="9" name="Title 1"/>
          <p:cNvSpPr txBox="1">
            <a:spLocks/>
          </p:cNvSpPr>
          <p:nvPr/>
        </p:nvSpPr>
        <p:spPr>
          <a:xfrm>
            <a:off x="0" y="-1449258"/>
            <a:ext cx="5218771" cy="244447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600" b="1" dirty="0" smtClean="0">
                <a:solidFill>
                  <a:srgbClr val="002060"/>
                </a:solidFill>
              </a:rPr>
              <a:t>PROJECT DESCRIPTION (PART C</a:t>
            </a:r>
            <a:r>
              <a:rPr lang="en-US" sz="2600" b="1" dirty="0">
                <a:solidFill>
                  <a:srgbClr val="002060"/>
                </a:solidFill>
              </a:rPr>
              <a:t>) </a:t>
            </a:r>
            <a:r>
              <a:rPr lang="en-US" sz="2600" b="1" dirty="0" smtClean="0">
                <a:solidFill>
                  <a:srgbClr val="002060"/>
                </a:solidFill>
              </a:rPr>
              <a:t>(5/8) </a:t>
            </a:r>
            <a:br>
              <a:rPr lang="en-US" sz="2600" b="1" dirty="0" smtClean="0">
                <a:solidFill>
                  <a:srgbClr val="002060"/>
                </a:solidFill>
              </a:rPr>
            </a:br>
            <a:r>
              <a:rPr lang="en-US" sz="2600" b="1" dirty="0" smtClean="0">
                <a:solidFill>
                  <a:srgbClr val="002060"/>
                </a:solidFill>
              </a:rPr>
              <a:t>- </a:t>
            </a:r>
            <a:r>
              <a:rPr lang="en-US" sz="2600" b="1" dirty="0" smtClean="0">
                <a:solidFill>
                  <a:srgbClr val="C00000"/>
                </a:solidFill>
              </a:rPr>
              <a:t>C.1.4 Cross border cooperation</a:t>
            </a:r>
            <a:endParaRPr lang="en-US" sz="26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5276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" y="-1362653"/>
            <a:ext cx="5745480" cy="2354326"/>
          </a:xfrm>
        </p:spPr>
        <p:txBody>
          <a:bodyPr>
            <a:normAutofit/>
          </a:bodyPr>
          <a:lstStyle/>
          <a:p>
            <a:r>
              <a:rPr lang="en-US" sz="2600" b="1" dirty="0" smtClean="0">
                <a:solidFill>
                  <a:srgbClr val="002060"/>
                </a:solidFill>
              </a:rPr>
              <a:t>PROJECT DESCRIPTION (PART C) (6/8)</a:t>
            </a:r>
            <a:r>
              <a:rPr lang="en-US" sz="2600" b="1" dirty="0">
                <a:solidFill>
                  <a:srgbClr val="002060"/>
                </a:solidFill>
              </a:rPr>
              <a:t/>
            </a:r>
            <a:br>
              <a:rPr lang="en-US" sz="2600" b="1" dirty="0">
                <a:solidFill>
                  <a:srgbClr val="002060"/>
                </a:solidFill>
              </a:rPr>
            </a:br>
            <a:r>
              <a:rPr lang="en-US" sz="2600" b="1" dirty="0" smtClean="0">
                <a:solidFill>
                  <a:srgbClr val="002060"/>
                </a:solidFill>
              </a:rPr>
              <a:t>- </a:t>
            </a:r>
            <a:r>
              <a:rPr lang="en-US" sz="2600" b="1" dirty="0" smtClean="0">
                <a:solidFill>
                  <a:srgbClr val="C00000"/>
                </a:solidFill>
              </a:rPr>
              <a:t>C.2 Project focus</a:t>
            </a:r>
            <a:endParaRPr lang="en-US" sz="2600" b="1" dirty="0">
              <a:solidFill>
                <a:srgbClr val="C00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6940" y="1816031"/>
            <a:ext cx="5086086" cy="3201526"/>
          </a:xfrm>
        </p:spPr>
        <p:txBody>
          <a:bodyPr anchor="ctr">
            <a:noAutofit/>
          </a:bodyPr>
          <a:lstStyle/>
          <a:p>
            <a:pPr marL="342900" indent="-342900" algn="l">
              <a:buClr>
                <a:srgbClr val="C00000"/>
              </a:buClr>
              <a:buFont typeface="Wingdings" panose="05000000000000000000" pitchFamily="2" charset="2"/>
              <a:buChar char="ü"/>
            </a:pPr>
            <a:r>
              <a:rPr lang="en-GB" sz="1900" dirty="0">
                <a:solidFill>
                  <a:srgbClr val="002060"/>
                </a:solidFill>
                <a:latin typeface="Calibri Light" panose="020F0302020204030204" pitchFamily="34" charset="0"/>
              </a:rPr>
              <a:t>Check </a:t>
            </a:r>
            <a:r>
              <a:rPr lang="en-GB" sz="1900" b="1" dirty="0">
                <a:solidFill>
                  <a:srgbClr val="0000FF"/>
                </a:solidFill>
                <a:latin typeface="Calibri Light" panose="020F0302020204030204" pitchFamily="34" charset="0"/>
              </a:rPr>
              <a:t>Evaluation Grid for Step 2 </a:t>
            </a:r>
            <a:r>
              <a:rPr lang="en-GB" sz="1900" dirty="0">
                <a:solidFill>
                  <a:srgbClr val="002060"/>
                </a:solidFill>
                <a:latin typeface="Calibri Light" panose="020F0302020204030204" pitchFamily="34" charset="0"/>
              </a:rPr>
              <a:t>(technical and financial evaluation) for criteria making reference </a:t>
            </a:r>
            <a:r>
              <a:rPr lang="en-GB" sz="1900" dirty="0" smtClean="0">
                <a:solidFill>
                  <a:srgbClr val="002060"/>
                </a:solidFill>
                <a:latin typeface="Calibri Light" panose="020F0302020204030204" pitchFamily="34" charset="0"/>
              </a:rPr>
              <a:t>to project contribution to the programme Result</a:t>
            </a:r>
          </a:p>
          <a:p>
            <a:pPr algn="l"/>
            <a:r>
              <a:rPr lang="ro-RO" sz="1700" dirty="0" smtClean="0">
                <a:solidFill>
                  <a:srgbClr val="0000FF"/>
                </a:solidFill>
                <a:latin typeface="+mj-lt"/>
              </a:rPr>
              <a:t>1.</a:t>
            </a:r>
            <a:r>
              <a:rPr lang="en-US" sz="1700" dirty="0" smtClean="0">
                <a:solidFill>
                  <a:srgbClr val="0000FF"/>
                </a:solidFill>
                <a:latin typeface="+mj-lt"/>
              </a:rPr>
              <a:t>1 (a) Needs analysis</a:t>
            </a:r>
          </a:p>
          <a:p>
            <a:pPr algn="l"/>
            <a:r>
              <a:rPr lang="en-US" sz="1700" dirty="0" smtClean="0">
                <a:solidFill>
                  <a:srgbClr val="0000FF"/>
                </a:solidFill>
                <a:latin typeface="+mj-lt"/>
              </a:rPr>
              <a:t>1.1 (d) Cross cutting themes</a:t>
            </a:r>
            <a:r>
              <a:rPr lang="ro-RO" sz="1700" dirty="0" smtClean="0">
                <a:solidFill>
                  <a:srgbClr val="0000FF"/>
                </a:solidFill>
                <a:latin typeface="+mj-lt"/>
              </a:rPr>
              <a:t> </a:t>
            </a:r>
            <a:endParaRPr lang="en-US" sz="1700" dirty="0" smtClean="0">
              <a:solidFill>
                <a:srgbClr val="0000FF"/>
              </a:solidFill>
              <a:latin typeface="+mj-lt"/>
            </a:endParaRPr>
          </a:p>
          <a:p>
            <a:pPr algn="l"/>
            <a:r>
              <a:rPr lang="en-US" sz="1700" dirty="0" smtClean="0">
                <a:solidFill>
                  <a:srgbClr val="0000FF"/>
                </a:solidFill>
                <a:latin typeface="+mj-lt"/>
              </a:rPr>
              <a:t>1.2 </a:t>
            </a:r>
            <a:r>
              <a:rPr lang="ro-RO" sz="1700" dirty="0" smtClean="0">
                <a:solidFill>
                  <a:srgbClr val="0000FF"/>
                </a:solidFill>
                <a:latin typeface="+mj-lt"/>
              </a:rPr>
              <a:t>(a</a:t>
            </a:r>
            <a:r>
              <a:rPr lang="ro-RO" sz="1700" dirty="0">
                <a:solidFill>
                  <a:srgbClr val="0000FF"/>
                </a:solidFill>
                <a:latin typeface="+mj-lt"/>
              </a:rPr>
              <a:t>) </a:t>
            </a:r>
            <a:r>
              <a:rPr lang="en-US" sz="1700" noProof="1" smtClean="0">
                <a:solidFill>
                  <a:srgbClr val="0000FF"/>
                </a:solidFill>
                <a:latin typeface="+mj-lt"/>
              </a:rPr>
              <a:t>Contribution to Programme Result(s)</a:t>
            </a:r>
          </a:p>
          <a:p>
            <a:pPr algn="l"/>
            <a:r>
              <a:rPr lang="en-US" sz="1700" noProof="1" smtClean="0">
                <a:solidFill>
                  <a:srgbClr val="0000FF"/>
                </a:solidFill>
                <a:latin typeface="+mj-lt"/>
              </a:rPr>
              <a:t>2.1 (a) Project General Objective</a:t>
            </a:r>
          </a:p>
          <a:p>
            <a:pPr algn="l"/>
            <a:endParaRPr lang="en-US" sz="1900" b="1" noProof="1" smtClean="0">
              <a:solidFill>
                <a:srgbClr val="0000FF"/>
              </a:solidFill>
              <a:latin typeface="Calibri Light" panose="020F0302020204030204" pitchFamily="34" charset="0"/>
            </a:endParaRPr>
          </a:p>
          <a:p>
            <a:pPr algn="l"/>
            <a:r>
              <a:rPr lang="en-US" sz="1900" b="1" noProof="1" smtClean="0">
                <a:solidFill>
                  <a:srgbClr val="0000FF"/>
                </a:solidFill>
                <a:latin typeface="Calibri Light" panose="020F0302020204030204" pitchFamily="34" charset="0"/>
              </a:rPr>
              <a:t>All </a:t>
            </a:r>
            <a:r>
              <a:rPr lang="en-US" sz="1900" b="1" noProof="1">
                <a:solidFill>
                  <a:srgbClr val="0000FF"/>
                </a:solidFill>
                <a:latin typeface="Calibri Light" panose="020F0302020204030204" pitchFamily="34" charset="0"/>
              </a:rPr>
              <a:t>in all, 5 evaluation criteria !!!</a:t>
            </a:r>
          </a:p>
          <a:p>
            <a:pPr algn="l"/>
            <a:endParaRPr lang="en-US" sz="1900" b="1" dirty="0">
              <a:solidFill>
                <a:srgbClr val="0000FF"/>
              </a:solidFill>
              <a:latin typeface="Calibri Light" panose="020F0302020204030204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5988" y="38647"/>
            <a:ext cx="6606012" cy="517896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1873" y="5350978"/>
            <a:ext cx="7687748" cy="1428949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6940" y="5084241"/>
            <a:ext cx="5201376" cy="266737"/>
          </a:xfrm>
          <a:prstGeom prst="rect">
            <a:avLst/>
          </a:prstGeom>
        </p:spPr>
      </p:pic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91460380"/>
              </p:ext>
            </p:extLst>
          </p:nvPr>
        </p:nvGraphicFramePr>
        <p:xfrm>
          <a:off x="426692" y="1056353"/>
          <a:ext cx="4087446" cy="426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8744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200" dirty="0" smtClean="0">
                          <a:solidFill>
                            <a:srgbClr val="C00000"/>
                          </a:solidFill>
                          <a:sym typeface="Webdings" panose="05030102010509060703" pitchFamily="18" charset="2"/>
                        </a:rPr>
                        <a:t> </a:t>
                      </a:r>
                      <a:r>
                        <a:rPr lang="en-US" sz="2200" dirty="0" smtClean="0">
                          <a:solidFill>
                            <a:srgbClr val="C00000"/>
                          </a:solidFill>
                          <a:latin typeface="Calibri Light" panose="020F0302020204030204" pitchFamily="34" charset="0"/>
                          <a:sym typeface="Webdings" panose="05030102010509060703" pitchFamily="18" charset="2"/>
                        </a:rPr>
                        <a:t>TIPS</a:t>
                      </a:r>
                      <a:endParaRPr lang="en-US" sz="2200" dirty="0" smtClean="0">
                        <a:solidFill>
                          <a:srgbClr val="C00000"/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7341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11873" y="-1362653"/>
            <a:ext cx="5422389" cy="2301578"/>
          </a:xfrm>
        </p:spPr>
        <p:txBody>
          <a:bodyPr>
            <a:normAutofit/>
          </a:bodyPr>
          <a:lstStyle/>
          <a:p>
            <a:r>
              <a:rPr lang="en-US" sz="2600" b="1" dirty="0" smtClean="0">
                <a:solidFill>
                  <a:srgbClr val="002060"/>
                </a:solidFill>
              </a:rPr>
              <a:t>PROJECT DESCRIPTION (PART C) (7/8)</a:t>
            </a:r>
            <a:br>
              <a:rPr lang="en-US" sz="2600" b="1" dirty="0" smtClean="0">
                <a:solidFill>
                  <a:srgbClr val="002060"/>
                </a:solidFill>
              </a:rPr>
            </a:br>
            <a:r>
              <a:rPr lang="en-US" sz="2600" b="1" dirty="0" smtClean="0">
                <a:solidFill>
                  <a:srgbClr val="002060"/>
                </a:solidFill>
              </a:rPr>
              <a:t>- </a:t>
            </a:r>
            <a:r>
              <a:rPr lang="en-US" sz="2600" b="1" dirty="0" smtClean="0">
                <a:solidFill>
                  <a:srgbClr val="C00000"/>
                </a:solidFill>
              </a:rPr>
              <a:t>C.2 Project focus</a:t>
            </a:r>
            <a:endParaRPr lang="en-US" sz="2600" b="1" dirty="0">
              <a:solidFill>
                <a:srgbClr val="C00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2312029"/>
            <a:ext cx="5305007" cy="3747753"/>
          </a:xfrm>
        </p:spPr>
        <p:txBody>
          <a:bodyPr anchor="ctr">
            <a:noAutofit/>
          </a:bodyPr>
          <a:lstStyle/>
          <a:p>
            <a:pPr marL="285750" indent="-285750" algn="l">
              <a:buClr>
                <a:srgbClr val="C00000"/>
              </a:buClr>
              <a:buFont typeface="Wingdings" panose="05000000000000000000" pitchFamily="2" charset="2"/>
              <a:buChar char="ü"/>
            </a:pPr>
            <a:r>
              <a:rPr lang="en-US" sz="1900" noProof="1" smtClean="0">
                <a:solidFill>
                  <a:srgbClr val="002060"/>
                </a:solidFill>
                <a:latin typeface="Calibri Light" panose="020F0302020204030204" pitchFamily="34" charset="0"/>
              </a:rPr>
              <a:t>Check </a:t>
            </a:r>
            <a:r>
              <a:rPr lang="en-US" sz="1900" b="1" noProof="1" smtClean="0">
                <a:solidFill>
                  <a:srgbClr val="0000FF"/>
                </a:solidFill>
                <a:latin typeface="Calibri Light" panose="020F0302020204030204" pitchFamily="34" charset="0"/>
              </a:rPr>
              <a:t>Evaluation Grid for Step 2 </a:t>
            </a:r>
            <a:r>
              <a:rPr lang="en-US" sz="1900" noProof="1" smtClean="0">
                <a:solidFill>
                  <a:srgbClr val="002060"/>
                </a:solidFill>
                <a:latin typeface="Calibri Light" panose="020F0302020204030204" pitchFamily="34" charset="0"/>
              </a:rPr>
              <a:t>(technical and financial evaluation) for criteria making reference to project contribution to Programme Outputs</a:t>
            </a:r>
          </a:p>
          <a:p>
            <a:pPr algn="l"/>
            <a:r>
              <a:rPr lang="ro-RO" sz="1700" dirty="0">
                <a:solidFill>
                  <a:srgbClr val="0000FF"/>
                </a:solidFill>
                <a:latin typeface="+mj-lt"/>
              </a:rPr>
              <a:t>1.</a:t>
            </a:r>
            <a:r>
              <a:rPr lang="en-US" sz="1700" dirty="0">
                <a:solidFill>
                  <a:srgbClr val="0000FF"/>
                </a:solidFill>
                <a:latin typeface="+mj-lt"/>
              </a:rPr>
              <a:t>1 (a) Needs analysis</a:t>
            </a:r>
          </a:p>
          <a:p>
            <a:pPr algn="l"/>
            <a:r>
              <a:rPr lang="en-US" sz="1700" dirty="0">
                <a:solidFill>
                  <a:srgbClr val="0000FF"/>
                </a:solidFill>
                <a:latin typeface="+mj-lt"/>
              </a:rPr>
              <a:t>1.1 (d) Cross cutting themes</a:t>
            </a:r>
            <a:r>
              <a:rPr lang="ro-RO" sz="1700" dirty="0">
                <a:solidFill>
                  <a:srgbClr val="0000FF"/>
                </a:solidFill>
                <a:latin typeface="+mj-lt"/>
              </a:rPr>
              <a:t> </a:t>
            </a:r>
            <a:endParaRPr lang="en-US" sz="1700" dirty="0">
              <a:solidFill>
                <a:srgbClr val="0000FF"/>
              </a:solidFill>
              <a:latin typeface="+mj-lt"/>
            </a:endParaRPr>
          </a:p>
          <a:p>
            <a:pPr algn="l">
              <a:buClr>
                <a:srgbClr val="C00000"/>
              </a:buClr>
            </a:pPr>
            <a:r>
              <a:rPr lang="en-US" sz="1700" noProof="1" smtClean="0">
                <a:solidFill>
                  <a:srgbClr val="0000FF"/>
                </a:solidFill>
                <a:latin typeface="+mj-lt"/>
              </a:rPr>
              <a:t>1.2 (b) Contribution to the Programme Output(s)</a:t>
            </a:r>
          </a:p>
          <a:p>
            <a:pPr algn="l"/>
            <a:r>
              <a:rPr lang="en-US" sz="1700" noProof="1" smtClean="0">
                <a:solidFill>
                  <a:srgbClr val="0000FF"/>
                </a:solidFill>
                <a:latin typeface="+mj-lt"/>
              </a:rPr>
              <a:t>3.4 (a) Sustainability of project Outputs and Results</a:t>
            </a:r>
          </a:p>
          <a:p>
            <a:pPr algn="l"/>
            <a:r>
              <a:rPr lang="en-US" sz="1700" noProof="1" smtClean="0">
                <a:solidFill>
                  <a:srgbClr val="0000FF"/>
                </a:solidFill>
                <a:latin typeface="+mj-lt"/>
              </a:rPr>
              <a:t>3.3 (a) Added value of the infrastructure component (for </a:t>
            </a:r>
            <a:r>
              <a:rPr lang="en-US" sz="1700" noProof="1">
                <a:solidFill>
                  <a:srgbClr val="0000FF"/>
                </a:solidFill>
                <a:latin typeface="+mj-lt"/>
              </a:rPr>
              <a:t>HARD projects)</a:t>
            </a:r>
          </a:p>
          <a:p>
            <a:pPr algn="l"/>
            <a:r>
              <a:rPr lang="en-US" sz="1900" b="1" noProof="1">
                <a:solidFill>
                  <a:srgbClr val="0000FF"/>
                </a:solidFill>
                <a:latin typeface="Calibri Light" panose="020F0302020204030204" pitchFamily="34" charset="0"/>
              </a:rPr>
              <a:t>All in all, 5 evaluation criteria !!!</a:t>
            </a:r>
          </a:p>
          <a:p>
            <a:pPr marL="342900" indent="-342900" algn="l">
              <a:buClr>
                <a:srgbClr val="C00000"/>
              </a:buClr>
              <a:buFont typeface="Wingdings" panose="05000000000000000000" pitchFamily="2" charset="2"/>
              <a:buChar char="ü"/>
            </a:pPr>
            <a:r>
              <a:rPr lang="en-US" sz="1900" noProof="1" smtClean="0">
                <a:solidFill>
                  <a:srgbClr val="002060"/>
                </a:solidFill>
                <a:latin typeface="+mj-lt"/>
              </a:rPr>
              <a:t>Select and quantify programme Output(s) addressed by the project. </a:t>
            </a:r>
          </a:p>
          <a:p>
            <a:pPr marL="342900" indent="-342900" algn="l">
              <a:buClr>
                <a:srgbClr val="C00000"/>
              </a:buClr>
              <a:buFont typeface="Wingdings" panose="05000000000000000000" pitchFamily="2" charset="2"/>
              <a:buChar char="ü"/>
            </a:pPr>
            <a:r>
              <a:rPr lang="en-US" sz="1900" noProof="1" smtClean="0">
                <a:solidFill>
                  <a:srgbClr val="002060"/>
                </a:solidFill>
                <a:latin typeface="+mj-lt"/>
              </a:rPr>
              <a:t>More programme Outputs, better scores.</a:t>
            </a:r>
          </a:p>
          <a:p>
            <a:pPr algn="l"/>
            <a:endParaRPr lang="en-US" sz="1900" noProof="1" smtClean="0">
              <a:solidFill>
                <a:srgbClr val="002060"/>
              </a:solidFill>
              <a:latin typeface="+mj-lt"/>
            </a:endParaRPr>
          </a:p>
          <a:p>
            <a:pPr algn="l"/>
            <a:endParaRPr lang="en-US" sz="1900" noProof="1" smtClean="0">
              <a:solidFill>
                <a:srgbClr val="002060"/>
              </a:solidFill>
              <a:latin typeface="+mj-lt"/>
            </a:endParaRPr>
          </a:p>
          <a:p>
            <a:pPr algn="l"/>
            <a:endParaRPr lang="en-US" sz="1900" noProof="1">
              <a:solidFill>
                <a:srgbClr val="002060"/>
              </a:solidFill>
              <a:latin typeface="+mj-lt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34262" y="149552"/>
            <a:ext cx="6458150" cy="432495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76085" y="5103710"/>
            <a:ext cx="7716327" cy="176237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84286" y="4791366"/>
            <a:ext cx="5201376" cy="266737"/>
          </a:xfrm>
          <a:prstGeom prst="rect">
            <a:avLst/>
          </a:prstGeom>
        </p:spPr>
      </p:pic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27712557"/>
              </p:ext>
            </p:extLst>
          </p:nvPr>
        </p:nvGraphicFramePr>
        <p:xfrm>
          <a:off x="312085" y="938925"/>
          <a:ext cx="4064000" cy="426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640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200" dirty="0" smtClean="0">
                          <a:solidFill>
                            <a:srgbClr val="C00000"/>
                          </a:solidFill>
                          <a:sym typeface="Webdings" panose="05030102010509060703" pitchFamily="18" charset="2"/>
                        </a:rPr>
                        <a:t> </a:t>
                      </a:r>
                      <a:r>
                        <a:rPr lang="en-US" sz="2200" dirty="0" smtClean="0">
                          <a:solidFill>
                            <a:srgbClr val="C00000"/>
                          </a:solidFill>
                          <a:latin typeface="Calibri Light" panose="020F0302020204030204" pitchFamily="34" charset="0"/>
                          <a:sym typeface="Webdings" panose="05030102010509060703" pitchFamily="18" charset="2"/>
                        </a:rPr>
                        <a:t>TIPS</a:t>
                      </a:r>
                      <a:endParaRPr lang="en-US" sz="2200" dirty="0" smtClean="0">
                        <a:solidFill>
                          <a:srgbClr val="C00000"/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36271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-175259" y="-1362653"/>
            <a:ext cx="5605904" cy="2307533"/>
          </a:xfrm>
        </p:spPr>
        <p:txBody>
          <a:bodyPr>
            <a:normAutofit/>
          </a:bodyPr>
          <a:lstStyle/>
          <a:p>
            <a:r>
              <a:rPr lang="en-US" sz="2600" b="1" dirty="0" smtClean="0">
                <a:solidFill>
                  <a:srgbClr val="002060"/>
                </a:solidFill>
              </a:rPr>
              <a:t>PROJECT DESCRIPTION (PART C</a:t>
            </a:r>
            <a:r>
              <a:rPr lang="en-US" sz="2600" b="1" dirty="0">
                <a:solidFill>
                  <a:srgbClr val="002060"/>
                </a:solidFill>
              </a:rPr>
              <a:t>) </a:t>
            </a:r>
            <a:r>
              <a:rPr lang="en-US" sz="2600" b="1" dirty="0" smtClean="0">
                <a:solidFill>
                  <a:srgbClr val="002060"/>
                </a:solidFill>
              </a:rPr>
              <a:t>(8/8) </a:t>
            </a:r>
            <a:r>
              <a:rPr lang="en-US" sz="2600" b="1" dirty="0">
                <a:solidFill>
                  <a:srgbClr val="002060"/>
                </a:solidFill>
              </a:rPr>
              <a:t/>
            </a:r>
            <a:br>
              <a:rPr lang="en-US" sz="2600" b="1" dirty="0">
                <a:solidFill>
                  <a:srgbClr val="002060"/>
                </a:solidFill>
              </a:rPr>
            </a:br>
            <a:r>
              <a:rPr lang="en-US" sz="2600" b="1" dirty="0" smtClean="0">
                <a:solidFill>
                  <a:srgbClr val="002060"/>
                </a:solidFill>
              </a:rPr>
              <a:t>- </a:t>
            </a:r>
            <a:r>
              <a:rPr lang="en-US" sz="2600" b="1" dirty="0" smtClean="0">
                <a:solidFill>
                  <a:srgbClr val="C00000"/>
                </a:solidFill>
              </a:rPr>
              <a:t>C.2 </a:t>
            </a:r>
            <a:r>
              <a:rPr lang="en-US" sz="2600" b="1" dirty="0">
                <a:solidFill>
                  <a:srgbClr val="C00000"/>
                </a:solidFill>
              </a:rPr>
              <a:t>P</a:t>
            </a:r>
            <a:r>
              <a:rPr lang="en-US" sz="2600" b="1" dirty="0" smtClean="0">
                <a:solidFill>
                  <a:srgbClr val="C00000"/>
                </a:solidFill>
              </a:rPr>
              <a:t>roject focus</a:t>
            </a:r>
            <a:endParaRPr lang="en-US" sz="2600" b="1" dirty="0">
              <a:solidFill>
                <a:srgbClr val="C00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20983" y="672655"/>
            <a:ext cx="4580527" cy="3148160"/>
          </a:xfrm>
        </p:spPr>
        <p:txBody>
          <a:bodyPr anchor="ctr">
            <a:noAutofit/>
          </a:bodyPr>
          <a:lstStyle/>
          <a:p>
            <a:pPr algn="l"/>
            <a:endParaRPr lang="en-US" sz="1900" noProof="1" smtClean="0">
              <a:solidFill>
                <a:srgbClr val="002060"/>
              </a:solidFill>
              <a:latin typeface="Calibri Light" panose="020F0302020204030204" pitchFamily="34" charset="0"/>
            </a:endParaRPr>
          </a:p>
          <a:p>
            <a:pPr algn="l"/>
            <a:endParaRPr lang="en-US" sz="1900" noProof="1" smtClean="0">
              <a:solidFill>
                <a:srgbClr val="002060"/>
              </a:solidFill>
              <a:latin typeface="Calibri Light" panose="020F0302020204030204" pitchFamily="34" charset="0"/>
            </a:endParaRPr>
          </a:p>
          <a:p>
            <a:pPr algn="l"/>
            <a:endParaRPr lang="en-US" sz="1900" noProof="1" smtClean="0">
              <a:solidFill>
                <a:srgbClr val="002060"/>
              </a:solidFill>
              <a:latin typeface="Calibri Light" panose="020F0302020204030204" pitchFamily="34" charset="0"/>
            </a:endParaRPr>
          </a:p>
          <a:p>
            <a:pPr algn="l"/>
            <a:r>
              <a:rPr lang="en-US" sz="1900" b="1" noProof="1" smtClean="0">
                <a:solidFill>
                  <a:srgbClr val="002060"/>
                </a:solidFill>
                <a:latin typeface="Calibri Light" panose="020F0302020204030204" pitchFamily="34" charset="0"/>
              </a:rPr>
              <a:t>Programme Outputs again …</a:t>
            </a:r>
            <a:endParaRPr lang="en-US" sz="1900" b="1" noProof="1">
              <a:solidFill>
                <a:srgbClr val="002060"/>
              </a:solidFill>
              <a:latin typeface="Calibri Light" panose="020F0302020204030204" pitchFamily="34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76085" y="5103710"/>
            <a:ext cx="7716327" cy="176237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84286" y="4791366"/>
            <a:ext cx="5201376" cy="26673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82807" y="65212"/>
            <a:ext cx="6809605" cy="45990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2458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600" b="1" dirty="0" smtClean="0">
                <a:solidFill>
                  <a:srgbClr val="002060"/>
                </a:solidFill>
              </a:rPr>
              <a:t>PROJECT LOGICAL FRAMEWORK</a:t>
            </a:r>
            <a:endParaRPr lang="en-US" sz="2600" b="1" dirty="0">
              <a:solidFill>
                <a:srgbClr val="00206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140618"/>
            <a:ext cx="4693170" cy="4351338"/>
          </a:xfrm>
        </p:spPr>
        <p:txBody>
          <a:bodyPr>
            <a:normAutofit/>
          </a:bodyPr>
          <a:lstStyle/>
          <a:p>
            <a:pPr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n-US" sz="1900" b="1" dirty="0" smtClean="0">
                <a:solidFill>
                  <a:srgbClr val="C00000"/>
                </a:solidFill>
                <a:latin typeface="+mj-lt"/>
              </a:rPr>
              <a:t>Compulsory</a:t>
            </a:r>
            <a:r>
              <a:rPr lang="en-US" sz="1900" dirty="0" smtClean="0">
                <a:solidFill>
                  <a:srgbClr val="002060"/>
                </a:solidFill>
                <a:latin typeface="+mj-lt"/>
              </a:rPr>
              <a:t> for all projects</a:t>
            </a:r>
          </a:p>
          <a:p>
            <a:pPr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n-US" sz="1900" dirty="0" smtClean="0">
                <a:solidFill>
                  <a:srgbClr val="002060"/>
                </a:solidFill>
                <a:latin typeface="+mj-lt"/>
              </a:rPr>
              <a:t>Tool for planning, monitoring and evaluation</a:t>
            </a:r>
          </a:p>
          <a:p>
            <a:pPr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n-US" sz="1900" dirty="0" smtClean="0">
                <a:solidFill>
                  <a:srgbClr val="002060"/>
                </a:solidFill>
                <a:latin typeface="+mj-lt"/>
              </a:rPr>
              <a:t>Includes key features of the project</a:t>
            </a:r>
          </a:p>
          <a:p>
            <a:pPr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n-US" sz="1900" dirty="0" smtClean="0">
                <a:solidFill>
                  <a:srgbClr val="002060"/>
                </a:solidFill>
                <a:latin typeface="+mj-lt"/>
              </a:rPr>
              <a:t>Introduces  assumptions  and indicators (OVI)</a:t>
            </a:r>
          </a:p>
          <a:p>
            <a:pPr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n-US" sz="1900" dirty="0" smtClean="0">
                <a:solidFill>
                  <a:srgbClr val="002060"/>
                </a:solidFill>
                <a:latin typeface="+mj-lt"/>
              </a:rPr>
              <a:t>“If –(and)-then” logic</a:t>
            </a:r>
          </a:p>
          <a:p>
            <a:pPr>
              <a:buClr>
                <a:srgbClr val="C00000"/>
              </a:buClr>
              <a:buFont typeface="Wingdings" panose="05000000000000000000" pitchFamily="2" charset="2"/>
              <a:buChar char="§"/>
            </a:pPr>
            <a:endParaRPr lang="en-US" sz="1900" dirty="0">
              <a:solidFill>
                <a:srgbClr val="002060"/>
              </a:solidFill>
              <a:latin typeface="+mj-lt"/>
            </a:endParaRPr>
          </a:p>
        </p:txBody>
      </p:sp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val="826389326"/>
              </p:ext>
            </p:extLst>
          </p:nvPr>
        </p:nvGraphicFramePr>
        <p:xfrm>
          <a:off x="5300830" y="2670747"/>
          <a:ext cx="2593299" cy="287047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12" name="Group 11"/>
          <p:cNvGrpSpPr/>
          <p:nvPr/>
        </p:nvGrpSpPr>
        <p:grpSpPr>
          <a:xfrm>
            <a:off x="6526687" y="1828800"/>
            <a:ext cx="1871833" cy="623636"/>
            <a:chOff x="368227" y="0"/>
            <a:chExt cx="1871833" cy="1039907"/>
          </a:xfrm>
        </p:grpSpPr>
        <p:sp>
          <p:nvSpPr>
            <p:cNvPr id="13" name="Rounded Rectangle 12"/>
            <p:cNvSpPr/>
            <p:nvPr/>
          </p:nvSpPr>
          <p:spPr>
            <a:xfrm>
              <a:off x="368227" y="0"/>
              <a:ext cx="1871833" cy="1039907"/>
            </a:xfrm>
            <a:prstGeom prst="roundRect">
              <a:avLst>
                <a:gd name="adj" fmla="val 10000"/>
              </a:avLst>
            </a:prstGeom>
            <a:solidFill>
              <a:srgbClr val="9900FF"/>
            </a:solidFill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/>
            <a:lstStyle/>
            <a:p>
              <a:r>
                <a:rPr lang="en-US" dirty="0" smtClean="0"/>
                <a:t> INTERNAL LOGIC</a:t>
              </a:r>
              <a:endParaRPr lang="en-US" dirty="0"/>
            </a:p>
          </p:txBody>
        </p:sp>
        <p:sp>
          <p:nvSpPr>
            <p:cNvPr id="14" name="Rounded Rectangle 4"/>
            <p:cNvSpPr/>
            <p:nvPr/>
          </p:nvSpPr>
          <p:spPr>
            <a:xfrm>
              <a:off x="398685" y="30458"/>
              <a:ext cx="1810917" cy="978991"/>
            </a:xfrm>
            <a:prstGeom prst="rect">
              <a:avLst/>
            </a:prstGeom>
            <a:noFill/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spcFirstLastPara="0" vert="horz" wrap="square" lIns="171450" tIns="171450" rIns="171450" bIns="171450" numCol="1" spcCol="1270" anchor="ctr" anchorCtr="0">
              <a:noAutofit/>
            </a:bodyPr>
            <a:lstStyle/>
            <a:p>
              <a:pPr lvl="0" algn="ctr" defTabSz="2000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4500" kern="1200" dirty="0"/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6438759" y="986817"/>
            <a:ext cx="2047688" cy="681098"/>
            <a:chOff x="368227" y="0"/>
            <a:chExt cx="1871833" cy="1039907"/>
          </a:xfrm>
        </p:grpSpPr>
        <p:sp>
          <p:nvSpPr>
            <p:cNvPr id="20" name="Rounded Rectangle 19"/>
            <p:cNvSpPr/>
            <p:nvPr/>
          </p:nvSpPr>
          <p:spPr>
            <a:xfrm>
              <a:off x="368227" y="0"/>
              <a:ext cx="1871833" cy="1039907"/>
            </a:xfrm>
            <a:prstGeom prst="roundRect">
              <a:avLst>
                <a:gd name="adj" fmla="val 10000"/>
              </a:avLst>
            </a:prstGeom>
            <a:solidFill>
              <a:srgbClr val="C00000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r>
                <a:rPr lang="en-US" b="1" dirty="0" smtClean="0">
                  <a:solidFill>
                    <a:schemeClr val="bg1"/>
                  </a:solidFill>
                </a:rPr>
                <a:t>General Objective</a:t>
              </a:r>
              <a:endParaRPr lang="en-US" b="1" dirty="0">
                <a:solidFill>
                  <a:schemeClr val="bg1"/>
                </a:solidFill>
              </a:endParaRPr>
            </a:p>
          </p:txBody>
        </p:sp>
        <p:sp>
          <p:nvSpPr>
            <p:cNvPr id="21" name="Rounded Rectangle 4"/>
            <p:cNvSpPr/>
            <p:nvPr/>
          </p:nvSpPr>
          <p:spPr>
            <a:xfrm>
              <a:off x="398685" y="30458"/>
              <a:ext cx="1810917" cy="978991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71450" tIns="171450" rIns="171450" bIns="171450" numCol="1" spcCol="1270" anchor="ctr" anchorCtr="0">
              <a:noAutofit/>
            </a:bodyPr>
            <a:lstStyle/>
            <a:p>
              <a:pPr lvl="0" algn="ctr" defTabSz="2000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4500" kern="1200" dirty="0"/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9806535" y="1842472"/>
            <a:ext cx="1871833" cy="623635"/>
            <a:chOff x="368227" y="0"/>
            <a:chExt cx="1871833" cy="1039907"/>
          </a:xfrm>
        </p:grpSpPr>
        <p:sp>
          <p:nvSpPr>
            <p:cNvPr id="23" name="Rounded Rectangle 22"/>
            <p:cNvSpPr/>
            <p:nvPr/>
          </p:nvSpPr>
          <p:spPr>
            <a:xfrm>
              <a:off x="368227" y="0"/>
              <a:ext cx="1871833" cy="1039907"/>
            </a:xfrm>
            <a:prstGeom prst="roundRect">
              <a:avLst>
                <a:gd name="adj" fmla="val 10000"/>
              </a:avLst>
            </a:prstGeom>
            <a:solidFill>
              <a:srgbClr val="9900FF"/>
            </a:solidFill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/>
            <a:lstStyle/>
            <a:p>
              <a:r>
                <a:rPr lang="en-US" dirty="0" smtClean="0"/>
                <a:t> EXTERNAL LOGIC</a:t>
              </a:r>
              <a:endParaRPr lang="en-US" dirty="0"/>
            </a:p>
          </p:txBody>
        </p:sp>
        <p:sp>
          <p:nvSpPr>
            <p:cNvPr id="24" name="Rounded Rectangle 4"/>
            <p:cNvSpPr/>
            <p:nvPr/>
          </p:nvSpPr>
          <p:spPr>
            <a:xfrm>
              <a:off x="398685" y="30458"/>
              <a:ext cx="1810917" cy="978991"/>
            </a:xfrm>
            <a:prstGeom prst="rect">
              <a:avLst/>
            </a:prstGeom>
            <a:noFill/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spcFirstLastPara="0" vert="horz" wrap="square" lIns="171450" tIns="171450" rIns="171450" bIns="171450" numCol="1" spcCol="1270" anchor="ctr" anchorCtr="0">
              <a:noAutofit/>
            </a:bodyPr>
            <a:lstStyle/>
            <a:p>
              <a:pPr lvl="0" algn="ctr" defTabSz="2000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4500" kern="1200" dirty="0"/>
            </a:p>
          </p:txBody>
        </p:sp>
      </p:grpSp>
      <p:graphicFrame>
        <p:nvGraphicFramePr>
          <p:cNvPr id="28" name="Diagram 27"/>
          <p:cNvGraphicFramePr/>
          <p:nvPr>
            <p:extLst>
              <p:ext uri="{D42A27DB-BD31-4B8C-83A1-F6EECF244321}">
                <p14:modId xmlns:p14="http://schemas.microsoft.com/office/powerpoint/2010/main" val="2127932303"/>
              </p:ext>
            </p:extLst>
          </p:nvPr>
        </p:nvGraphicFramePr>
        <p:xfrm>
          <a:off x="8876675" y="2670747"/>
          <a:ext cx="2593299" cy="287047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graphicFrame>
        <p:nvGraphicFramePr>
          <p:cNvPr id="15" name="Diagram 14"/>
          <p:cNvGraphicFramePr/>
          <p:nvPr>
            <p:extLst>
              <p:ext uri="{D42A27DB-BD31-4B8C-83A1-F6EECF244321}">
                <p14:modId xmlns:p14="http://schemas.microsoft.com/office/powerpoint/2010/main" val="403309599"/>
              </p:ext>
            </p:extLst>
          </p:nvPr>
        </p:nvGraphicFramePr>
        <p:xfrm>
          <a:off x="6923890" y="2670747"/>
          <a:ext cx="2593299" cy="287047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2" r:lo="rId13" r:qs="rId14" r:cs="rId1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LFM.pn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971937" y="809469"/>
            <a:ext cx="10038888" cy="6048531"/>
          </a:xfrm>
        </p:spPr>
      </p:pic>
      <p:cxnSp>
        <p:nvCxnSpPr>
          <p:cNvPr id="6" name="Straight Arrow Connector 5"/>
          <p:cNvCxnSpPr/>
          <p:nvPr/>
        </p:nvCxnSpPr>
        <p:spPr>
          <a:xfrm rot="10800000">
            <a:off x="3327817" y="6520721"/>
            <a:ext cx="6100997" cy="1588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 flipV="1">
            <a:off x="3432747" y="4991725"/>
            <a:ext cx="6415791" cy="1409077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rot="10800000">
            <a:off x="3450237" y="4979232"/>
            <a:ext cx="6100997" cy="1588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rot="10800000">
            <a:off x="3432747" y="3761361"/>
            <a:ext cx="6100997" cy="1588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V="1">
            <a:off x="3566013" y="3833734"/>
            <a:ext cx="6282525" cy="1025580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flipV="1">
            <a:off x="3044283" y="2213674"/>
            <a:ext cx="13710" cy="1707706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4197735" y="74737"/>
            <a:ext cx="3417795" cy="8925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600" b="1" dirty="0" smtClean="0">
                <a:solidFill>
                  <a:srgbClr val="002060"/>
                </a:solidFill>
                <a:latin typeface="+mj-lt"/>
              </a:rPr>
              <a:t>“IF –(AND)-THEN” LOGIC</a:t>
            </a:r>
          </a:p>
          <a:p>
            <a:pPr algn="ctr"/>
            <a:endParaRPr lang="en-US" sz="2600" b="1" dirty="0">
              <a:solidFill>
                <a:srgbClr val="002060"/>
              </a:solidFill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Box 21"/>
          <p:cNvSpPr txBox="1"/>
          <p:nvPr/>
        </p:nvSpPr>
        <p:spPr>
          <a:xfrm>
            <a:off x="3209378" y="0"/>
            <a:ext cx="5483617" cy="8925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600" b="1" dirty="0" smtClean="0">
                <a:solidFill>
                  <a:srgbClr val="002060"/>
                </a:solidFill>
                <a:latin typeface="+mj-lt"/>
              </a:rPr>
              <a:t>Project Logical Framework – Example</a:t>
            </a:r>
            <a:r>
              <a:rPr lang="ro-RO" sz="2600" b="1" dirty="0" smtClean="0">
                <a:solidFill>
                  <a:srgbClr val="002060"/>
                </a:solidFill>
                <a:latin typeface="+mj-lt"/>
              </a:rPr>
              <a:t> (</a:t>
            </a:r>
            <a:r>
              <a:rPr lang="en-US" sz="2600" b="1" dirty="0">
                <a:solidFill>
                  <a:srgbClr val="002060"/>
                </a:solidFill>
                <a:latin typeface="+mj-lt"/>
              </a:rPr>
              <a:t>1</a:t>
            </a:r>
            <a:r>
              <a:rPr lang="ro-RO" sz="2600" b="1" dirty="0" smtClean="0">
                <a:solidFill>
                  <a:srgbClr val="002060"/>
                </a:solidFill>
                <a:latin typeface="+mj-lt"/>
              </a:rPr>
              <a:t>)</a:t>
            </a:r>
            <a:endParaRPr lang="en-US" sz="2600" b="1" dirty="0" smtClean="0">
              <a:solidFill>
                <a:srgbClr val="002060"/>
              </a:solidFill>
              <a:latin typeface="+mj-lt"/>
            </a:endParaRPr>
          </a:p>
          <a:p>
            <a:endParaRPr lang="en-US" sz="2600" b="1" dirty="0">
              <a:solidFill>
                <a:srgbClr val="002060"/>
              </a:solidFill>
              <a:latin typeface="+mj-lt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9070" y="584886"/>
            <a:ext cx="10682862" cy="627311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8712" y="-1362653"/>
            <a:ext cx="4964383" cy="2222461"/>
          </a:xfrm>
        </p:spPr>
        <p:txBody>
          <a:bodyPr>
            <a:normAutofit/>
          </a:bodyPr>
          <a:lstStyle/>
          <a:p>
            <a:r>
              <a:rPr lang="en-US" sz="2600" b="1" dirty="0" smtClean="0">
                <a:solidFill>
                  <a:srgbClr val="002060"/>
                </a:solidFill>
              </a:rPr>
              <a:t>PROJECT SUMMARY (PART A) (1/7)</a:t>
            </a:r>
            <a:endParaRPr lang="en-US" sz="2600" b="1" dirty="0">
              <a:solidFill>
                <a:srgbClr val="00206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0458" y="1152238"/>
            <a:ext cx="4701092" cy="4262718"/>
          </a:xfrm>
        </p:spPr>
        <p:txBody>
          <a:bodyPr anchor="ctr">
            <a:normAutofit/>
          </a:bodyPr>
          <a:lstStyle/>
          <a:p>
            <a:pPr marL="342900" indent="-342900" algn="l"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n-US" sz="1900" dirty="0" smtClean="0">
                <a:solidFill>
                  <a:srgbClr val="002060"/>
                </a:solidFill>
                <a:latin typeface="+mj-lt"/>
              </a:rPr>
              <a:t>Choose the title of your project!</a:t>
            </a:r>
          </a:p>
          <a:p>
            <a:pPr marL="342900" indent="-342900" algn="l"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n-US" sz="1900" dirty="0" smtClean="0">
                <a:solidFill>
                  <a:srgbClr val="002060"/>
                </a:solidFill>
                <a:latin typeface="+mj-lt"/>
              </a:rPr>
              <a:t>Create an acronym (be creative)!</a:t>
            </a:r>
          </a:p>
          <a:p>
            <a:pPr marL="342900" indent="-342900" algn="l"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n-US" sz="1900" dirty="0" smtClean="0">
                <a:solidFill>
                  <a:srgbClr val="002060"/>
                </a:solidFill>
                <a:latin typeface="+mj-lt"/>
              </a:rPr>
              <a:t>Indicate the </a:t>
            </a:r>
            <a:r>
              <a:rPr lang="en-US" sz="1900" dirty="0">
                <a:solidFill>
                  <a:srgbClr val="002060"/>
                </a:solidFill>
                <a:latin typeface="+mj-lt"/>
              </a:rPr>
              <a:t>t</a:t>
            </a:r>
            <a:r>
              <a:rPr lang="en-US" sz="1900" dirty="0" smtClean="0">
                <a:solidFill>
                  <a:srgbClr val="002060"/>
                </a:solidFill>
                <a:latin typeface="+mj-lt"/>
              </a:rPr>
              <a:t>ype of action = SOFT or HARD</a:t>
            </a:r>
          </a:p>
          <a:p>
            <a:pPr marL="342900" indent="-342900" algn="l">
              <a:buClr>
                <a:srgbClr val="C00000"/>
              </a:buClr>
              <a:buFont typeface="Wingdings" panose="05000000000000000000" pitchFamily="2" charset="2"/>
              <a:buChar char="§"/>
            </a:pPr>
            <a:endParaRPr lang="en-US" sz="1900" dirty="0">
              <a:solidFill>
                <a:srgbClr val="002060"/>
              </a:solidFill>
              <a:latin typeface="+mj-lt"/>
            </a:endParaRPr>
          </a:p>
          <a:p>
            <a:pPr marL="342900" indent="-342900" algn="l">
              <a:buClr>
                <a:srgbClr val="C00000"/>
              </a:buClr>
              <a:buFont typeface="Wingdings" panose="05000000000000000000" pitchFamily="2" charset="2"/>
              <a:buChar char="§"/>
            </a:pPr>
            <a:endParaRPr lang="en-US" sz="1900" dirty="0" smtClean="0">
              <a:solidFill>
                <a:srgbClr val="002060"/>
              </a:solidFill>
              <a:latin typeface="+mj-lt"/>
            </a:endParaRPr>
          </a:p>
          <a:p>
            <a:pPr marL="342900" indent="-342900" algn="l">
              <a:buClr>
                <a:srgbClr val="C00000"/>
              </a:buClr>
              <a:buFont typeface="Wingdings" panose="05000000000000000000" pitchFamily="2" charset="2"/>
              <a:buChar char="ü"/>
            </a:pPr>
            <a:r>
              <a:rPr lang="en-US" sz="1900" dirty="0" smtClean="0">
                <a:solidFill>
                  <a:srgbClr val="002060"/>
                </a:solidFill>
                <a:latin typeface="+mj-lt"/>
              </a:rPr>
              <a:t>Select carefully the Thematic Objective and the priority (they must be </a:t>
            </a:r>
            <a:r>
              <a:rPr lang="en-US" sz="1900" b="1" dirty="0" smtClean="0">
                <a:solidFill>
                  <a:srgbClr val="002060"/>
                </a:solidFill>
                <a:latin typeface="+mj-lt"/>
              </a:rPr>
              <a:t>specific to the call</a:t>
            </a:r>
            <a:r>
              <a:rPr lang="en-US" sz="1900" dirty="0" smtClean="0">
                <a:solidFill>
                  <a:srgbClr val="002060"/>
                </a:solidFill>
                <a:latin typeface="+mj-lt"/>
              </a:rPr>
              <a:t>)</a:t>
            </a:r>
          </a:p>
          <a:p>
            <a:pPr marL="342900" indent="-342900" algn="l">
              <a:buClr>
                <a:srgbClr val="C00000"/>
              </a:buClr>
              <a:buFont typeface="Wingdings" panose="05000000000000000000" pitchFamily="2" charset="2"/>
              <a:buChar char="ü"/>
            </a:pPr>
            <a:r>
              <a:rPr lang="en-US" sz="1900" dirty="0" smtClean="0">
                <a:solidFill>
                  <a:srgbClr val="002060"/>
                </a:solidFill>
                <a:latin typeface="+mj-lt"/>
              </a:rPr>
              <a:t>The programme Expected Result is automatically displayed </a:t>
            </a:r>
            <a:endParaRPr lang="en-US" sz="1900" dirty="0">
              <a:solidFill>
                <a:srgbClr val="002060"/>
              </a:solidFill>
              <a:latin typeface="+mj-lt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19698" y="282828"/>
            <a:ext cx="6258571" cy="6240967"/>
          </a:xfrm>
          <a:prstGeom prst="rect">
            <a:avLst/>
          </a:prstGeom>
        </p:spPr>
      </p:pic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24927695"/>
              </p:ext>
            </p:extLst>
          </p:nvPr>
        </p:nvGraphicFramePr>
        <p:xfrm>
          <a:off x="733915" y="2976591"/>
          <a:ext cx="4083767" cy="426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8376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200" dirty="0" smtClean="0">
                          <a:solidFill>
                            <a:srgbClr val="C00000"/>
                          </a:solidFill>
                          <a:latin typeface="Calibri Light" panose="020F0302020204030204" pitchFamily="34" charset="0"/>
                          <a:sym typeface="Webdings" panose="05030102010509060703" pitchFamily="18" charset="2"/>
                        </a:rPr>
                        <a:t> TIPS</a:t>
                      </a:r>
                      <a:endParaRPr lang="en-US" sz="2200" dirty="0" smtClean="0">
                        <a:solidFill>
                          <a:srgbClr val="C00000"/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99910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Box 21"/>
          <p:cNvSpPr txBox="1"/>
          <p:nvPr/>
        </p:nvSpPr>
        <p:spPr>
          <a:xfrm>
            <a:off x="3209379" y="0"/>
            <a:ext cx="5483617" cy="129266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endParaRPr lang="en-US" sz="2600" b="1" dirty="0" smtClean="0">
              <a:solidFill>
                <a:srgbClr val="002060"/>
              </a:solidFill>
              <a:latin typeface="+mj-lt"/>
            </a:endParaRPr>
          </a:p>
          <a:p>
            <a:pPr algn="ctr"/>
            <a:r>
              <a:rPr lang="en-US" sz="2600" b="1" dirty="0" smtClean="0">
                <a:solidFill>
                  <a:srgbClr val="002060"/>
                </a:solidFill>
                <a:latin typeface="+mj-lt"/>
              </a:rPr>
              <a:t>Project Logical Framework – Example</a:t>
            </a:r>
            <a:r>
              <a:rPr lang="ro-RO" sz="2600" b="1" dirty="0" smtClean="0">
                <a:solidFill>
                  <a:srgbClr val="002060"/>
                </a:solidFill>
                <a:latin typeface="+mj-lt"/>
              </a:rPr>
              <a:t> (</a:t>
            </a:r>
            <a:r>
              <a:rPr lang="en-US" sz="2600" b="1" dirty="0" smtClean="0">
                <a:solidFill>
                  <a:srgbClr val="002060"/>
                </a:solidFill>
                <a:latin typeface="+mj-lt"/>
              </a:rPr>
              <a:t>2</a:t>
            </a:r>
            <a:r>
              <a:rPr lang="ro-RO" sz="2600" b="1" dirty="0" smtClean="0">
                <a:solidFill>
                  <a:srgbClr val="002060"/>
                </a:solidFill>
                <a:latin typeface="+mj-lt"/>
              </a:rPr>
              <a:t>)</a:t>
            </a:r>
            <a:endParaRPr lang="en-US" sz="2600" b="1" dirty="0" smtClean="0">
              <a:solidFill>
                <a:srgbClr val="002060"/>
              </a:solidFill>
              <a:latin typeface="+mj-lt"/>
            </a:endParaRPr>
          </a:p>
          <a:p>
            <a:endParaRPr lang="en-US" sz="2600" b="1" dirty="0">
              <a:solidFill>
                <a:srgbClr val="002060"/>
              </a:solidFill>
              <a:latin typeface="+mj-lt"/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1986" y="1737438"/>
            <a:ext cx="10515600" cy="4002612"/>
          </a:xfrm>
        </p:spPr>
      </p:pic>
    </p:spTree>
    <p:extLst>
      <p:ext uri="{BB962C8B-B14F-4D97-AF65-F5344CB8AC3E}">
        <p14:creationId xmlns:p14="http://schemas.microsoft.com/office/powerpoint/2010/main" val="2365613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Box 21"/>
          <p:cNvSpPr txBox="1"/>
          <p:nvPr/>
        </p:nvSpPr>
        <p:spPr>
          <a:xfrm>
            <a:off x="502769" y="271305"/>
            <a:ext cx="4493153" cy="8925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600" b="1" noProof="1" smtClean="0">
                <a:solidFill>
                  <a:srgbClr val="002060"/>
                </a:solidFill>
                <a:latin typeface="+mj-lt"/>
              </a:rPr>
              <a:t>PROJECT LOGICAL FRAMEWORK </a:t>
            </a:r>
          </a:p>
          <a:p>
            <a:pPr algn="ctr"/>
            <a:r>
              <a:rPr lang="en-US" sz="2600" b="1" noProof="1" smtClean="0">
                <a:solidFill>
                  <a:srgbClr val="002060"/>
                </a:solidFill>
                <a:latin typeface="+mj-lt"/>
              </a:rPr>
              <a:t>- </a:t>
            </a:r>
            <a:r>
              <a:rPr lang="en-US" sz="2600" b="1" noProof="1" smtClean="0">
                <a:solidFill>
                  <a:srgbClr val="C00000"/>
                </a:solidFill>
                <a:latin typeface="+mj-lt"/>
              </a:rPr>
              <a:t>Contribution to the programme</a:t>
            </a:r>
            <a:endParaRPr lang="en-US" sz="2600" b="1" noProof="1">
              <a:solidFill>
                <a:srgbClr val="C00000"/>
              </a:solidFill>
              <a:latin typeface="+mj-lt"/>
            </a:endParaRPr>
          </a:p>
        </p:txBody>
      </p:sp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68323" y="514126"/>
            <a:ext cx="5246449" cy="6122064"/>
          </a:xfrm>
        </p:spPr>
      </p:pic>
      <p:sp>
        <p:nvSpPr>
          <p:cNvPr id="5" name="Rectangle 4"/>
          <p:cNvSpPr/>
          <p:nvPr/>
        </p:nvSpPr>
        <p:spPr>
          <a:xfrm>
            <a:off x="241426" y="1467157"/>
            <a:ext cx="6096000" cy="70788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sz="2000" b="1" dirty="0" smtClean="0">
                <a:solidFill>
                  <a:srgbClr val="002060"/>
                </a:solidFill>
                <a:latin typeface="+mj-lt"/>
                <a:ea typeface="Calibri" panose="020F0502020204030204" pitchFamily="34" charset="0"/>
                <a:cs typeface="Arial" panose="020B0604020202020204" pitchFamily="34" charset="0"/>
              </a:rPr>
              <a:t>Priority 4.1 </a:t>
            </a:r>
            <a:r>
              <a:rPr lang="en-GB" sz="2000" b="1" dirty="0">
                <a:solidFill>
                  <a:srgbClr val="002060"/>
                </a:solidFill>
                <a:latin typeface="+mj-lt"/>
                <a:ea typeface="Calibri" panose="020F0502020204030204" pitchFamily="34" charset="0"/>
                <a:cs typeface="Arial" panose="020B0604020202020204" pitchFamily="34" charset="0"/>
              </a:rPr>
              <a:t>Support to the development of health services and access to health</a:t>
            </a:r>
            <a:endParaRPr lang="en-US" sz="2000" dirty="0">
              <a:solidFill>
                <a:srgbClr val="002060"/>
              </a:solidFill>
              <a:latin typeface="+mj-lt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324136"/>
            <a:ext cx="6568323" cy="1790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8926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11873" y="-1362653"/>
            <a:ext cx="5434547" cy="2322773"/>
          </a:xfrm>
        </p:spPr>
        <p:txBody>
          <a:bodyPr>
            <a:normAutofit/>
          </a:bodyPr>
          <a:lstStyle/>
          <a:p>
            <a:r>
              <a:rPr lang="en-US" sz="2600" b="1" dirty="0">
                <a:solidFill>
                  <a:srgbClr val="002060"/>
                </a:solidFill>
              </a:rPr>
              <a:t>PROJECT DESCRIPTION (PART C</a:t>
            </a:r>
            <a:r>
              <a:rPr lang="en-US" sz="2600" b="1" dirty="0" smtClean="0">
                <a:solidFill>
                  <a:srgbClr val="002060"/>
                </a:solidFill>
              </a:rPr>
              <a:t>)</a:t>
            </a:r>
            <a:br>
              <a:rPr lang="en-US" sz="2600" b="1" dirty="0" smtClean="0">
                <a:solidFill>
                  <a:srgbClr val="002060"/>
                </a:solidFill>
              </a:rPr>
            </a:br>
            <a:r>
              <a:rPr lang="en-US" sz="2600" b="1" dirty="0" smtClean="0">
                <a:solidFill>
                  <a:srgbClr val="002060"/>
                </a:solidFill>
              </a:rPr>
              <a:t>- </a:t>
            </a:r>
            <a:r>
              <a:rPr lang="en-US" sz="2600" b="1" dirty="0" smtClean="0">
                <a:solidFill>
                  <a:srgbClr val="C00000"/>
                </a:solidFill>
              </a:rPr>
              <a:t>C.3 Project context</a:t>
            </a:r>
            <a:endParaRPr lang="en-US" sz="2600" b="1" dirty="0">
              <a:solidFill>
                <a:srgbClr val="C00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78215" y="1608599"/>
            <a:ext cx="4706944" cy="2309106"/>
          </a:xfrm>
        </p:spPr>
        <p:txBody>
          <a:bodyPr anchor="ctr">
            <a:normAutofit/>
          </a:bodyPr>
          <a:lstStyle/>
          <a:p>
            <a:pPr marL="342900" indent="-342900" algn="l">
              <a:buClr>
                <a:srgbClr val="C00000"/>
              </a:buClr>
              <a:buFont typeface="Wingdings" panose="05000000000000000000" pitchFamily="2" charset="2"/>
              <a:buChar char="ü"/>
            </a:pPr>
            <a:r>
              <a:rPr lang="en-US" sz="1900" noProof="1">
                <a:solidFill>
                  <a:srgbClr val="002060"/>
                </a:solidFill>
                <a:latin typeface="Calibri Light" panose="020F0302020204030204" pitchFamily="34" charset="0"/>
              </a:rPr>
              <a:t>Check </a:t>
            </a:r>
            <a:r>
              <a:rPr lang="en-US" sz="1900" b="1" noProof="1">
                <a:solidFill>
                  <a:srgbClr val="0000FF"/>
                </a:solidFill>
                <a:latin typeface="Calibri Light" panose="020F0302020204030204" pitchFamily="34" charset="0"/>
              </a:rPr>
              <a:t>Evaluation Grid for Step 2 </a:t>
            </a:r>
            <a:r>
              <a:rPr lang="en-US" sz="1900" noProof="1">
                <a:solidFill>
                  <a:srgbClr val="002060"/>
                </a:solidFill>
                <a:latin typeface="Calibri Light" panose="020F0302020204030204" pitchFamily="34" charset="0"/>
              </a:rPr>
              <a:t>(technical and financial evaluation) for criteria making reference to </a:t>
            </a:r>
            <a:r>
              <a:rPr lang="en-US" sz="1900" noProof="1" smtClean="0">
                <a:solidFill>
                  <a:srgbClr val="002060"/>
                </a:solidFill>
                <a:latin typeface="Calibri Light" panose="020F0302020204030204" pitchFamily="34" charset="0"/>
              </a:rPr>
              <a:t>strategies and policies</a:t>
            </a:r>
          </a:p>
          <a:p>
            <a:pPr algn="l"/>
            <a:r>
              <a:rPr lang="en-GB" sz="1700" dirty="0" smtClean="0">
                <a:solidFill>
                  <a:srgbClr val="0000FF"/>
                </a:solidFill>
                <a:latin typeface="+mj-lt"/>
              </a:rPr>
              <a:t>1.1 (c) </a:t>
            </a:r>
            <a:r>
              <a:rPr lang="en-US" sz="1700" dirty="0">
                <a:solidFill>
                  <a:srgbClr val="0000FF"/>
                </a:solidFill>
                <a:latin typeface="+mj-lt"/>
              </a:rPr>
              <a:t>Project contribution to strategies and policies</a:t>
            </a:r>
            <a:endParaRPr lang="en-GB" sz="1700" dirty="0" smtClean="0">
              <a:solidFill>
                <a:srgbClr val="0000FF"/>
              </a:solidFill>
              <a:latin typeface="+mj-lt"/>
            </a:endParaRPr>
          </a:p>
          <a:p>
            <a:pPr algn="l"/>
            <a:r>
              <a:rPr lang="en-US" sz="1900" b="1" dirty="0">
                <a:solidFill>
                  <a:srgbClr val="0000FF"/>
                </a:solidFill>
                <a:latin typeface="Calibri Light" panose="020F0302020204030204" pitchFamily="34" charset="0"/>
              </a:rPr>
              <a:t>All in all, 2 evaluation criteria !!!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1873" y="4222376"/>
            <a:ext cx="5530021" cy="25146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41894" y="0"/>
            <a:ext cx="6383764" cy="5526305"/>
          </a:xfrm>
          <a:prstGeom prst="rect">
            <a:avLst/>
          </a:prstGeom>
        </p:spPr>
      </p:pic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93784574"/>
              </p:ext>
            </p:extLst>
          </p:nvPr>
        </p:nvGraphicFramePr>
        <p:xfrm>
          <a:off x="363973" y="1133341"/>
          <a:ext cx="4107543" cy="426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075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200" dirty="0" smtClean="0">
                          <a:solidFill>
                            <a:srgbClr val="C00000"/>
                          </a:solidFill>
                          <a:sym typeface="Webdings" panose="05030102010509060703" pitchFamily="18" charset="2"/>
                        </a:rPr>
                        <a:t> </a:t>
                      </a:r>
                      <a:r>
                        <a:rPr lang="en-US" sz="2200" dirty="0" smtClean="0">
                          <a:solidFill>
                            <a:srgbClr val="C00000"/>
                          </a:solidFill>
                          <a:latin typeface="Calibri Light" panose="020F0302020204030204" pitchFamily="34" charset="0"/>
                          <a:sym typeface="Webdings" panose="05030102010509060703" pitchFamily="18" charset="2"/>
                        </a:rPr>
                        <a:t>TIPS</a:t>
                      </a:r>
                      <a:endParaRPr lang="en-US" sz="2200" dirty="0" smtClean="0">
                        <a:solidFill>
                          <a:srgbClr val="C00000"/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60171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3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04768" y="858449"/>
            <a:ext cx="7885670" cy="2655716"/>
          </a:xfrm>
        </p:spPr>
        <p:txBody>
          <a:bodyPr>
            <a:normAutofit/>
          </a:bodyPr>
          <a:lstStyle/>
          <a:p>
            <a:r>
              <a:rPr lang="en-GB" b="1" dirty="0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Thank you for attention!</a:t>
            </a:r>
          </a:p>
          <a:p>
            <a:endParaRPr lang="en-GB" b="1" dirty="0" smtClean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algn="just"/>
            <a:endParaRPr lang="en-US" sz="2000" b="1" dirty="0">
              <a:solidFill>
                <a:srgbClr val="002060"/>
              </a:solidFill>
              <a:latin typeface="Calibri Light" panose="020F0302020204030204" pitchFamily="34" charset="0"/>
            </a:endParaRPr>
          </a:p>
          <a:p>
            <a:r>
              <a:rPr lang="en-US" sz="2000" b="1" dirty="0">
                <a:solidFill>
                  <a:srgbClr val="002060"/>
                </a:solidFill>
                <a:latin typeface="Calibri Light" panose="020F0302020204030204" pitchFamily="34" charset="0"/>
              </a:rPr>
              <a:t>Please check regularly for updates on the Programme website at </a:t>
            </a:r>
          </a:p>
          <a:p>
            <a:r>
              <a:rPr lang="en-US" sz="2000" b="1" dirty="0">
                <a:solidFill>
                  <a:srgbClr val="002060"/>
                </a:solidFill>
                <a:latin typeface="Calibri Light" panose="020F0302020204030204" pitchFamily="34" charset="0"/>
                <a:hlinkClick r:id="rId3"/>
              </a:rPr>
              <a:t>http</a:t>
            </a:r>
            <a:r>
              <a:rPr lang="en-US" sz="2000" b="1">
                <a:solidFill>
                  <a:srgbClr val="002060"/>
                </a:solidFill>
                <a:latin typeface="Calibri Light" panose="020F0302020204030204" pitchFamily="34" charset="0"/>
                <a:hlinkClick r:id="rId3"/>
              </a:rPr>
              <a:t>://</a:t>
            </a:r>
            <a:r>
              <a:rPr lang="en-US" sz="2000" b="1" smtClean="0">
                <a:solidFill>
                  <a:srgbClr val="002060"/>
                </a:solidFill>
                <a:latin typeface="Calibri Light" panose="020F0302020204030204" pitchFamily="34" charset="0"/>
                <a:hlinkClick r:id="rId3"/>
              </a:rPr>
              <a:t>www.ro-ua.net/en</a:t>
            </a:r>
            <a:r>
              <a:rPr lang="en-US" sz="2000" b="1" dirty="0">
                <a:solidFill>
                  <a:srgbClr val="002060"/>
                </a:solidFill>
                <a:latin typeface="Calibri Light" panose="020F0302020204030204" pitchFamily="34" charset="0"/>
                <a:hlinkClick r:id="rId3"/>
              </a:rPr>
              <a:t>/</a:t>
            </a:r>
            <a:endParaRPr lang="en-GB" sz="2000" b="1" dirty="0">
              <a:solidFill>
                <a:srgbClr val="002060"/>
              </a:solidFill>
              <a:latin typeface="Calibri Light" panose="020F0302020204030204" pitchFamily="34" charset="0"/>
            </a:endParaRPr>
          </a:p>
          <a:p>
            <a:endParaRPr lang="en-US" b="1" dirty="0" smtClean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algn="just"/>
            <a:endParaRPr lang="en-US" dirty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2104769" y="3763487"/>
            <a:ext cx="8085437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b="1" dirty="0">
                <a:solidFill>
                  <a:srgbClr val="C0000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Joint Technical Secretariat</a:t>
            </a:r>
          </a:p>
          <a:p>
            <a:pPr algn="ctr"/>
            <a:r>
              <a:rPr lang="en-US" sz="2000" b="1" dirty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Regional Office for Cross-border Cooperation for Romania – Ukraine border</a:t>
            </a:r>
          </a:p>
          <a:p>
            <a:pPr algn="ctr"/>
            <a:endParaRPr lang="en-US" sz="2000" dirty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8A, </a:t>
            </a:r>
            <a:r>
              <a:rPr lang="en-US" sz="2000" dirty="0" err="1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Bistritei</a:t>
            </a:r>
            <a:r>
              <a:rPr 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 street, 720274 Suceava, Romania</a:t>
            </a:r>
          </a:p>
          <a:p>
            <a:pPr algn="ctr"/>
            <a:r>
              <a:rPr 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  <a:hlinkClick r:id="rId4"/>
              </a:rPr>
              <a:t>info.ro-ua@brctsuceava.ro</a:t>
            </a:r>
            <a:r>
              <a:rPr 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737404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2730" y="-1362652"/>
            <a:ext cx="5309444" cy="2481768"/>
          </a:xfrm>
        </p:spPr>
        <p:txBody>
          <a:bodyPr>
            <a:normAutofit/>
          </a:bodyPr>
          <a:lstStyle/>
          <a:p>
            <a:r>
              <a:rPr lang="en-US" sz="2600" b="1" dirty="0" smtClean="0">
                <a:solidFill>
                  <a:srgbClr val="002060"/>
                </a:solidFill>
              </a:rPr>
              <a:t>PROJECT SUMMARY (PART A) (2/7)</a:t>
            </a:r>
            <a:br>
              <a:rPr lang="en-US" sz="2600" b="1" dirty="0" smtClean="0">
                <a:solidFill>
                  <a:srgbClr val="002060"/>
                </a:solidFill>
              </a:rPr>
            </a:br>
            <a:endParaRPr lang="en-US" sz="2600" b="1" dirty="0">
              <a:solidFill>
                <a:srgbClr val="00206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08382" y="1058096"/>
            <a:ext cx="4475181" cy="4254369"/>
          </a:xfrm>
        </p:spPr>
        <p:txBody>
          <a:bodyPr anchor="ctr">
            <a:normAutofit/>
          </a:bodyPr>
          <a:lstStyle/>
          <a:p>
            <a:pPr algn="l"/>
            <a:endParaRPr lang="en-US" sz="1900" dirty="0" smtClean="0">
              <a:solidFill>
                <a:srgbClr val="002060"/>
              </a:solidFill>
              <a:latin typeface="+mj-lt"/>
            </a:endParaRPr>
          </a:p>
          <a:p>
            <a:pPr marL="342900" indent="-342900" algn="l">
              <a:buClr>
                <a:srgbClr val="C00000"/>
              </a:buClr>
              <a:buFont typeface="Wingdings" panose="05000000000000000000" pitchFamily="2" charset="2"/>
              <a:buChar char="ü"/>
            </a:pPr>
            <a:r>
              <a:rPr lang="en-US" sz="1900" dirty="0" smtClean="0">
                <a:solidFill>
                  <a:srgbClr val="002060"/>
                </a:solidFill>
                <a:latin typeface="+mj-lt"/>
              </a:rPr>
              <a:t>Select carefully the type of action </a:t>
            </a:r>
          </a:p>
          <a:p>
            <a:pPr algn="l">
              <a:buClr>
                <a:srgbClr val="C00000"/>
              </a:buClr>
            </a:pPr>
            <a:r>
              <a:rPr lang="en-US" sz="1700" dirty="0" smtClean="0">
                <a:solidFill>
                  <a:srgbClr val="002060"/>
                </a:solidFill>
                <a:latin typeface="+mj-lt"/>
              </a:rPr>
              <a:t>E.g. hard projects are not appropriate for Priority 1.1 Education</a:t>
            </a:r>
          </a:p>
          <a:p>
            <a:pPr marL="342900" indent="-342900" algn="l">
              <a:buClr>
                <a:srgbClr val="C00000"/>
              </a:buClr>
              <a:buFont typeface="Wingdings" panose="05000000000000000000" pitchFamily="2" charset="2"/>
              <a:buChar char="ü"/>
            </a:pPr>
            <a:r>
              <a:rPr lang="en-US" sz="1900" dirty="0" smtClean="0">
                <a:solidFill>
                  <a:srgbClr val="002060"/>
                </a:solidFill>
                <a:latin typeface="+mj-lt"/>
              </a:rPr>
              <a:t>In case of errors, the project may be rejected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32173" y="0"/>
            <a:ext cx="6376051" cy="6620799"/>
          </a:xfrm>
          <a:prstGeom prst="rect">
            <a:avLst/>
          </a:prstGeom>
        </p:spPr>
      </p:pic>
      <p:sp>
        <p:nvSpPr>
          <p:cNvPr id="5" name="Oval 4"/>
          <p:cNvSpPr/>
          <p:nvPr/>
        </p:nvSpPr>
        <p:spPr>
          <a:xfrm>
            <a:off x="8999730" y="5857461"/>
            <a:ext cx="2173356" cy="477078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3495593"/>
              </p:ext>
            </p:extLst>
          </p:nvPr>
        </p:nvGraphicFramePr>
        <p:xfrm>
          <a:off x="692198" y="1961726"/>
          <a:ext cx="4055062" cy="426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55062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200" dirty="0" smtClean="0">
                          <a:solidFill>
                            <a:srgbClr val="C00000"/>
                          </a:solidFill>
                          <a:latin typeface="Calibri Light" panose="020F0302020204030204" pitchFamily="34" charset="0"/>
                          <a:sym typeface="Webdings" panose="05030102010509060703" pitchFamily="18" charset="2"/>
                        </a:rPr>
                        <a:t> TIPS</a:t>
                      </a:r>
                      <a:endParaRPr lang="en-US" sz="2200" dirty="0" smtClean="0">
                        <a:solidFill>
                          <a:srgbClr val="C00000"/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16037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9211" y="-1362653"/>
            <a:ext cx="5251416" cy="2234023"/>
          </a:xfrm>
        </p:spPr>
        <p:txBody>
          <a:bodyPr>
            <a:normAutofit/>
          </a:bodyPr>
          <a:lstStyle/>
          <a:p>
            <a:r>
              <a:rPr lang="en-US" sz="2600" b="1" dirty="0" smtClean="0">
                <a:solidFill>
                  <a:srgbClr val="002060"/>
                </a:solidFill>
              </a:rPr>
              <a:t>PROJECT SUMMARY (PART A) (3/7)</a:t>
            </a:r>
            <a:endParaRPr lang="en-US" sz="2600" b="1" dirty="0">
              <a:solidFill>
                <a:srgbClr val="00206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39693" y="982714"/>
            <a:ext cx="6465676" cy="5572181"/>
          </a:xfrm>
        </p:spPr>
        <p:txBody>
          <a:bodyPr anchor="ctr">
            <a:normAutofit/>
          </a:bodyPr>
          <a:lstStyle/>
          <a:p>
            <a:pPr algn="l"/>
            <a:r>
              <a:rPr lang="en-GB" sz="1900" b="1" dirty="0" smtClean="0">
                <a:solidFill>
                  <a:srgbClr val="C00000"/>
                </a:solidFill>
                <a:latin typeface="+mj-lt"/>
                <a:sym typeface="Wingdings 3" panose="05040102010807070707" pitchFamily="18" charset="2"/>
              </a:rPr>
              <a:t> </a:t>
            </a:r>
            <a:r>
              <a:rPr lang="en-GB" sz="1900" b="1" dirty="0" smtClean="0">
                <a:solidFill>
                  <a:srgbClr val="C00000"/>
                </a:solidFill>
                <a:latin typeface="+mj-lt"/>
              </a:rPr>
              <a:t>Target groups </a:t>
            </a:r>
            <a:r>
              <a:rPr lang="en-GB" sz="1900" dirty="0" smtClean="0">
                <a:solidFill>
                  <a:srgbClr val="C00000"/>
                </a:solidFill>
                <a:latin typeface="+mj-lt"/>
              </a:rPr>
              <a:t> </a:t>
            </a:r>
          </a:p>
          <a:p>
            <a:pPr marL="342900" indent="-342900" algn="l"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n-GB" sz="1900" dirty="0" smtClean="0">
                <a:solidFill>
                  <a:srgbClr val="002060"/>
                </a:solidFill>
                <a:latin typeface="+mj-lt"/>
              </a:rPr>
              <a:t>Groups/entities (to be) directly </a:t>
            </a:r>
            <a:r>
              <a:rPr lang="en-GB" sz="1900" dirty="0">
                <a:solidFill>
                  <a:srgbClr val="002060"/>
                </a:solidFill>
                <a:latin typeface="+mj-lt"/>
              </a:rPr>
              <a:t>positively affected by the project </a:t>
            </a:r>
            <a:r>
              <a:rPr lang="en-GB" sz="1900" dirty="0" smtClean="0">
                <a:solidFill>
                  <a:srgbClr val="002060"/>
                </a:solidFill>
                <a:latin typeface="+mj-lt"/>
              </a:rPr>
              <a:t>upon completion. </a:t>
            </a:r>
          </a:p>
          <a:p>
            <a:pPr algn="l"/>
            <a:r>
              <a:rPr lang="en-GB" sz="1700" dirty="0" smtClean="0">
                <a:solidFill>
                  <a:srgbClr val="002060"/>
                </a:solidFill>
                <a:latin typeface="+mj-lt"/>
              </a:rPr>
              <a:t>(E.g. number of public servants, children, teachers, border police personnel, institutions, SMEs, etc.)</a:t>
            </a:r>
          </a:p>
          <a:p>
            <a:pPr marL="342900" indent="-342900" algn="l"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n-GB" sz="1900" dirty="0" smtClean="0">
                <a:solidFill>
                  <a:srgbClr val="002060"/>
                </a:solidFill>
                <a:latin typeface="+mj-lt"/>
              </a:rPr>
              <a:t>They relate closely to the project </a:t>
            </a:r>
            <a:r>
              <a:rPr lang="en-GB" sz="1900" b="1" dirty="0" smtClean="0">
                <a:solidFill>
                  <a:srgbClr val="C00000"/>
                </a:solidFill>
                <a:latin typeface="+mj-lt"/>
              </a:rPr>
              <a:t>Specific Objectives</a:t>
            </a:r>
            <a:r>
              <a:rPr lang="en-GB" sz="1900" dirty="0" smtClean="0">
                <a:solidFill>
                  <a:srgbClr val="002060"/>
                </a:solidFill>
                <a:latin typeface="+mj-lt"/>
              </a:rPr>
              <a:t>, </a:t>
            </a:r>
            <a:r>
              <a:rPr lang="en-GB" sz="1900" b="1" dirty="0" smtClean="0">
                <a:solidFill>
                  <a:srgbClr val="C00000"/>
                </a:solidFill>
                <a:latin typeface="+mj-lt"/>
              </a:rPr>
              <a:t>Results</a:t>
            </a:r>
            <a:r>
              <a:rPr lang="en-GB" sz="1900" dirty="0" smtClean="0">
                <a:solidFill>
                  <a:srgbClr val="002060"/>
                </a:solidFill>
                <a:latin typeface="+mj-lt"/>
              </a:rPr>
              <a:t> and </a:t>
            </a:r>
            <a:r>
              <a:rPr lang="en-GB" sz="1900" b="1" dirty="0">
                <a:solidFill>
                  <a:srgbClr val="C00000"/>
                </a:solidFill>
                <a:latin typeface="+mj-lt"/>
              </a:rPr>
              <a:t>A</a:t>
            </a:r>
            <a:r>
              <a:rPr lang="en-GB" sz="1900" b="1" dirty="0" smtClean="0">
                <a:solidFill>
                  <a:srgbClr val="C00000"/>
                </a:solidFill>
                <a:latin typeface="+mj-lt"/>
              </a:rPr>
              <a:t>ctivities</a:t>
            </a:r>
            <a:endParaRPr lang="en-GB" sz="1900" b="1" dirty="0">
              <a:solidFill>
                <a:srgbClr val="C00000"/>
              </a:solidFill>
              <a:latin typeface="+mj-lt"/>
            </a:endParaRPr>
          </a:p>
          <a:p>
            <a:pPr algn="just"/>
            <a:endParaRPr lang="en-GB" sz="1900" dirty="0" smtClean="0">
              <a:solidFill>
                <a:srgbClr val="002060"/>
              </a:solidFill>
              <a:latin typeface="+mj-lt"/>
            </a:endParaRPr>
          </a:p>
          <a:p>
            <a:pPr algn="l"/>
            <a:r>
              <a:rPr lang="en-GB" sz="1900" b="1" dirty="0" smtClean="0">
                <a:solidFill>
                  <a:srgbClr val="C00000"/>
                </a:solidFill>
                <a:latin typeface="+mj-lt"/>
                <a:sym typeface="Wingdings 3" panose="05040102010807070707" pitchFamily="18" charset="2"/>
              </a:rPr>
              <a:t> </a:t>
            </a:r>
            <a:r>
              <a:rPr lang="en-GB" sz="1900" b="1" dirty="0" smtClean="0">
                <a:solidFill>
                  <a:srgbClr val="C00000"/>
                </a:solidFill>
                <a:latin typeface="+mj-lt"/>
              </a:rPr>
              <a:t>Final beneficiaries </a:t>
            </a:r>
          </a:p>
          <a:p>
            <a:pPr marL="342900" indent="-342900" algn="l"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n-GB" sz="1900" dirty="0" smtClean="0">
                <a:solidFill>
                  <a:srgbClr val="002060"/>
                </a:solidFill>
                <a:latin typeface="+mj-lt"/>
              </a:rPr>
              <a:t>A bigger group, that usually includes the target groups</a:t>
            </a:r>
          </a:p>
          <a:p>
            <a:pPr marL="342900" indent="-342900" algn="l"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n-GB" sz="1900" dirty="0" smtClean="0">
                <a:solidFill>
                  <a:srgbClr val="002060"/>
                </a:solidFill>
                <a:latin typeface="+mj-lt"/>
              </a:rPr>
              <a:t>They will </a:t>
            </a:r>
            <a:r>
              <a:rPr lang="en-GB" sz="1900" dirty="0">
                <a:solidFill>
                  <a:srgbClr val="002060"/>
                </a:solidFill>
                <a:latin typeface="+mj-lt"/>
              </a:rPr>
              <a:t>benefit from the project in the long </a:t>
            </a:r>
            <a:r>
              <a:rPr lang="en-GB" sz="1900" dirty="0" smtClean="0">
                <a:solidFill>
                  <a:srgbClr val="002060"/>
                </a:solidFill>
                <a:latin typeface="+mj-lt"/>
              </a:rPr>
              <a:t>term</a:t>
            </a:r>
          </a:p>
          <a:p>
            <a:pPr algn="l">
              <a:buClr>
                <a:srgbClr val="C00000"/>
              </a:buClr>
            </a:pPr>
            <a:r>
              <a:rPr lang="en-GB" sz="1700" dirty="0" smtClean="0">
                <a:solidFill>
                  <a:srgbClr val="002060"/>
                </a:solidFill>
                <a:latin typeface="+mj-lt"/>
              </a:rPr>
              <a:t>E.g. tourists, people in a certain region/city/commune, employees, institutions, people crossing the border, patients, etc.</a:t>
            </a:r>
          </a:p>
          <a:p>
            <a:pPr marL="342900" indent="-342900" algn="l"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n-GB" sz="1900" dirty="0" smtClean="0">
                <a:solidFill>
                  <a:srgbClr val="002060"/>
                </a:solidFill>
                <a:latin typeface="+mj-lt"/>
              </a:rPr>
              <a:t>They relate to the project </a:t>
            </a:r>
            <a:r>
              <a:rPr lang="en-GB" sz="1900" b="1" dirty="0" smtClean="0">
                <a:solidFill>
                  <a:srgbClr val="C00000"/>
                </a:solidFill>
                <a:latin typeface="+mj-lt"/>
              </a:rPr>
              <a:t>General Objective</a:t>
            </a:r>
            <a:endParaRPr lang="en-GB" sz="1900" b="1" dirty="0">
              <a:solidFill>
                <a:srgbClr val="C00000"/>
              </a:solidFill>
              <a:latin typeface="+mj-lt"/>
            </a:endParaRPr>
          </a:p>
          <a:p>
            <a:pPr algn="l"/>
            <a:endParaRPr lang="en-GB" sz="1900" dirty="0" smtClean="0">
              <a:solidFill>
                <a:srgbClr val="002060"/>
              </a:solidFill>
              <a:latin typeface="+mj-lt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9728" y="615503"/>
            <a:ext cx="4055943" cy="30419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7744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9211" y="-1362653"/>
            <a:ext cx="5251416" cy="2085984"/>
          </a:xfrm>
        </p:spPr>
        <p:txBody>
          <a:bodyPr>
            <a:normAutofit/>
          </a:bodyPr>
          <a:lstStyle/>
          <a:p>
            <a:r>
              <a:rPr lang="en-US" sz="2600" b="1" dirty="0" smtClean="0">
                <a:solidFill>
                  <a:srgbClr val="002060"/>
                </a:solidFill>
              </a:rPr>
              <a:t>PROJECT SUMMARY (PART A) (4/7)</a:t>
            </a:r>
            <a:endParaRPr lang="en-US" sz="2600" b="1" dirty="0">
              <a:solidFill>
                <a:srgbClr val="00206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7641" y="1205802"/>
            <a:ext cx="5097780" cy="5227701"/>
          </a:xfrm>
        </p:spPr>
        <p:txBody>
          <a:bodyPr anchor="ctr">
            <a:noAutofit/>
          </a:bodyPr>
          <a:lstStyle/>
          <a:p>
            <a:pPr marL="342900" indent="-342900" algn="l">
              <a:buClr>
                <a:srgbClr val="C00000"/>
              </a:buClr>
              <a:buFont typeface="Wingdings" panose="05000000000000000000" pitchFamily="2" charset="2"/>
              <a:buChar char="ü"/>
            </a:pPr>
            <a:r>
              <a:rPr lang="en-GB" sz="1900" dirty="0" smtClean="0">
                <a:solidFill>
                  <a:srgbClr val="002060"/>
                </a:solidFill>
                <a:latin typeface="+mj-lt"/>
              </a:rPr>
              <a:t>Check </a:t>
            </a:r>
            <a:r>
              <a:rPr lang="en-GB" sz="1900" b="1" dirty="0" smtClean="0">
                <a:solidFill>
                  <a:srgbClr val="0000FF"/>
                </a:solidFill>
                <a:latin typeface="+mj-lt"/>
              </a:rPr>
              <a:t>Evaluation Grid for Step 2 </a:t>
            </a:r>
            <a:r>
              <a:rPr lang="en-GB" sz="1900" dirty="0" smtClean="0">
                <a:solidFill>
                  <a:srgbClr val="002060"/>
                </a:solidFill>
                <a:latin typeface="+mj-lt"/>
              </a:rPr>
              <a:t>(technical and financial evaluation) for criteria making reference to target groups &amp; final beneficiaries </a:t>
            </a:r>
          </a:p>
          <a:p>
            <a:pPr algn="l"/>
            <a:r>
              <a:rPr lang="en-GB" sz="1700" dirty="0" smtClean="0">
                <a:solidFill>
                  <a:srgbClr val="0000FF"/>
                </a:solidFill>
                <a:latin typeface="+mj-lt"/>
              </a:rPr>
              <a:t>1.1 </a:t>
            </a:r>
            <a:r>
              <a:rPr lang="en-GB" sz="1700" dirty="0">
                <a:solidFill>
                  <a:srgbClr val="0000FF"/>
                </a:solidFill>
                <a:latin typeface="+mj-lt"/>
              </a:rPr>
              <a:t>(a</a:t>
            </a:r>
            <a:r>
              <a:rPr lang="en-GB" sz="1700" dirty="0" smtClean="0">
                <a:solidFill>
                  <a:srgbClr val="0000FF"/>
                </a:solidFill>
                <a:latin typeface="+mj-lt"/>
              </a:rPr>
              <a:t>) Needs analysis </a:t>
            </a:r>
          </a:p>
          <a:p>
            <a:pPr algn="l"/>
            <a:r>
              <a:rPr lang="en-GB" sz="1700" dirty="0" smtClean="0">
                <a:solidFill>
                  <a:srgbClr val="0000FF"/>
                </a:solidFill>
                <a:latin typeface="+mj-lt"/>
              </a:rPr>
              <a:t>1.1 (b) Cross border impact of the project </a:t>
            </a:r>
          </a:p>
          <a:p>
            <a:pPr algn="l"/>
            <a:r>
              <a:rPr lang="en-GB" sz="1700" dirty="0" smtClean="0">
                <a:solidFill>
                  <a:srgbClr val="0000FF"/>
                </a:solidFill>
                <a:latin typeface="+mj-lt"/>
              </a:rPr>
              <a:t>1.1 (d) Cross cutting themes </a:t>
            </a:r>
          </a:p>
          <a:p>
            <a:pPr algn="l"/>
            <a:r>
              <a:rPr lang="en-GB" sz="1700" dirty="0" smtClean="0">
                <a:solidFill>
                  <a:srgbClr val="0000FF"/>
                </a:solidFill>
                <a:latin typeface="+mj-lt"/>
              </a:rPr>
              <a:t>2.1 (a) Project General Objective </a:t>
            </a:r>
          </a:p>
          <a:p>
            <a:pPr algn="l"/>
            <a:r>
              <a:rPr lang="en-GB" sz="1700" dirty="0" smtClean="0">
                <a:solidFill>
                  <a:srgbClr val="0000FF"/>
                </a:solidFill>
                <a:latin typeface="+mj-lt"/>
              </a:rPr>
              <a:t>2.1 (</a:t>
            </a:r>
            <a:r>
              <a:rPr lang="en-GB" sz="1700" dirty="0">
                <a:solidFill>
                  <a:srgbClr val="0000FF"/>
                </a:solidFill>
                <a:latin typeface="+mj-lt"/>
              </a:rPr>
              <a:t>b) Project </a:t>
            </a:r>
            <a:r>
              <a:rPr lang="en-GB" sz="1700" dirty="0" smtClean="0">
                <a:solidFill>
                  <a:srgbClr val="0000FF"/>
                </a:solidFill>
                <a:latin typeface="+mj-lt"/>
              </a:rPr>
              <a:t>Specific Objective </a:t>
            </a:r>
          </a:p>
          <a:p>
            <a:pPr algn="l"/>
            <a:r>
              <a:rPr lang="en-GB" sz="1700" dirty="0" smtClean="0">
                <a:solidFill>
                  <a:srgbClr val="0000FF"/>
                </a:solidFill>
                <a:latin typeface="+mj-lt"/>
              </a:rPr>
              <a:t>2.1 (c) Project Specific Results </a:t>
            </a:r>
          </a:p>
          <a:p>
            <a:pPr algn="l"/>
            <a:r>
              <a:rPr lang="en-GB" sz="1700" dirty="0" smtClean="0">
                <a:solidFill>
                  <a:srgbClr val="0000FF"/>
                </a:solidFill>
                <a:latin typeface="+mj-lt"/>
              </a:rPr>
              <a:t>3.1 (c) Project planning &amp; methodology </a:t>
            </a:r>
          </a:p>
          <a:p>
            <a:pPr algn="l"/>
            <a:r>
              <a:rPr lang="en-GB" sz="1700" dirty="0" smtClean="0">
                <a:solidFill>
                  <a:srgbClr val="0000FF"/>
                </a:solidFill>
                <a:latin typeface="+mj-lt"/>
              </a:rPr>
              <a:t>3.3 (f) Capacity building activities (only for HARD projects)</a:t>
            </a:r>
            <a:endParaRPr lang="en-GB" sz="1700" dirty="0">
              <a:solidFill>
                <a:srgbClr val="0000FF"/>
              </a:solidFill>
              <a:latin typeface="+mj-lt"/>
            </a:endParaRPr>
          </a:p>
          <a:p>
            <a:pPr algn="l"/>
            <a:r>
              <a:rPr lang="en-GB" sz="1900" b="1" dirty="0">
                <a:solidFill>
                  <a:srgbClr val="0000FF"/>
                </a:solidFill>
                <a:latin typeface="+mj-lt"/>
              </a:rPr>
              <a:t>All in all, </a:t>
            </a:r>
            <a:r>
              <a:rPr lang="en-GB" sz="1900" b="1" dirty="0" smtClean="0">
                <a:solidFill>
                  <a:srgbClr val="0000FF"/>
                </a:solidFill>
                <a:latin typeface="+mj-lt"/>
              </a:rPr>
              <a:t>10 </a:t>
            </a:r>
            <a:r>
              <a:rPr lang="en-GB" sz="1900" b="1" dirty="0">
                <a:solidFill>
                  <a:srgbClr val="0000FF"/>
                </a:solidFill>
                <a:latin typeface="+mj-lt"/>
              </a:rPr>
              <a:t>evaluation </a:t>
            </a:r>
            <a:r>
              <a:rPr lang="en-GB" sz="1900" b="1" dirty="0" smtClean="0">
                <a:solidFill>
                  <a:srgbClr val="0000FF"/>
                </a:solidFill>
                <a:latin typeface="+mj-lt"/>
              </a:rPr>
              <a:t>criteria !!!</a:t>
            </a:r>
            <a:endParaRPr lang="en-GB" sz="1900" b="1" dirty="0">
              <a:solidFill>
                <a:srgbClr val="0000FF"/>
              </a:solidFill>
              <a:latin typeface="+mj-lt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4834" y="4293974"/>
            <a:ext cx="5115639" cy="31436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5421" y="4615170"/>
            <a:ext cx="6449325" cy="82879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5421" y="5327261"/>
            <a:ext cx="6467475" cy="141922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1150" y="36478"/>
            <a:ext cx="6601746" cy="4039164"/>
          </a:xfrm>
          <a:prstGeom prst="rect">
            <a:avLst/>
          </a:prstGeom>
        </p:spPr>
      </p:pic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72576488"/>
              </p:ext>
            </p:extLst>
          </p:nvPr>
        </p:nvGraphicFramePr>
        <p:xfrm>
          <a:off x="363304" y="992442"/>
          <a:ext cx="4097495" cy="426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97495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200" dirty="0" smtClean="0">
                          <a:solidFill>
                            <a:srgbClr val="C00000"/>
                          </a:solidFill>
                          <a:latin typeface="Calibri Light" panose="020F0302020204030204" pitchFamily="34" charset="0"/>
                          <a:sym typeface="Webdings" panose="05030102010509060703" pitchFamily="18" charset="2"/>
                        </a:rPr>
                        <a:t> TIPS</a:t>
                      </a:r>
                      <a:endParaRPr lang="en-US" sz="2200" dirty="0" smtClean="0">
                        <a:solidFill>
                          <a:srgbClr val="C00000"/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98754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11873" y="-1362653"/>
            <a:ext cx="4839629" cy="2085984"/>
          </a:xfrm>
        </p:spPr>
        <p:txBody>
          <a:bodyPr>
            <a:normAutofit/>
          </a:bodyPr>
          <a:lstStyle/>
          <a:p>
            <a:r>
              <a:rPr lang="en-US" sz="2600" b="1" dirty="0" smtClean="0">
                <a:solidFill>
                  <a:srgbClr val="002060"/>
                </a:solidFill>
              </a:rPr>
              <a:t>PROJECT SUMMARY (PART A) (5/7)</a:t>
            </a:r>
            <a:endParaRPr lang="en-US" sz="2600" b="1" dirty="0">
              <a:solidFill>
                <a:srgbClr val="00206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1873" y="1824542"/>
            <a:ext cx="4996068" cy="4075794"/>
          </a:xfrm>
        </p:spPr>
        <p:txBody>
          <a:bodyPr anchor="ctr">
            <a:normAutofit lnSpcReduction="10000"/>
          </a:bodyPr>
          <a:lstStyle/>
          <a:p>
            <a:pPr algn="l"/>
            <a:r>
              <a:rPr lang="en-US" sz="1900" b="1" dirty="0" smtClean="0">
                <a:solidFill>
                  <a:srgbClr val="002060"/>
                </a:solidFill>
                <a:latin typeface="+mj-lt"/>
              </a:rPr>
              <a:t>Eligibility requirements</a:t>
            </a:r>
          </a:p>
          <a:p>
            <a:pPr algn="l"/>
            <a:endParaRPr lang="en-US" sz="1900" b="1" dirty="0" smtClean="0">
              <a:solidFill>
                <a:srgbClr val="002060"/>
              </a:solidFill>
              <a:latin typeface="+mj-lt"/>
            </a:endParaRPr>
          </a:p>
          <a:p>
            <a:pPr marL="342900" indent="-342900" algn="l"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n-US" sz="1900" dirty="0" smtClean="0">
                <a:solidFill>
                  <a:srgbClr val="002060"/>
                </a:solidFill>
                <a:latin typeface="+mj-lt"/>
              </a:rPr>
              <a:t>Project duration must </a:t>
            </a:r>
            <a:r>
              <a:rPr lang="en-US" sz="1900" dirty="0">
                <a:solidFill>
                  <a:srgbClr val="002060"/>
                </a:solidFill>
                <a:latin typeface="+mj-lt"/>
              </a:rPr>
              <a:t>not exceed </a:t>
            </a:r>
            <a:r>
              <a:rPr lang="en-US" sz="1900" dirty="0" smtClean="0">
                <a:solidFill>
                  <a:srgbClr val="002060"/>
                </a:solidFill>
                <a:latin typeface="+mj-lt"/>
              </a:rPr>
              <a:t>minimum </a:t>
            </a:r>
            <a:r>
              <a:rPr lang="en-US" sz="1900" b="1" u="sng" dirty="0">
                <a:solidFill>
                  <a:srgbClr val="002060"/>
                </a:solidFill>
                <a:latin typeface="+mj-lt"/>
              </a:rPr>
              <a:t>and</a:t>
            </a:r>
            <a:r>
              <a:rPr lang="en-US" sz="1900" dirty="0">
                <a:solidFill>
                  <a:srgbClr val="002060"/>
                </a:solidFill>
                <a:latin typeface="+mj-lt"/>
              </a:rPr>
              <a:t> maximum </a:t>
            </a:r>
            <a:r>
              <a:rPr lang="en-US" sz="1900" dirty="0" smtClean="0">
                <a:solidFill>
                  <a:srgbClr val="002060"/>
                </a:solidFill>
                <a:latin typeface="+mj-lt"/>
              </a:rPr>
              <a:t>number of months required </a:t>
            </a:r>
            <a:r>
              <a:rPr lang="en-US" sz="1900" dirty="0">
                <a:solidFill>
                  <a:srgbClr val="002060"/>
                </a:solidFill>
                <a:latin typeface="+mj-lt"/>
              </a:rPr>
              <a:t>by the </a:t>
            </a:r>
            <a:r>
              <a:rPr lang="en-US" sz="1900" dirty="0" smtClean="0">
                <a:solidFill>
                  <a:srgbClr val="002060"/>
                </a:solidFill>
                <a:latin typeface="+mj-lt"/>
              </a:rPr>
              <a:t>Call </a:t>
            </a:r>
          </a:p>
          <a:p>
            <a:pPr marL="342900" indent="-342900" algn="l"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n-US" sz="1900" dirty="0">
                <a:solidFill>
                  <a:srgbClr val="002060"/>
                </a:solidFill>
                <a:latin typeface="+mj-lt"/>
              </a:rPr>
              <a:t>G</a:t>
            </a:r>
            <a:r>
              <a:rPr lang="en-US" sz="1900" dirty="0" smtClean="0">
                <a:solidFill>
                  <a:srgbClr val="002060"/>
                </a:solidFill>
                <a:latin typeface="+mj-lt"/>
              </a:rPr>
              <a:t>rant requested is </a:t>
            </a:r>
            <a:r>
              <a:rPr lang="en-US" sz="1900" dirty="0">
                <a:solidFill>
                  <a:srgbClr val="002060"/>
                </a:solidFill>
                <a:latin typeface="+mj-lt"/>
              </a:rPr>
              <a:t>equal </a:t>
            </a:r>
            <a:r>
              <a:rPr lang="en-US" sz="1900" dirty="0" smtClean="0">
                <a:solidFill>
                  <a:srgbClr val="002060"/>
                </a:solidFill>
                <a:latin typeface="+mj-lt"/>
              </a:rPr>
              <a:t>to, </a:t>
            </a:r>
            <a:r>
              <a:rPr lang="en-US" sz="1900" dirty="0">
                <a:solidFill>
                  <a:srgbClr val="002060"/>
                </a:solidFill>
                <a:latin typeface="+mj-lt"/>
              </a:rPr>
              <a:t>or lower than the maximum grant </a:t>
            </a:r>
            <a:r>
              <a:rPr lang="en-US" sz="1900" dirty="0" smtClean="0">
                <a:solidFill>
                  <a:srgbClr val="002060"/>
                </a:solidFill>
                <a:latin typeface="+mj-lt"/>
              </a:rPr>
              <a:t>per </a:t>
            </a:r>
            <a:r>
              <a:rPr lang="en-US" sz="1900" dirty="0">
                <a:solidFill>
                  <a:srgbClr val="002060"/>
                </a:solidFill>
                <a:latin typeface="+mj-lt"/>
              </a:rPr>
              <a:t>priority </a:t>
            </a:r>
            <a:r>
              <a:rPr lang="en-US" sz="1900" dirty="0" smtClean="0">
                <a:solidFill>
                  <a:srgbClr val="002060"/>
                </a:solidFill>
                <a:latin typeface="+mj-lt"/>
              </a:rPr>
              <a:t>available for the </a:t>
            </a:r>
            <a:r>
              <a:rPr lang="en-US" sz="1900" dirty="0">
                <a:solidFill>
                  <a:srgbClr val="002060"/>
                </a:solidFill>
                <a:latin typeface="+mj-lt"/>
              </a:rPr>
              <a:t>Call </a:t>
            </a:r>
            <a:endParaRPr lang="en-US" sz="1900" dirty="0" smtClean="0">
              <a:solidFill>
                <a:srgbClr val="002060"/>
              </a:solidFill>
              <a:latin typeface="+mj-lt"/>
            </a:endParaRPr>
          </a:p>
          <a:p>
            <a:pPr marL="342900" indent="-342900" algn="l"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n-US" sz="1900" dirty="0" smtClean="0">
                <a:solidFill>
                  <a:srgbClr val="002060"/>
                </a:solidFill>
                <a:latin typeface="+mj-lt"/>
              </a:rPr>
              <a:t>There is no infrastructure, </a:t>
            </a:r>
            <a:r>
              <a:rPr lang="en-US" sz="1900" dirty="0">
                <a:solidFill>
                  <a:srgbClr val="002060"/>
                </a:solidFill>
                <a:latin typeface="+mj-lt"/>
              </a:rPr>
              <a:t>or the infrastructure </a:t>
            </a:r>
            <a:r>
              <a:rPr lang="en-US" sz="1900" dirty="0" smtClean="0">
                <a:solidFill>
                  <a:srgbClr val="002060"/>
                </a:solidFill>
                <a:latin typeface="+mj-lt"/>
              </a:rPr>
              <a:t>is </a:t>
            </a:r>
            <a:r>
              <a:rPr lang="en-US" sz="1900" dirty="0">
                <a:solidFill>
                  <a:srgbClr val="002060"/>
                </a:solidFill>
                <a:latin typeface="+mj-lt"/>
              </a:rPr>
              <a:t>of less than </a:t>
            </a:r>
            <a:r>
              <a:rPr lang="en-US" sz="1900" dirty="0" smtClean="0">
                <a:solidFill>
                  <a:srgbClr val="002060"/>
                </a:solidFill>
                <a:latin typeface="+mj-lt"/>
              </a:rPr>
              <a:t>1,000,000 € (in case of SOFT projects)</a:t>
            </a:r>
          </a:p>
          <a:p>
            <a:pPr marL="342900" indent="-342900" algn="l"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n-US" sz="1900" dirty="0" smtClean="0">
                <a:solidFill>
                  <a:srgbClr val="002060"/>
                </a:solidFill>
                <a:latin typeface="+mj-lt"/>
              </a:rPr>
              <a:t>The infrastructure is more than 1,000,000 </a:t>
            </a:r>
            <a:r>
              <a:rPr lang="en-US" sz="1900" dirty="0" smtClean="0">
                <a:solidFill>
                  <a:srgbClr val="002060"/>
                </a:solidFill>
              </a:rPr>
              <a:t>€ </a:t>
            </a:r>
            <a:r>
              <a:rPr lang="en-US" sz="1900" dirty="0" smtClean="0">
                <a:solidFill>
                  <a:srgbClr val="002060"/>
                </a:solidFill>
                <a:latin typeface="+mj-lt"/>
              </a:rPr>
              <a:t>(</a:t>
            </a:r>
            <a:r>
              <a:rPr lang="en-US" sz="1900" dirty="0">
                <a:solidFill>
                  <a:srgbClr val="002060"/>
                </a:solidFill>
                <a:latin typeface="+mj-lt"/>
              </a:rPr>
              <a:t>in case of </a:t>
            </a:r>
            <a:r>
              <a:rPr lang="en-US" sz="1900" dirty="0" smtClean="0">
                <a:solidFill>
                  <a:srgbClr val="002060"/>
                </a:solidFill>
                <a:latin typeface="+mj-lt"/>
              </a:rPr>
              <a:t>HARD </a:t>
            </a:r>
            <a:r>
              <a:rPr lang="en-US" sz="1900" dirty="0">
                <a:solidFill>
                  <a:srgbClr val="002060"/>
                </a:solidFill>
                <a:latin typeface="+mj-lt"/>
              </a:rPr>
              <a:t>projects)</a:t>
            </a:r>
          </a:p>
          <a:p>
            <a:pPr marL="342900" indent="-342900" algn="l">
              <a:buClr>
                <a:srgbClr val="C00000"/>
              </a:buClr>
              <a:buFont typeface="Wingdings" panose="05000000000000000000" pitchFamily="2" charset="2"/>
              <a:buChar char="§"/>
            </a:pPr>
            <a:endParaRPr lang="en-US" sz="1900" dirty="0" smtClean="0">
              <a:solidFill>
                <a:srgbClr val="002060"/>
              </a:solidFill>
              <a:latin typeface="+mj-lt"/>
            </a:endParaRPr>
          </a:p>
          <a:p>
            <a:pPr algn="l"/>
            <a:endParaRPr lang="en-US" sz="1900" dirty="0">
              <a:solidFill>
                <a:srgbClr val="002060"/>
              </a:solidFill>
              <a:latin typeface="Trebuchet MS" panose="020B0603020202020204" pitchFamily="34" charset="0"/>
            </a:endParaRPr>
          </a:p>
          <a:p>
            <a:pPr algn="l"/>
            <a:endParaRPr lang="en-US" sz="1900" dirty="0">
              <a:solidFill>
                <a:srgbClr val="002060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73311" y="0"/>
            <a:ext cx="6630663" cy="68580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67929" y="2799977"/>
            <a:ext cx="841321" cy="29873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85089" y="3130270"/>
            <a:ext cx="841321" cy="29873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12728" y="6005466"/>
            <a:ext cx="6591245" cy="657317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85089" y="6079612"/>
            <a:ext cx="841321" cy="2987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9913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11873" y="-1362653"/>
            <a:ext cx="4839629" cy="2408571"/>
          </a:xfrm>
        </p:spPr>
        <p:txBody>
          <a:bodyPr>
            <a:normAutofit/>
          </a:bodyPr>
          <a:lstStyle/>
          <a:p>
            <a:r>
              <a:rPr lang="en-US" sz="2600" b="1" dirty="0" smtClean="0">
                <a:solidFill>
                  <a:srgbClr val="002060"/>
                </a:solidFill>
              </a:rPr>
              <a:t>PROJECT SUMMARY (PART A) (6/7)</a:t>
            </a:r>
            <a:br>
              <a:rPr lang="en-US" sz="2600" b="1" dirty="0" smtClean="0">
                <a:solidFill>
                  <a:srgbClr val="002060"/>
                </a:solidFill>
              </a:rPr>
            </a:br>
            <a:r>
              <a:rPr lang="en-US" sz="2600" b="1" dirty="0" smtClean="0">
                <a:solidFill>
                  <a:srgbClr val="002060"/>
                </a:solidFill>
              </a:rPr>
              <a:t>- </a:t>
            </a:r>
            <a:r>
              <a:rPr lang="en-US" sz="2600" b="1" dirty="0" smtClean="0">
                <a:solidFill>
                  <a:srgbClr val="C00000"/>
                </a:solidFill>
              </a:rPr>
              <a:t>General Objective</a:t>
            </a:r>
            <a:endParaRPr lang="en-US" sz="2600" b="1" dirty="0">
              <a:solidFill>
                <a:srgbClr val="C00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1873" y="1448764"/>
            <a:ext cx="4706944" cy="4839629"/>
          </a:xfrm>
        </p:spPr>
        <p:txBody>
          <a:bodyPr anchor="ctr">
            <a:normAutofit/>
          </a:bodyPr>
          <a:lstStyle/>
          <a:p>
            <a:pPr marL="342900" indent="-342900" algn="l">
              <a:buClr>
                <a:srgbClr val="C00000"/>
              </a:buClr>
              <a:buFont typeface="Wingdings" panose="05000000000000000000" pitchFamily="2" charset="2"/>
              <a:buChar char="ü"/>
            </a:pPr>
            <a:r>
              <a:rPr lang="en-GB" sz="1900" dirty="0">
                <a:solidFill>
                  <a:srgbClr val="002060"/>
                </a:solidFill>
                <a:latin typeface="Calibri Light" panose="020F0302020204030204" pitchFamily="34" charset="0"/>
              </a:rPr>
              <a:t>Check </a:t>
            </a:r>
            <a:r>
              <a:rPr lang="en-GB" sz="1900" b="1" dirty="0">
                <a:solidFill>
                  <a:srgbClr val="0000FF"/>
                </a:solidFill>
                <a:latin typeface="Calibri Light" panose="020F0302020204030204" pitchFamily="34" charset="0"/>
              </a:rPr>
              <a:t>Evaluation Grid for Step 2 </a:t>
            </a:r>
            <a:r>
              <a:rPr lang="en-GB" sz="1900" dirty="0">
                <a:solidFill>
                  <a:srgbClr val="002060"/>
                </a:solidFill>
                <a:latin typeface="Calibri Light" panose="020F0302020204030204" pitchFamily="34" charset="0"/>
              </a:rPr>
              <a:t>(technical and financial evaluation) for criteria making reference to </a:t>
            </a:r>
            <a:r>
              <a:rPr lang="en-GB" sz="1900" dirty="0" smtClean="0">
                <a:solidFill>
                  <a:srgbClr val="002060"/>
                </a:solidFill>
                <a:latin typeface="Calibri Light" panose="020F0302020204030204" pitchFamily="34" charset="0"/>
              </a:rPr>
              <a:t>the General Objective</a:t>
            </a:r>
          </a:p>
          <a:p>
            <a:pPr algn="l">
              <a:buClr>
                <a:srgbClr val="C00000"/>
              </a:buClr>
            </a:pPr>
            <a:endParaRPr lang="en-GB" sz="1900" dirty="0">
              <a:solidFill>
                <a:srgbClr val="002060"/>
              </a:solidFill>
              <a:latin typeface="Calibri Light" panose="020F0302020204030204" pitchFamily="34" charset="0"/>
            </a:endParaRPr>
          </a:p>
          <a:p>
            <a:pPr algn="l"/>
            <a:r>
              <a:rPr lang="en-GB" sz="1700" dirty="0" smtClean="0">
                <a:solidFill>
                  <a:srgbClr val="0000FF"/>
                </a:solidFill>
                <a:latin typeface="+mj-lt"/>
              </a:rPr>
              <a:t>1.1 (a) Needs analysis</a:t>
            </a:r>
          </a:p>
          <a:p>
            <a:pPr algn="l"/>
            <a:r>
              <a:rPr lang="en-GB" sz="1700" dirty="0" smtClean="0">
                <a:solidFill>
                  <a:srgbClr val="0000FF"/>
                </a:solidFill>
                <a:latin typeface="+mj-lt"/>
              </a:rPr>
              <a:t>1.1 (b) Cross border impact of the project</a:t>
            </a:r>
          </a:p>
          <a:p>
            <a:pPr algn="l"/>
            <a:r>
              <a:rPr lang="en-GB" sz="1700" dirty="0" smtClean="0">
                <a:solidFill>
                  <a:srgbClr val="0000FF"/>
                </a:solidFill>
                <a:latin typeface="+mj-lt"/>
              </a:rPr>
              <a:t>1.1 (c) </a:t>
            </a:r>
            <a:r>
              <a:rPr lang="en-US" sz="1700" dirty="0" smtClean="0">
                <a:solidFill>
                  <a:srgbClr val="0000FF"/>
                </a:solidFill>
                <a:latin typeface="+mj-lt"/>
              </a:rPr>
              <a:t>Project contribution to strategies and policies</a:t>
            </a:r>
          </a:p>
          <a:p>
            <a:pPr algn="l"/>
            <a:r>
              <a:rPr lang="en-US" sz="1700" dirty="0">
                <a:solidFill>
                  <a:srgbClr val="0000FF"/>
                </a:solidFill>
                <a:latin typeface="+mj-lt"/>
              </a:rPr>
              <a:t>1.2 (a) Contribution to Program Result(s)</a:t>
            </a:r>
          </a:p>
          <a:p>
            <a:pPr algn="l"/>
            <a:r>
              <a:rPr lang="en-GB" sz="1700" dirty="0">
                <a:solidFill>
                  <a:srgbClr val="0000FF"/>
                </a:solidFill>
                <a:latin typeface="+mj-lt"/>
              </a:rPr>
              <a:t>2.1 (a) Project General Objective</a:t>
            </a:r>
          </a:p>
          <a:p>
            <a:pPr algn="l"/>
            <a:r>
              <a:rPr lang="en-US" sz="1700" dirty="0" smtClean="0">
                <a:solidFill>
                  <a:srgbClr val="0000FF"/>
                </a:solidFill>
                <a:latin typeface="+mj-lt"/>
              </a:rPr>
              <a:t>2.2 (a) Relevance of the project partnership</a:t>
            </a:r>
          </a:p>
          <a:p>
            <a:pPr algn="l"/>
            <a:r>
              <a:rPr lang="en-US" sz="1900" b="1" dirty="0">
                <a:solidFill>
                  <a:srgbClr val="0000FF"/>
                </a:solidFill>
                <a:latin typeface="Calibri Light" panose="020F0302020204030204" pitchFamily="34" charset="0"/>
              </a:rPr>
              <a:t>All in all, </a:t>
            </a:r>
            <a:r>
              <a:rPr lang="en-US" sz="1900" b="1" dirty="0" smtClean="0">
                <a:solidFill>
                  <a:srgbClr val="0000FF"/>
                </a:solidFill>
                <a:latin typeface="Calibri Light" panose="020F0302020204030204" pitchFamily="34" charset="0"/>
              </a:rPr>
              <a:t>9 </a:t>
            </a:r>
            <a:r>
              <a:rPr lang="en-US" sz="1900" b="1" dirty="0">
                <a:solidFill>
                  <a:srgbClr val="0000FF"/>
                </a:solidFill>
                <a:latin typeface="Calibri Light" panose="020F0302020204030204" pitchFamily="34" charset="0"/>
              </a:rPr>
              <a:t>evaluation </a:t>
            </a:r>
            <a:r>
              <a:rPr lang="en-US" sz="1900" b="1" dirty="0" smtClean="0">
                <a:solidFill>
                  <a:srgbClr val="0000FF"/>
                </a:solidFill>
                <a:latin typeface="Calibri Light" panose="020F0302020204030204" pitchFamily="34" charset="0"/>
              </a:rPr>
              <a:t>criteria !!!</a:t>
            </a:r>
            <a:endParaRPr lang="en-US" sz="1900" b="1" dirty="0">
              <a:solidFill>
                <a:srgbClr val="0000FF"/>
              </a:solidFill>
              <a:latin typeface="Calibri Light" panose="020F0302020204030204" pitchFamily="34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68595" y="4990351"/>
            <a:ext cx="2676190" cy="314286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5317" y="5304637"/>
            <a:ext cx="6814213" cy="1553363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82023" y="271176"/>
            <a:ext cx="6620799" cy="4105848"/>
          </a:xfrm>
          <a:prstGeom prst="rect">
            <a:avLst/>
          </a:prstGeom>
        </p:spPr>
      </p:pic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03749537"/>
              </p:ext>
            </p:extLst>
          </p:nvPr>
        </p:nvGraphicFramePr>
        <p:xfrm>
          <a:off x="384070" y="1138884"/>
          <a:ext cx="4077398" cy="426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77398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200" dirty="0" smtClean="0">
                          <a:solidFill>
                            <a:srgbClr val="C00000"/>
                          </a:solidFill>
                          <a:sym typeface="Webdings" panose="05030102010509060703" pitchFamily="18" charset="2"/>
                        </a:rPr>
                        <a:t> </a:t>
                      </a:r>
                      <a:r>
                        <a:rPr lang="en-US" sz="2200" dirty="0" smtClean="0">
                          <a:solidFill>
                            <a:srgbClr val="C00000"/>
                          </a:solidFill>
                          <a:latin typeface="Calibri Light" panose="020F0302020204030204" pitchFamily="34" charset="0"/>
                          <a:sym typeface="Webdings" panose="05030102010509060703" pitchFamily="18" charset="2"/>
                        </a:rPr>
                        <a:t>TIPS</a:t>
                      </a:r>
                      <a:endParaRPr lang="en-US" sz="2200" dirty="0" smtClean="0">
                        <a:solidFill>
                          <a:srgbClr val="C00000"/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55113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11873" y="-1362653"/>
            <a:ext cx="4839629" cy="2331644"/>
          </a:xfrm>
        </p:spPr>
        <p:txBody>
          <a:bodyPr>
            <a:normAutofit/>
          </a:bodyPr>
          <a:lstStyle/>
          <a:p>
            <a:r>
              <a:rPr lang="en-US" sz="2600" b="1" dirty="0" smtClean="0">
                <a:solidFill>
                  <a:srgbClr val="002060"/>
                </a:solidFill>
              </a:rPr>
              <a:t>PROJECT SUMMARY (PART A) (7/7)</a:t>
            </a:r>
            <a:br>
              <a:rPr lang="en-US" sz="2600" b="1" dirty="0" smtClean="0">
                <a:solidFill>
                  <a:srgbClr val="002060"/>
                </a:solidFill>
              </a:rPr>
            </a:br>
            <a:r>
              <a:rPr lang="en-US" sz="2600" b="1" dirty="0" smtClean="0">
                <a:solidFill>
                  <a:srgbClr val="002060"/>
                </a:solidFill>
              </a:rPr>
              <a:t>- </a:t>
            </a:r>
            <a:r>
              <a:rPr lang="en-US" sz="2600" b="1" dirty="0" smtClean="0">
                <a:solidFill>
                  <a:srgbClr val="C00000"/>
                </a:solidFill>
              </a:rPr>
              <a:t>Specific Objective(s)</a:t>
            </a:r>
            <a:endParaRPr lang="en-US" sz="2600" b="1" dirty="0">
              <a:solidFill>
                <a:srgbClr val="C00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78215" y="968991"/>
            <a:ext cx="4706944" cy="4473469"/>
          </a:xfrm>
        </p:spPr>
        <p:txBody>
          <a:bodyPr anchor="ctr">
            <a:normAutofit/>
          </a:bodyPr>
          <a:lstStyle/>
          <a:p>
            <a:pPr algn="l"/>
            <a:endParaRPr lang="en-US" sz="2000" u="sng" dirty="0" smtClean="0">
              <a:latin typeface="+mj-lt"/>
            </a:endParaRPr>
          </a:p>
          <a:p>
            <a:pPr marL="342900" indent="-342900" algn="l">
              <a:buClr>
                <a:srgbClr val="C00000"/>
              </a:buClr>
              <a:buFont typeface="Wingdings" panose="05000000000000000000" pitchFamily="2" charset="2"/>
              <a:buChar char="ü"/>
            </a:pPr>
            <a:r>
              <a:rPr lang="en-GB" sz="1900" dirty="0">
                <a:solidFill>
                  <a:srgbClr val="002060"/>
                </a:solidFill>
                <a:latin typeface="Calibri Light" panose="020F0302020204030204" pitchFamily="34" charset="0"/>
              </a:rPr>
              <a:t>Check </a:t>
            </a:r>
            <a:r>
              <a:rPr lang="en-GB" sz="1900" b="1" dirty="0">
                <a:solidFill>
                  <a:srgbClr val="0000FF"/>
                </a:solidFill>
                <a:latin typeface="Calibri Light" panose="020F0302020204030204" pitchFamily="34" charset="0"/>
              </a:rPr>
              <a:t>Evaluation Grid for Step 2 </a:t>
            </a:r>
            <a:r>
              <a:rPr lang="en-GB" sz="1900" dirty="0">
                <a:solidFill>
                  <a:srgbClr val="002060"/>
                </a:solidFill>
                <a:latin typeface="Calibri Light" panose="020F0302020204030204" pitchFamily="34" charset="0"/>
              </a:rPr>
              <a:t>(technical and financial evaluation) for criteria making reference to the </a:t>
            </a:r>
            <a:r>
              <a:rPr lang="en-GB" sz="1900" dirty="0" smtClean="0">
                <a:solidFill>
                  <a:srgbClr val="002060"/>
                </a:solidFill>
                <a:latin typeface="Calibri Light" panose="020F0302020204030204" pitchFamily="34" charset="0"/>
              </a:rPr>
              <a:t>Specific Objectives</a:t>
            </a:r>
          </a:p>
          <a:p>
            <a:pPr algn="l"/>
            <a:r>
              <a:rPr lang="en-GB" sz="1700" dirty="0" smtClean="0">
                <a:solidFill>
                  <a:srgbClr val="0000FF"/>
                </a:solidFill>
                <a:latin typeface="+mj-lt"/>
              </a:rPr>
              <a:t>1.1 (a) Need</a:t>
            </a:r>
            <a:r>
              <a:rPr lang="ro-RO" sz="1700" dirty="0" smtClean="0">
                <a:solidFill>
                  <a:srgbClr val="0000FF"/>
                </a:solidFill>
                <a:latin typeface="+mj-lt"/>
              </a:rPr>
              <a:t>s</a:t>
            </a:r>
            <a:r>
              <a:rPr lang="en-GB" sz="1700" dirty="0" smtClean="0">
                <a:solidFill>
                  <a:srgbClr val="0000FF"/>
                </a:solidFill>
                <a:latin typeface="+mj-lt"/>
              </a:rPr>
              <a:t> analysis</a:t>
            </a:r>
            <a:endParaRPr lang="en-GB" sz="1700" dirty="0">
              <a:solidFill>
                <a:srgbClr val="0000FF"/>
              </a:solidFill>
              <a:latin typeface="+mj-lt"/>
            </a:endParaRPr>
          </a:p>
          <a:p>
            <a:pPr algn="l"/>
            <a:r>
              <a:rPr lang="en-GB" sz="1700" dirty="0">
                <a:solidFill>
                  <a:srgbClr val="0000FF"/>
                </a:solidFill>
                <a:latin typeface="+mj-lt"/>
              </a:rPr>
              <a:t>1.1 </a:t>
            </a:r>
            <a:r>
              <a:rPr lang="en-GB" sz="1700" dirty="0" smtClean="0">
                <a:solidFill>
                  <a:srgbClr val="0000FF"/>
                </a:solidFill>
                <a:latin typeface="+mj-lt"/>
              </a:rPr>
              <a:t>(b) </a:t>
            </a:r>
            <a:r>
              <a:rPr lang="en-GB" sz="1700" dirty="0">
                <a:solidFill>
                  <a:srgbClr val="0000FF"/>
                </a:solidFill>
                <a:latin typeface="+mj-lt"/>
              </a:rPr>
              <a:t>Cross </a:t>
            </a:r>
            <a:r>
              <a:rPr lang="en-GB" sz="1700" dirty="0" smtClean="0">
                <a:solidFill>
                  <a:srgbClr val="0000FF"/>
                </a:solidFill>
                <a:latin typeface="+mj-lt"/>
              </a:rPr>
              <a:t>border impact of the project</a:t>
            </a:r>
          </a:p>
          <a:p>
            <a:pPr algn="l"/>
            <a:r>
              <a:rPr lang="en-GB" sz="1700" dirty="0" smtClean="0">
                <a:solidFill>
                  <a:srgbClr val="0000FF"/>
                </a:solidFill>
                <a:latin typeface="+mj-lt"/>
              </a:rPr>
              <a:t>1.1 (c) </a:t>
            </a:r>
            <a:r>
              <a:rPr lang="en-US" sz="1700" dirty="0" smtClean="0">
                <a:solidFill>
                  <a:srgbClr val="0000FF"/>
                </a:solidFill>
                <a:latin typeface="+mj-lt"/>
              </a:rPr>
              <a:t>Project </a:t>
            </a:r>
            <a:r>
              <a:rPr lang="en-US" sz="1700" dirty="0">
                <a:solidFill>
                  <a:srgbClr val="0000FF"/>
                </a:solidFill>
                <a:latin typeface="+mj-lt"/>
              </a:rPr>
              <a:t>contribution to strategies and </a:t>
            </a:r>
            <a:r>
              <a:rPr lang="en-US" sz="1700" dirty="0" smtClean="0">
                <a:solidFill>
                  <a:srgbClr val="0000FF"/>
                </a:solidFill>
                <a:latin typeface="+mj-lt"/>
              </a:rPr>
              <a:t>policies</a:t>
            </a:r>
          </a:p>
          <a:p>
            <a:pPr algn="l"/>
            <a:r>
              <a:rPr lang="en-US" sz="1700" dirty="0" smtClean="0">
                <a:solidFill>
                  <a:srgbClr val="0000FF"/>
                </a:solidFill>
                <a:latin typeface="+mj-lt"/>
              </a:rPr>
              <a:t>1.2 (b</a:t>
            </a:r>
            <a:r>
              <a:rPr lang="en-US" sz="1700" dirty="0">
                <a:solidFill>
                  <a:srgbClr val="0000FF"/>
                </a:solidFill>
                <a:latin typeface="+mj-lt"/>
              </a:rPr>
              <a:t>) Contribution to </a:t>
            </a:r>
            <a:r>
              <a:rPr lang="en-US" sz="1700" dirty="0" smtClean="0">
                <a:solidFill>
                  <a:srgbClr val="0000FF"/>
                </a:solidFill>
                <a:latin typeface="+mj-lt"/>
              </a:rPr>
              <a:t>Program </a:t>
            </a:r>
            <a:r>
              <a:rPr lang="en-US" sz="1700" dirty="0">
                <a:solidFill>
                  <a:srgbClr val="0000FF"/>
                </a:solidFill>
                <a:latin typeface="+mj-lt"/>
              </a:rPr>
              <a:t>Output(s</a:t>
            </a:r>
            <a:r>
              <a:rPr lang="en-US" sz="1700" dirty="0" smtClean="0">
                <a:solidFill>
                  <a:srgbClr val="0000FF"/>
                </a:solidFill>
                <a:latin typeface="+mj-lt"/>
              </a:rPr>
              <a:t>)</a:t>
            </a:r>
          </a:p>
          <a:p>
            <a:pPr algn="l"/>
            <a:r>
              <a:rPr lang="en-GB" sz="1700" dirty="0">
                <a:solidFill>
                  <a:srgbClr val="0000FF"/>
                </a:solidFill>
                <a:latin typeface="+mj-lt"/>
              </a:rPr>
              <a:t>2.1 (b) Project Specific Objective</a:t>
            </a:r>
          </a:p>
          <a:p>
            <a:pPr algn="l"/>
            <a:r>
              <a:rPr lang="en-GB" sz="1700" dirty="0" smtClean="0">
                <a:solidFill>
                  <a:srgbClr val="0000FF"/>
                </a:solidFill>
                <a:latin typeface="+mj-lt"/>
              </a:rPr>
              <a:t>2.1 </a:t>
            </a:r>
            <a:r>
              <a:rPr lang="en-GB" sz="1700" dirty="0">
                <a:solidFill>
                  <a:srgbClr val="0000FF"/>
                </a:solidFill>
                <a:latin typeface="+mj-lt"/>
              </a:rPr>
              <a:t>(c) Project Specific Results</a:t>
            </a:r>
          </a:p>
          <a:p>
            <a:pPr algn="l"/>
            <a:r>
              <a:rPr lang="en-US" sz="1900" b="1" dirty="0">
                <a:solidFill>
                  <a:srgbClr val="0000FF"/>
                </a:solidFill>
                <a:latin typeface="Calibri Light" panose="020F0302020204030204" pitchFamily="34" charset="0"/>
              </a:rPr>
              <a:t>All in all, 9 evaluation </a:t>
            </a:r>
            <a:r>
              <a:rPr lang="en-US" sz="1900" b="1" dirty="0" smtClean="0">
                <a:solidFill>
                  <a:srgbClr val="0000FF"/>
                </a:solidFill>
                <a:latin typeface="Calibri Light" panose="020F0302020204030204" pitchFamily="34" charset="0"/>
              </a:rPr>
              <a:t>criteria !!!</a:t>
            </a:r>
            <a:endParaRPr lang="en-US" sz="1900" b="1" dirty="0">
              <a:solidFill>
                <a:srgbClr val="0000FF"/>
              </a:solidFill>
              <a:latin typeface="Calibri Light" panose="020F0302020204030204" pitchFamily="34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31983" y="4727731"/>
            <a:ext cx="2676190" cy="314286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40627" y="5042017"/>
            <a:ext cx="6658903" cy="181598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59678" y="166401"/>
            <a:ext cx="6620799" cy="4105848"/>
          </a:xfrm>
          <a:prstGeom prst="rect">
            <a:avLst/>
          </a:prstGeom>
        </p:spPr>
      </p:pic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84017847"/>
              </p:ext>
            </p:extLst>
          </p:nvPr>
        </p:nvGraphicFramePr>
        <p:xfrm>
          <a:off x="374022" y="1097857"/>
          <a:ext cx="4057301" cy="426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57301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200" dirty="0" smtClean="0">
                          <a:solidFill>
                            <a:srgbClr val="C00000"/>
                          </a:solidFill>
                          <a:sym typeface="Webdings" panose="05030102010509060703" pitchFamily="18" charset="2"/>
                        </a:rPr>
                        <a:t> </a:t>
                      </a:r>
                      <a:r>
                        <a:rPr lang="en-US" sz="2200" dirty="0" smtClean="0">
                          <a:solidFill>
                            <a:srgbClr val="C00000"/>
                          </a:solidFill>
                          <a:latin typeface="Calibri Light" panose="020F0302020204030204" pitchFamily="34" charset="0"/>
                          <a:sym typeface="Webdings" panose="05030102010509060703" pitchFamily="18" charset="2"/>
                        </a:rPr>
                        <a:t>TIPS</a:t>
                      </a:r>
                      <a:endParaRPr lang="en-US" sz="2200" dirty="0" smtClean="0">
                        <a:solidFill>
                          <a:srgbClr val="C00000"/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0185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2052</TotalTime>
  <Words>2851</Words>
  <Application>Microsoft Office PowerPoint</Application>
  <PresentationFormat>Widescreen</PresentationFormat>
  <Paragraphs>377</Paragraphs>
  <Slides>33</Slides>
  <Notes>27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42" baseType="lpstr">
      <vt:lpstr>Arial</vt:lpstr>
      <vt:lpstr>Calibri</vt:lpstr>
      <vt:lpstr>Calibri Light</vt:lpstr>
      <vt:lpstr>Times New Roman</vt:lpstr>
      <vt:lpstr>Trebuchet MS</vt:lpstr>
      <vt:lpstr>Webdings</vt:lpstr>
      <vt:lpstr>Wingdings</vt:lpstr>
      <vt:lpstr>Wingdings 3</vt:lpstr>
      <vt:lpstr>Office Theme</vt:lpstr>
      <vt:lpstr>WORK WITH THE APPLICATION FORM STEP BY STEP </vt:lpstr>
      <vt:lpstr>THE APPLICATION FORM</vt:lpstr>
      <vt:lpstr>PROJECT SUMMARY (PART A) (1/7)</vt:lpstr>
      <vt:lpstr>PROJECT SUMMARY (PART A) (2/7) </vt:lpstr>
      <vt:lpstr>PROJECT SUMMARY (PART A) (3/7)</vt:lpstr>
      <vt:lpstr>PROJECT SUMMARY (PART A) (4/7)</vt:lpstr>
      <vt:lpstr>PROJECT SUMMARY (PART A) (5/7)</vt:lpstr>
      <vt:lpstr>PROJECT SUMMARY (PART A) (6/7) - General Objective</vt:lpstr>
      <vt:lpstr>PROJECT SUMMARY (PART A) (7/7) - Specific Objective(s)</vt:lpstr>
      <vt:lpstr>PowerPoint Presentation</vt:lpstr>
      <vt:lpstr>PowerPoint Presentation</vt:lpstr>
      <vt:lpstr>PROJECT BENEFICIARIES (PART B) (2/6) </vt:lpstr>
      <vt:lpstr>PROJECT BENEFICIARIES (PART B) (3/6) - Thematic competencies</vt:lpstr>
      <vt:lpstr>PROJECT BENEFICIARIES (PART B) (4/6) - Previous experience</vt:lpstr>
      <vt:lpstr>PROJECT BENEFICIARIES (PART B) (5/6) - Partners located outside core region</vt:lpstr>
      <vt:lpstr>PROJECT BENEFICIARIES (PART B) (6/6) - Partners located outside core region</vt:lpstr>
      <vt:lpstr>JUSTIFYING THE NEED FOR THE PROJECT (1/2)</vt:lpstr>
      <vt:lpstr>JUSTIFYING THE NEED FOR THE PROJECT (2/2)</vt:lpstr>
      <vt:lpstr>PROJECT DESCRIPTION (PART C) (1/8)  - C.1.1 Project relevance</vt:lpstr>
      <vt:lpstr>PROJECT DESCRIPTION (PART C) (2/8)  - C.1.2 Needs analysis</vt:lpstr>
      <vt:lpstr>PROJECT DESCRIPTION (PART C) (3/8)  - C1.3 Solution proposed  </vt:lpstr>
      <vt:lpstr>PROJECT DESCRIPTION (PART C) (4/8) - C.1.4 Cross border cooperation</vt:lpstr>
      <vt:lpstr>PowerPoint Presentation</vt:lpstr>
      <vt:lpstr>PROJECT DESCRIPTION (PART C) (6/8) - C.2 Project focus</vt:lpstr>
      <vt:lpstr>PROJECT DESCRIPTION (PART C) (7/8) - C.2 Project focus</vt:lpstr>
      <vt:lpstr>PROJECT DESCRIPTION (PART C) (8/8)  - C.2 Project focus</vt:lpstr>
      <vt:lpstr>PROJECT LOGICAL FRAMEWORK</vt:lpstr>
      <vt:lpstr>PowerPoint Presentation</vt:lpstr>
      <vt:lpstr>PowerPoint Presentation</vt:lpstr>
      <vt:lpstr>PowerPoint Presentation</vt:lpstr>
      <vt:lpstr>PowerPoint Presentation</vt:lpstr>
      <vt:lpstr>PROJECT DESCRIPTION (PART C) - C.3 Project context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Work with the Application Form step by step</dc:title>
  <dc:creator>Windows User</dc:creator>
  <cp:lastModifiedBy>Adriana Nicula</cp:lastModifiedBy>
  <cp:revision>168</cp:revision>
  <dcterms:created xsi:type="dcterms:W3CDTF">2018-02-22T11:39:17Z</dcterms:created>
  <dcterms:modified xsi:type="dcterms:W3CDTF">2018-04-03T05:53:09Z</dcterms:modified>
</cp:coreProperties>
</file>