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71" r:id="rId4"/>
    <p:sldId id="273" r:id="rId5"/>
    <p:sldId id="274" r:id="rId6"/>
    <p:sldId id="284" r:id="rId7"/>
    <p:sldId id="276" r:id="rId8"/>
    <p:sldId id="279" r:id="rId9"/>
    <p:sldId id="286" r:id="rId10"/>
    <p:sldId id="281" r:id="rId11"/>
    <p:sldId id="285" r:id="rId12"/>
    <p:sldId id="270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6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5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77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46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08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7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9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69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47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4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hyperlink" Target="http://www.ro-ua.ro-ua-md.net/e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385" y="1909482"/>
            <a:ext cx="7575259" cy="2665503"/>
          </a:xfrm>
        </p:spPr>
        <p:txBody>
          <a:bodyPr>
            <a:normAutofit fontScale="90000"/>
          </a:bodyPr>
          <a:lstStyle/>
          <a:p>
            <a:r>
              <a:rPr lang="en-US" sz="2900" b="1" dirty="0" smtClean="0">
                <a:latin typeface="Calibri Light" panose="020F0302020204030204" pitchFamily="34" charset="0"/>
              </a:rPr>
              <a:t>Joint </a:t>
            </a:r>
            <a:r>
              <a:rPr lang="en-US" sz="2900" b="1" dirty="0">
                <a:latin typeface="Calibri Light" panose="020F0302020204030204" pitchFamily="34" charset="0"/>
              </a:rPr>
              <a:t>Operational Programme </a:t>
            </a:r>
            <a:r>
              <a:rPr lang="en-US" sz="2900" b="1" dirty="0" smtClean="0">
                <a:latin typeface="Calibri Light" panose="020F0302020204030204" pitchFamily="34" charset="0"/>
              </a:rPr>
              <a:t>Romania </a:t>
            </a:r>
            <a:r>
              <a:rPr lang="en-US" sz="2900" b="1" dirty="0">
                <a:latin typeface="Calibri Light" panose="020F0302020204030204" pitchFamily="34" charset="0"/>
              </a:rPr>
              <a:t>– Ukraine </a:t>
            </a:r>
            <a:br>
              <a:rPr lang="en-US" sz="2900" b="1" dirty="0">
                <a:latin typeface="Calibri Light" panose="020F0302020204030204" pitchFamily="34" charset="0"/>
              </a:rPr>
            </a:br>
            <a:r>
              <a:rPr lang="en-US" sz="2900" b="1" dirty="0">
                <a:latin typeface="Calibri Light" panose="020F0302020204030204" pitchFamily="34" charset="0"/>
              </a:rPr>
              <a:t>2014 – </a:t>
            </a:r>
            <a:r>
              <a:rPr lang="en-US" sz="2900" b="1" dirty="0" smtClean="0">
                <a:latin typeface="Calibri Light" panose="020F0302020204030204" pitchFamily="34" charset="0"/>
              </a:rPr>
              <a:t>2020</a:t>
            </a:r>
            <a:br>
              <a:rPr lang="en-US" sz="2900" b="1" dirty="0" smtClean="0">
                <a:latin typeface="Calibri Light" panose="020F0302020204030204" pitchFamily="34" charset="0"/>
              </a:rPr>
            </a:br>
            <a:r>
              <a:rPr lang="en-US" sz="2800" b="1" dirty="0">
                <a:latin typeface="Calibri Light" panose="020F0302020204030204" pitchFamily="34" charset="0"/>
              </a:rPr>
              <a:t/>
            </a:r>
            <a:br>
              <a:rPr lang="en-US" sz="2800" b="1" dirty="0">
                <a:latin typeface="Calibri Light" panose="020F0302020204030204" pitchFamily="34" charset="0"/>
              </a:rPr>
            </a:br>
            <a:r>
              <a:rPr lang="en-US" sz="2800" b="1" dirty="0" smtClean="0">
                <a:latin typeface="Calibri Light" panose="020F0302020204030204" pitchFamily="34" charset="0"/>
              </a:rPr>
              <a:t/>
            </a:r>
            <a:br>
              <a:rPr lang="en-US" sz="2800" b="1" dirty="0" smtClean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44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PUT YOUR PROJECT ON THE PROGRAMME LIST</a:t>
            </a:r>
            <a:r>
              <a:rPr lang="en-US" sz="4400" b="1" dirty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4400" b="1" dirty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44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partnership 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1639385"/>
            <a:ext cx="8979243" cy="297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All Project Partners need to: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Have competencies in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field of the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Support achievement of project Results and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Objectives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Participate in project activities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Manage a share of the project budget</a:t>
            </a: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Partners located outside the core regions of the programme: 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Their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articipation is required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by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nature and project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objectives</a:t>
            </a: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724956"/>
              </p:ext>
            </p:extLst>
          </p:nvPr>
        </p:nvGraphicFramePr>
        <p:xfrm>
          <a:off x="372578" y="4756770"/>
          <a:ext cx="30588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8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3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8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3058" y="534389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Minimum total after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step 2 (Technical and financial evaluation)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HARD projects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SOFT projects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9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Minimum scores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1736" y="2431437"/>
            <a:ext cx="8708034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 b="1" i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437128"/>
              </p:ext>
            </p:extLst>
          </p:nvPr>
        </p:nvGraphicFramePr>
        <p:xfrm>
          <a:off x="3399317" y="2162127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99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823402"/>
              </p:ext>
            </p:extLst>
          </p:nvPr>
        </p:nvGraphicFramePr>
        <p:xfrm>
          <a:off x="3399316" y="3164216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65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2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768" y="858449"/>
            <a:ext cx="7885670" cy="2655716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Calibri Light" panose="020F0302020204030204" pitchFamily="34" charset="0"/>
                <a:cs typeface="Arial" panose="020B0604020202020204" pitchFamily="34" charset="0"/>
              </a:rPr>
              <a:t>Thank you for attention!</a:t>
            </a:r>
          </a:p>
          <a:p>
            <a:endParaRPr lang="en-GB" b="1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2000" b="1" dirty="0" smtClean="0">
              <a:latin typeface="Calibri Light" panose="020F0302020204030204" pitchFamily="34" charset="0"/>
            </a:endParaRPr>
          </a:p>
          <a:p>
            <a:pPr algn="just"/>
            <a:r>
              <a:rPr lang="en-US" sz="2000" b="1" dirty="0" smtClean="0">
                <a:latin typeface="Calibri Light" panose="020F0302020204030204" pitchFamily="34" charset="0"/>
              </a:rPr>
              <a:t>Please </a:t>
            </a:r>
            <a:r>
              <a:rPr lang="en-US" sz="2000" b="1" dirty="0">
                <a:latin typeface="Calibri Light" panose="020F0302020204030204" pitchFamily="34" charset="0"/>
              </a:rPr>
              <a:t>check regularly for updates on the Programme </a:t>
            </a:r>
            <a:r>
              <a:rPr lang="en-US" sz="2000" b="1" dirty="0" smtClean="0">
                <a:latin typeface="Calibri Light" panose="020F0302020204030204" pitchFamily="34" charset="0"/>
              </a:rPr>
              <a:t>website at </a:t>
            </a:r>
            <a:endParaRPr lang="en-US" sz="2000" b="1" dirty="0">
              <a:latin typeface="Calibri Light" panose="020F0302020204030204" pitchFamily="34" charset="0"/>
            </a:endParaRPr>
          </a:p>
          <a:p>
            <a:r>
              <a:rPr lang="en-US" sz="2000" b="1" dirty="0">
                <a:latin typeface="Calibri Light" panose="020F0302020204030204" pitchFamily="34" charset="0"/>
                <a:hlinkClick r:id="rId2"/>
              </a:rPr>
              <a:t>http://</a:t>
            </a:r>
            <a:r>
              <a:rPr lang="en-US" sz="2000" b="1" dirty="0" smtClean="0">
                <a:latin typeface="Calibri Light" panose="020F0302020204030204" pitchFamily="34" charset="0"/>
                <a:hlinkClick r:id="rId2"/>
              </a:rPr>
              <a:t>www.ro-ua.net/en</a:t>
            </a:r>
            <a:r>
              <a:rPr lang="en-US" sz="2000" b="1" dirty="0">
                <a:latin typeface="Calibri Light" panose="020F0302020204030204" pitchFamily="34" charset="0"/>
                <a:hlinkClick r:id="rId2"/>
              </a:rPr>
              <a:t>/</a:t>
            </a:r>
            <a:endParaRPr lang="en-GB" sz="2000" b="1" dirty="0"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0768" y="3763487"/>
            <a:ext cx="80854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Technical </a:t>
            </a:r>
            <a:r>
              <a:rPr 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Secretariat</a:t>
            </a:r>
          </a:p>
          <a:p>
            <a:pPr algn="ctr"/>
            <a:r>
              <a:rPr lang="en-US" sz="2000" b="1" dirty="0" smtClean="0">
                <a:latin typeface="Calibri Light" panose="020F0302020204030204" pitchFamily="34" charset="0"/>
                <a:cs typeface="Arial" panose="020B0604020202020204" pitchFamily="34" charset="0"/>
              </a:rPr>
              <a:t>Regional Office for Cross-border Cooperation for Romania – Ukraine border</a:t>
            </a:r>
            <a:endParaRPr lang="en-US" sz="20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8A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Calibri Light" panose="020F0302020204030204" pitchFamily="34" charset="0"/>
                <a:cs typeface="Arial" panose="020B0604020202020204" pitchFamily="34" charset="0"/>
              </a:rPr>
              <a:t>Bistritei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street, 720274 </a:t>
            </a:r>
            <a:r>
              <a:rPr lang="en-US" sz="2000" dirty="0">
                <a:latin typeface="Calibri Light" panose="020F0302020204030204" pitchFamily="34" charset="0"/>
                <a:cs typeface="Arial" panose="020B0604020202020204" pitchFamily="34" charset="0"/>
              </a:rPr>
              <a:t>Suceava, 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Romania</a:t>
            </a:r>
          </a:p>
          <a:p>
            <a:pPr algn="ctr"/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sz="2000" dirty="0" smtClean="0"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6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082" y="176168"/>
            <a:ext cx="8738563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Let’s recap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Eligibility of Partners &amp; Partnership</a:t>
            </a:r>
            <a:endParaRPr kumimoji="0" lang="en-US" altLang="en-US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506565" y="1268325"/>
            <a:ext cx="8320008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Applicant and all partners must fulfil all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eligibility requirements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9144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Tx/>
              <a:buFont typeface="Calibri Light" panose="020F0302020204030204" pitchFamily="34" charset="0"/>
              <a:buChar char="—"/>
              <a:tabLst/>
            </a:pP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heck the Guidelines (</a:t>
            </a:r>
            <a:r>
              <a:rPr lang="en-US" altLang="en-US" sz="16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section 2.2 Applicants and Partners)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9144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Tx/>
              <a:buFont typeface="Calibri Light" panose="020F0302020204030204" pitchFamily="34" charset="0"/>
              <a:buChar char="—"/>
              <a:tabLst/>
            </a:pP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 self-evaluation </a:t>
            </a:r>
            <a:r>
              <a:rPr lang="en-US" altLang="en-US" sz="1600" i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(Annex J.1 – Check list for administrative and eligibility verification)</a:t>
            </a:r>
          </a:p>
          <a:p>
            <a:pPr marL="34290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Applicant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is located and registered in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core regions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the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partnership has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maximum 4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project partners (including the Applicant) 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partnership includes at least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 partner from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RO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1 partner from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UA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b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As Applicant, you submit only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one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per Priority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under each call 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i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(max = 3 HARD projects, max = 7 SOFT projects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There is the necessary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operational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financial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capacity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implementing the projects in which you participate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2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Let’s recap …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Eligibility of the project 1/2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38107" y="1182063"/>
            <a:ext cx="8473179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needs to:</a:t>
            </a:r>
            <a:endParaRPr lang="en-US" altLang="en-US" sz="2000" b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Address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one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priority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to the respective call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Contribute to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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Results +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Outputs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90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</a:t>
            </a:r>
            <a:r>
              <a:rPr lang="en-US" altLang="en-US" sz="190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priority chosen</a:t>
            </a:r>
          </a:p>
          <a:p>
            <a:pPr marL="1030288" indent="-4032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Font typeface="Calibri Light" panose="020F0302020204030204" pitchFamily="34" charset="0"/>
              <a:buChar char="—"/>
            </a:pP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Check the Guidelines 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en-US" altLang="en-US" sz="16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Annex H.2 Programme indicators per priority)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6270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</a:pPr>
            <a:endParaRPr lang="en-US" altLang="en-US" sz="16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Have an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component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at least 1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M€ (in case of HARD projects)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Have clear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cross border impact </a:t>
            </a:r>
            <a:r>
              <a:rPr lang="en-US" altLang="en-US" sz="19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long term benefits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BOTH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sides of the border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Take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into account the cross border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cooperation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criteria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especially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staffing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u="sng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joint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financing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(mandatory)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relevant,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logic and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show it can be properly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implemented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58273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needs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comply with: </a:t>
            </a:r>
            <a:endParaRPr lang="en-US" sz="1900" b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58273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Let’s recap …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Eligibility of the project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2/2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38107" y="1369835"/>
            <a:ext cx="8320008" cy="487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Minimum / maximum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duration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allowed by the call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Minimum / maximum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grant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amount per priority (set by the call), no more than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90% of the total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project budget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Pre-defined design = mandatory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Groups of Activities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(preparation, management, information and communication, and infrastructure, in case of HARD projects)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templates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provided (application form, annexes), in English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deadlines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set for submission: </a:t>
            </a:r>
          </a:p>
          <a:p>
            <a:pPr marL="342900" lvl="0" indent="40163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</a:t>
            </a:r>
            <a:r>
              <a:rPr lang="en-US" altLang="en-US" sz="19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deadline (online submission into EMS-ENI) </a:t>
            </a:r>
          </a:p>
          <a:p>
            <a:pPr marL="342900" lvl="0" indent="40163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</a:t>
            </a:r>
            <a:r>
              <a:rPr lang="en-US" altLang="en-US" sz="19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nd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deadline (hard-copy submission, at JTS address)</a:t>
            </a: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7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Relevance &amp; cross border impact 1/3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34493" y="737410"/>
            <a:ext cx="8875013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needs to be RELEVANT …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for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Call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for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Priority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target groups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final beneficiaries</a:t>
            </a: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Relevance means that …</a:t>
            </a:r>
          </a:p>
          <a:p>
            <a:pPr marL="798513" lvl="0" indent="-34131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Target groups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final beneficiaries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identified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 precisely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described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(type, place of residence, profession, institution etc.)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Problems/needs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= coherently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described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reference is made to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official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statistics, data, reports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Solutions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= address the problems/needs identified and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positively change the situation of target groups and final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beneficiaries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General &amp; Specific Objectives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part of the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solution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identified by the project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Clear, quantifiable contribution is brought by the project to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Results </a:t>
            </a:r>
            <a:r>
              <a:rPr lang="en-US" altLang="en-US" sz="19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and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Outputs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356225"/>
              </p:ext>
            </p:extLst>
          </p:nvPr>
        </p:nvGraphicFramePr>
        <p:xfrm>
          <a:off x="222204" y="1943847"/>
          <a:ext cx="29961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61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15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Relevance &amp; cross border impact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2/3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3611" y="955839"/>
            <a:ext cx="8708034" cy="407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project needs to: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Stem from national, regional, local, EU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strategies/policies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Have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General &amp; Specific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Objectives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contributing to the respective strategies/policies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Follow-up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past/current EU/other projects/initiatives, if the case 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Address at least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cross cutting theme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the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0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order to be selected… 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Relevance &amp; cross border impact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3/3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3611" y="1535580"/>
            <a:ext cx="8708034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Cross </a:t>
            </a:r>
            <a:r>
              <a:rPr lang="en-US" altLang="en-US" sz="19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border impact </a:t>
            </a: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means …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term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benefits 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both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sides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 the border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considered and positively affected by the project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General &amp; Specific Objectives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clearly incorporate the cross border feature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Minimum 2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cross border cooperation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 considered (mandatory = joint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staffing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&amp; joint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financing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585844"/>
              </p:ext>
            </p:extLst>
          </p:nvPr>
        </p:nvGraphicFramePr>
        <p:xfrm>
          <a:off x="263611" y="4265707"/>
          <a:ext cx="30300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0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6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90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Contribution to the Programme 1/2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1115424"/>
            <a:ext cx="8979243" cy="392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With reference to programme Results, the project …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Addresses </a:t>
            </a:r>
            <a:r>
              <a:rPr lang="en-US" altLang="en-US" sz="19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One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Expected Result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900" b="1" u="sng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One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Result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Result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 chosen is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to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priority</a:t>
            </a: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General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Objective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pporting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Expected Result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 Indicator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as General Objective (impact) indicator (Logical Framework Matrix)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Explain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 clear manner its contribution to the programme Result</a:t>
            </a:r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/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017993"/>
              </p:ext>
            </p:extLst>
          </p:nvPr>
        </p:nvGraphicFramePr>
        <p:xfrm>
          <a:off x="372578" y="4996162"/>
          <a:ext cx="308577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7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6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2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order to be selected…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Contribution to the Programme 2/2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735967"/>
            <a:ext cx="8979243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With reference to programme Outputs, the project …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Addresses at least </a:t>
            </a:r>
            <a:r>
              <a:rPr lang="en-US" altLang="en-US" sz="1900" b="1" u="sng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One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900" b="1" u="sng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One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 Indicator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programme Output Indicator chosen is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the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priority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Considers the contribution of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Objectives and/or Results </a:t>
            </a:r>
            <a:r>
              <a:rPr lang="en-US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 the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respective programme Output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the </a:t>
            </a:r>
            <a:r>
              <a:rPr lang="en-US" alt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Output Indicator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as Specific Objectives/Results indicator (Logical Framework Matrix)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Explains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 clear manner its contribution to programme Output(s)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Has Specific Objectives/Results achievable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during project lifetime</a:t>
            </a: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algn="just"/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/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/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/>
            <a:r>
              <a:rPr 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Minimum total at </a:t>
            </a:r>
            <a:r>
              <a:rPr lang="en-US" sz="1900" b="1" dirty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Section 1. Relevance and contribution to the programme</a:t>
            </a:r>
          </a:p>
          <a:p>
            <a:pPr algn="just"/>
            <a:endParaRPr lang="en-US" sz="1900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346537"/>
              </p:ext>
            </p:extLst>
          </p:nvPr>
        </p:nvGraphicFramePr>
        <p:xfrm>
          <a:off x="544933" y="4297127"/>
          <a:ext cx="308577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7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6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765356"/>
              </p:ext>
            </p:extLst>
          </p:nvPr>
        </p:nvGraphicFramePr>
        <p:xfrm>
          <a:off x="544933" y="5143752"/>
          <a:ext cx="31126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Minimum score = 29 points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0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</TotalTime>
  <Words>914</Words>
  <Application>Microsoft Office PowerPoint</Application>
  <PresentationFormat>On-screen Show (4:3)</PresentationFormat>
  <Paragraphs>340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Trebuchet MS</vt:lpstr>
      <vt:lpstr>Webdings</vt:lpstr>
      <vt:lpstr>Wingdings</vt:lpstr>
      <vt:lpstr>Wingdings 3</vt:lpstr>
      <vt:lpstr>Office Theme</vt:lpstr>
      <vt:lpstr>Joint Operational Programme Romania – Ukraine  2014 – 2020     PUT YOUR PROJECT ON THE PROGRAMME LIST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137</cp:revision>
  <cp:lastPrinted>2018-01-10T06:20:28Z</cp:lastPrinted>
  <dcterms:created xsi:type="dcterms:W3CDTF">2017-06-21T06:24:46Z</dcterms:created>
  <dcterms:modified xsi:type="dcterms:W3CDTF">2018-04-03T05:52:05Z</dcterms:modified>
</cp:coreProperties>
</file>