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303" r:id="rId4"/>
    <p:sldId id="307" r:id="rId5"/>
    <p:sldId id="308" r:id="rId6"/>
    <p:sldId id="309" r:id="rId7"/>
    <p:sldId id="30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1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31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0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1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net/e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051" y="261256"/>
            <a:ext cx="7575259" cy="26038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Joint </a:t>
            </a:r>
            <a:r>
              <a:rPr lang="en-US" sz="2800" b="1" dirty="0">
                <a:solidFill>
                  <a:srgbClr val="002060"/>
                </a:solidFill>
                <a:latin typeface="Calibri Light" panose="020F0302020204030204" pitchFamily="34" charset="0"/>
              </a:rPr>
              <a:t>Operational Programme </a:t>
            </a:r>
            <a:br>
              <a:rPr lang="en-US" sz="2800" b="1" dirty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2800" b="1" dirty="0">
                <a:solidFill>
                  <a:srgbClr val="002060"/>
                </a:solidFill>
                <a:latin typeface="Calibri Light" panose="020F0302020204030204" pitchFamily="34" charset="0"/>
              </a:rPr>
              <a:t>Romania – Ukraine </a:t>
            </a:r>
            <a:r>
              <a:rPr lang="en-US" sz="28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2014 </a:t>
            </a:r>
            <a:r>
              <a:rPr lang="en-US" sz="2800" b="1" dirty="0">
                <a:solidFill>
                  <a:srgbClr val="002060"/>
                </a:solidFill>
                <a:latin typeface="Calibri Light" panose="020F0302020204030204" pitchFamily="34" charset="0"/>
              </a:rPr>
              <a:t>– </a:t>
            </a:r>
            <a:r>
              <a:rPr lang="en-US" sz="28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2020</a:t>
            </a:r>
            <a:br>
              <a:rPr lang="en-US" sz="28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latin typeface="Calibri Light" panose="020F0302020204030204" pitchFamily="34" charset="0"/>
              </a:rPr>
              <a:t/>
            </a:r>
            <a:br>
              <a:rPr lang="en-US" sz="3000" b="1" dirty="0" smtClean="0">
                <a:latin typeface="Calibri Light" panose="020F0302020204030204" pitchFamily="34" charset="0"/>
              </a:rPr>
            </a:br>
            <a:r>
              <a:rPr lang="en-US" sz="2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Additional</a:t>
            </a:r>
            <a:r>
              <a:rPr lang="ro-RO" sz="2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 </a:t>
            </a:r>
            <a:r>
              <a:rPr lang="en-US" sz="2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documents for </a:t>
            </a:r>
            <a:r>
              <a:rPr lang="en-US" sz="2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HARD </a:t>
            </a:r>
            <a:r>
              <a:rPr lang="en-US" sz="2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projects</a:t>
            </a:r>
            <a:r>
              <a:rPr 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823" y="2865119"/>
            <a:ext cx="4118882" cy="22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1218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Additional documents</a:t>
            </a:r>
            <a:endParaRPr lang="en-US" sz="2600" noProof="1"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4844" y="569384"/>
            <a:ext cx="8489576" cy="4614612"/>
          </a:xfrm>
        </p:spPr>
        <p:txBody>
          <a:bodyPr numCol="1">
            <a:noAutofit/>
          </a:bodyPr>
          <a:lstStyle/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Who must submit the additional documents …</a:t>
            </a:r>
          </a:p>
          <a:p>
            <a:pPr marL="0" indent="0" algn="just">
              <a:buNone/>
              <a:defRPr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Only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projects selected or put on the reserve list following STAGE I</a:t>
            </a: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Deadline for submission …</a:t>
            </a:r>
          </a:p>
          <a:p>
            <a:pPr marL="0" indent="0" algn="just">
              <a:buNone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Within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6 months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after receiving the Evaluation Committee’s notification on the outcomes of technical and financial evaluation (step 2)</a:t>
            </a:r>
          </a:p>
          <a:p>
            <a:pPr marL="0" indent="0" algn="just">
              <a:buNone/>
              <a:defRPr/>
            </a:pPr>
            <a:endParaRPr lang="en-US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Purpose of this step … </a:t>
            </a:r>
          </a:p>
          <a:p>
            <a:pPr marL="0" lvl="0" indent="0" algn="just">
              <a:buNone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select the best quality and the most mature projects</a:t>
            </a:r>
          </a:p>
          <a:p>
            <a:pPr marL="0" lvl="0" indent="0" algn="just">
              <a:buNone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cross check again the infrastructure in terms of viability and feasibility</a:t>
            </a:r>
          </a:p>
          <a:p>
            <a:pPr marL="0" lvl="0" indent="0" algn="just">
              <a:buNone/>
              <a:defRPr/>
            </a:pPr>
            <a:endParaRPr lang="en-US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lvl="0"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Evaluation means …</a:t>
            </a:r>
          </a:p>
          <a:p>
            <a:pPr marL="0" indent="0" algn="just">
              <a:buNone/>
              <a:defRPr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Use of the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Evaluation Grid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published in the Guidelines (</a:t>
            </a:r>
            <a:r>
              <a:rPr 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Annexes J4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).</a:t>
            </a:r>
          </a:p>
          <a:p>
            <a:pPr marL="0" lvl="0" indent="0" algn="just">
              <a:buNone/>
              <a:defRPr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15841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536"/>
                <a:gridCol w="4661464"/>
              </a:tblGrid>
              <a:tr h="6238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LIST OF ADDITIONAL DOCUMENTS</a:t>
                      </a:r>
                      <a:endParaRPr lang="en-US" sz="1700" b="1" kern="12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ADMINISTRATIVE REQUIREMENTS</a:t>
                      </a:r>
                      <a:endParaRPr lang="en-US" sz="1700" b="1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26343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7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Full feasibility study or equivalent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(Annex F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Study template showing the main content)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Partner executing a part of the infrastructure component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originals or photocopies certified “According to the original”, signed and stamped </a:t>
                      </a:r>
                      <a:endParaRPr lang="en-US" sz="15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227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Assessment of the environmental impact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(Annex G Environmental Impact Assessment template showing the main content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Partner executing a part of the infrastructure component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 certified “According to the original”, signed and stamped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If </a:t>
                      </a:r>
                      <a:r>
                        <a:rPr lang="en-US" sz="15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NOT required</a:t>
                      </a: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by the national legislation, relevant documents must be provided.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5051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7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Building permits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Partner executing a part of the infrastructure component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 certified “According to the original”, signed and stamped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r>
                        <a:rPr lang="en-US" sz="15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If NOT required </a:t>
                      </a: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the national legislation, relevant excerpts from the legal framework must be provided.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48793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7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Any other execution details, consents, approvals, authorizations and agreements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(if requested by the national laws and mandatory to begin execution of the infrastructure)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</a:t>
                      </a:r>
                      <a:r>
                        <a:rPr lang="en-US" sz="15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each Partner executing a part of the infrastructure component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 translation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as photocopies certified “According to the original”, signed and stamped.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99608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536"/>
                <a:gridCol w="4661464"/>
              </a:tblGrid>
              <a:tr h="6206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LIST OF ADDITIONAL DOCUMENTS</a:t>
                      </a:r>
                      <a:endParaRPr lang="en-US" sz="1700" b="1" kern="12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ADMINISTRATIVE REQUIREMENTS</a:t>
                      </a:r>
                      <a:endParaRPr lang="en-US" sz="1700" b="1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9242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Legal acts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  <a:sym typeface="Wingdings 3" panose="05040102010807070707" pitchFamily="18" charset="2"/>
                        </a:rPr>
                        <a:t>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rights over each location with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infrastructure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AND/OR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equipment over EUR 60,000 is to be installed/ used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E.g. ownership, rent, concession, administration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of the respective partners, valid until 2032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 certified “According to the original”, signed and stamped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499294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Registration in the relevant public registers of each location where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infrastructure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AND/OR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equipment over EUR 60,000 is to be executed/installed/ used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Calibri Light" panose="020F0302020204030204" pitchFamily="34" charset="0"/>
                        <a:buChar char="—"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of the respective partners</a:t>
                      </a:r>
                    </a:p>
                    <a:p>
                      <a:pPr marL="285750" lvl="0" indent="-285750">
                        <a:buFont typeface="Calibri Light" panose="020F0302020204030204" pitchFamily="34" charset="0"/>
                        <a:buChar char="—"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lvl="0" indent="-285750">
                        <a:buFont typeface="Calibri Light" panose="020F0302020204030204" pitchFamily="34" charset="0"/>
                        <a:buChar char="—"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 certified “</a:t>
                      </a:r>
                      <a:r>
                        <a:rPr lang="en-US" sz="1500" i="1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According to the original</a:t>
                      </a: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”, signed and stamped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13871">
                <a:tc>
                  <a:txBody>
                    <a:bodyPr/>
                    <a:lstStyle/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Statements* that each location (land/building/space) with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infrastructure AND/OR equipment over EUR 60,000 is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f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ree of any encumbrances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, is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not the object of a pending litigation, is not the object of a claim according to the relevant national legislation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of the respective partners</a:t>
                      </a:r>
                    </a:p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national language and English translation</a:t>
                      </a:r>
                    </a:p>
                    <a:p>
                      <a:pPr marL="285750" lvl="0" indent="-285750" defTabSz="914400" rtl="0" eaLnBrk="1" latinLnBrk="0" hangingPunct="1">
                        <a:buFont typeface="Calibri Light" panose="020F0302020204030204" pitchFamily="34" charset="0"/>
                        <a:buChar char="—"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 certified “According to the original”, signed and stamped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123949"/>
              </p:ext>
            </p:extLst>
          </p:nvPr>
        </p:nvGraphicFramePr>
        <p:xfrm>
          <a:off x="0" y="223739"/>
          <a:ext cx="914400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3962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Consistency between the Application</a:t>
                      </a:r>
                      <a:r>
                        <a:rPr lang="en-US" sz="26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Form and Additional Documents (1/2)</a:t>
                      </a:r>
                      <a:endParaRPr lang="en-US" sz="26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903494"/>
              </p:ext>
            </p:extLst>
          </p:nvPr>
        </p:nvGraphicFramePr>
        <p:xfrm>
          <a:off x="0" y="1224366"/>
          <a:ext cx="9144000" cy="563363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82537"/>
                <a:gridCol w="4661463"/>
              </a:tblGrid>
              <a:tr h="4579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APPLICATION FORM 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ADDITIONAL DOCUMENTS</a:t>
                      </a:r>
                      <a:endParaRPr lang="en-US" sz="1600" b="1" kern="1200" noProof="0" dirty="0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1100774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Needs of the target groups (section C.1.2)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Work-plan per Groups of Activities (section C4 at GA Infrastructure)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600" b="0" kern="1200" noProof="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Study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Analysis of the current situation (section 2.2)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Justification of needs for the infrastructure (section 2.3)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45387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Work-plan per Groups of Activities (section C4 at GA Infrastructure)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Study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Features of the site/locations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Ownership documents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95872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Work-plan per Groups of Activities (section C4 at GA Infrastructure)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Indicative time-plan (section C7)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Overview of technical</a:t>
                      </a:r>
                      <a:r>
                        <a:rPr lang="en-US" sz="1600" kern="1200" baseline="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and economic indicators related to infrastructure (section 4.4)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Implementation Strategy</a:t>
                      </a:r>
                      <a:r>
                        <a:rPr lang="en-US" sz="1600" kern="1200" baseline="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(section 5.2)</a:t>
                      </a:r>
                      <a:endParaRPr lang="en-US" sz="1600" kern="1200" noProof="0" dirty="0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94902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Indicative budget breakdown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Cost of the infrastructure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93352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Sustainability of project outputs</a:t>
                      </a:r>
                      <a:r>
                        <a:rPr lang="en-US" sz="1600" b="0" kern="1200" baseline="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and results (section C8)</a:t>
                      </a:r>
                      <a:endParaRPr lang="en-US" sz="1600" b="0" kern="1200" noProof="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Environmental Impact Assessment &amp; Feasibility Study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Sustainability aspects related to infrastructure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45387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Work-plan per Groups of Activities (section C4 at GA 1 Project management and GA Infrastructure)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600" b="0" kern="1200" noProof="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600" b="0" kern="1200" noProof="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Risk analysis and measures to prevent/mitigate risks</a:t>
                      </a:r>
                      <a:endParaRPr lang="en-US" sz="1600" kern="1200" noProof="0" dirty="0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78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839207"/>
              </p:ext>
            </p:extLst>
          </p:nvPr>
        </p:nvGraphicFramePr>
        <p:xfrm>
          <a:off x="418011" y="259511"/>
          <a:ext cx="8456022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6022"/>
              </a:tblGrid>
              <a:tr h="3962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Consistency between the Application</a:t>
                      </a:r>
                      <a:r>
                        <a:rPr lang="en-US" sz="26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Form and Additional Documents (2/2)</a:t>
                      </a:r>
                      <a:endParaRPr lang="en-US" sz="26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noProof="1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927843"/>
              </p:ext>
            </p:extLst>
          </p:nvPr>
        </p:nvGraphicFramePr>
        <p:xfrm>
          <a:off x="319400" y="1387271"/>
          <a:ext cx="8456022" cy="34811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28011"/>
                <a:gridCol w="4228011"/>
              </a:tblGrid>
              <a:tr h="4636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APPLICATION FORM 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ADDITIONAL DOCUMENTS</a:t>
                      </a:r>
                      <a:endParaRPr lang="en-US" sz="1600" b="1" kern="1200" noProof="0" dirty="0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87085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 D Budget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Heading 3 Infrastructure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600" b="0" kern="1200" baseline="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 Technical documentation(max 10% of 3.2 value at project level)</a:t>
                      </a: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3.1.1 Feasibility study</a:t>
                      </a: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3.1.2 Technical project</a:t>
                      </a: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3.1.3 Environmental impact assessment</a:t>
                      </a: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3.1.4 Other type of technical documentation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3.2 Infrastructure execution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3.3 Site supervision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3.4 Taxes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Feasibility Studies (detailed costs of the infrastructure)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81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0204" y="2054853"/>
            <a:ext cx="7885670" cy="132740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website at 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http</a:t>
            </a:r>
            <a:r>
              <a:rPr lang="en-US" sz="2000" b="1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://</a:t>
            </a:r>
            <a:r>
              <a:rPr lang="en-US" sz="2000" b="1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4111829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 – Ukraine border</a:t>
            </a:r>
            <a:endParaRPr lang="en-US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street, 720274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2206</TotalTime>
  <Words>766</Words>
  <Application>Microsoft Office PowerPoint</Application>
  <PresentationFormat>On-screen Show (4:3)</PresentationFormat>
  <Paragraphs>124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Trebuchet MS</vt:lpstr>
      <vt:lpstr>Wingdings</vt:lpstr>
      <vt:lpstr>Wingdings 3</vt:lpstr>
      <vt:lpstr>Office Theme</vt:lpstr>
      <vt:lpstr>Joint Operational Programme  Romania – Ukraine 2014 – 2020  Additional documents for HARD projects </vt:lpstr>
      <vt:lpstr>Additional documents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238</cp:revision>
  <dcterms:created xsi:type="dcterms:W3CDTF">2017-06-21T06:24:46Z</dcterms:created>
  <dcterms:modified xsi:type="dcterms:W3CDTF">2018-04-03T05:54:35Z</dcterms:modified>
</cp:coreProperties>
</file>