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311" r:id="rId3"/>
    <p:sldId id="310" r:id="rId4"/>
    <p:sldId id="315" r:id="rId5"/>
    <p:sldId id="313" r:id="rId6"/>
    <p:sldId id="314" r:id="rId7"/>
    <p:sldId id="316" r:id="rId8"/>
    <p:sldId id="30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81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23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52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41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47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4/3/2018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4/3/2018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ms-roua.mdrap.ro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hyperlink" Target="http://www.ro-ua.ro-ua-md.net/en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ro-ua-md.net/en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896" y="2690947"/>
            <a:ext cx="4435566" cy="3326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1049" y="1050286"/>
            <a:ext cx="7575259" cy="2603863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Joint </a:t>
            </a:r>
            <a:r>
              <a:rPr lang="en-US" sz="3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Operational Programme </a:t>
            </a:r>
            <a:br>
              <a:rPr lang="en-US" sz="3000" b="1" dirty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Romania – Ukraine </a:t>
            </a:r>
            <a: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2014 </a:t>
            </a:r>
            <a:r>
              <a:rPr lang="en-US" sz="3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– </a:t>
            </a:r>
            <a: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2020</a:t>
            </a:r>
            <a:b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Let’s have the project submitted!</a:t>
            </a:r>
            <a:endParaRPr lang="en-US" sz="3000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Deadlines</a:t>
            </a:r>
            <a:endParaRPr lang="en-US" sz="2600" dirty="0"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98961" y="546893"/>
            <a:ext cx="8370569" cy="4939507"/>
          </a:xfrm>
        </p:spPr>
        <p:txBody>
          <a:bodyPr numCol="1">
            <a:normAutofit/>
          </a:bodyPr>
          <a:lstStyle/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dirty="0"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ro-RO" sz="2600" dirty="0" smtClean="0"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lvl="0" indent="0" algn="just">
              <a:buNone/>
              <a:defRPr/>
            </a:pPr>
            <a:endParaRPr lang="ro-RO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600" dirty="0" smtClean="0"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600" noProof="1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600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6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600" noProof="1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z="2600" smtClean="0">
                <a:latin typeface="Calibri Light" panose="020F0302020204030204" pitchFamily="34" charset="0"/>
              </a:rPr>
              <a:pPr/>
              <a:t>2</a:t>
            </a:fld>
            <a:endParaRPr lang="en-US" sz="2600">
              <a:latin typeface="Calibri Light" panose="020F030202020403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600">
              <a:latin typeface="Calibri Light" panose="020F030202020403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965545"/>
              </p:ext>
            </p:extLst>
          </p:nvPr>
        </p:nvGraphicFramePr>
        <p:xfrm>
          <a:off x="0" y="627528"/>
          <a:ext cx="9144000" cy="4829983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096062"/>
                <a:gridCol w="1156161"/>
                <a:gridCol w="1452060"/>
                <a:gridCol w="2301497"/>
                <a:gridCol w="3138220"/>
              </a:tblGrid>
              <a:tr h="6011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STAGE</a:t>
                      </a:r>
                      <a:endParaRPr lang="en-US" sz="17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latin typeface="Calibri Light" panose="020F0302020204030204" pitchFamily="34" charset="0"/>
                          <a:cs typeface="Arial" pitchFamily="34" charset="0"/>
                        </a:rPr>
                        <a:t>Submission</a:t>
                      </a:r>
                      <a:endParaRPr lang="en-US" sz="1700" b="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latin typeface="Calibri Light" panose="020F0302020204030204" pitchFamily="34" charset="0"/>
                          <a:cs typeface="Arial" pitchFamily="34" charset="0"/>
                        </a:rPr>
                        <a:t>Documents required</a:t>
                      </a:r>
                      <a:endParaRPr lang="en-US" sz="1700" b="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latin typeface="Calibri Light" panose="020F0302020204030204" pitchFamily="34" charset="0"/>
                          <a:cs typeface="Arial" pitchFamily="34" charset="0"/>
                        </a:rPr>
                        <a:t>Deadlines</a:t>
                      </a:r>
                      <a:endParaRPr lang="en-US" sz="1700" b="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61922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SOFT</a:t>
                      </a:r>
                      <a:r>
                        <a:rPr lang="en-US" sz="1700" b="1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 PROJECTS</a:t>
                      </a:r>
                      <a:endParaRPr lang="en-US" sz="1700" b="1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STAGE I</a:t>
                      </a:r>
                      <a:endParaRPr lang="en-US" sz="17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on-line</a:t>
                      </a:r>
                      <a:endParaRPr lang="en-US" sz="170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AND</a:t>
                      </a:r>
                      <a:endParaRPr lang="en-US" sz="170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hard-copy</a:t>
                      </a:r>
                      <a:endParaRPr lang="en-US" sz="1700" b="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kern="1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Application package 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(Guidelines, section 2.6.6)</a:t>
                      </a:r>
                      <a:endParaRPr lang="en-US" sz="170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 </a:t>
                      </a:r>
                      <a:endParaRPr lang="en-US" sz="1700" b="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(on-line submission in EMS-ENI) </a:t>
                      </a:r>
                      <a:endParaRPr lang="en-GB" sz="170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700" b="1" kern="1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3 May</a:t>
                      </a:r>
                      <a:r>
                        <a:rPr lang="en-GB" sz="1700" b="1" kern="1200" dirty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, 2018 </a:t>
                      </a:r>
                      <a:endParaRPr lang="en-US" sz="1700" b="1" kern="120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9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(hard-copy submission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)</a:t>
                      </a:r>
                      <a:r>
                        <a:rPr lang="en-GB" sz="1700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700" b="1" kern="1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7 </a:t>
                      </a:r>
                      <a:r>
                        <a:rPr lang="en-GB" sz="1700" b="1" kern="1200" dirty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May, 2018</a:t>
                      </a:r>
                      <a:endParaRPr lang="en-US" sz="1700" b="1" kern="120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9222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HARD</a:t>
                      </a:r>
                      <a:r>
                        <a:rPr lang="en-US" sz="1700" b="1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 PROJECTS</a:t>
                      </a:r>
                      <a:endParaRPr lang="en-US" sz="1700" b="1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STAGE I</a:t>
                      </a:r>
                      <a:endParaRPr lang="en-US" sz="17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on-line </a:t>
                      </a:r>
                      <a:endParaRPr lang="en-US" sz="170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AND</a:t>
                      </a:r>
                      <a:endParaRPr lang="en-US" sz="170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hard-copy</a:t>
                      </a:r>
                      <a:endParaRPr lang="en-US" sz="1700" b="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kern="1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Application package 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(Guidelines, section 2.6.7)</a:t>
                      </a:r>
                      <a:endParaRPr lang="en-US" sz="170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(on-line submission in EMS-ENI) </a:t>
                      </a:r>
                      <a:endParaRPr lang="en-GB" sz="170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700" b="1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3 May</a:t>
                      </a:r>
                      <a:r>
                        <a:rPr lang="en-GB" sz="1700" b="1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, 2018 </a:t>
                      </a:r>
                      <a:endParaRPr lang="en-US" sz="1700" b="1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597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(hard-copy submission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)</a:t>
                      </a:r>
                      <a:r>
                        <a:rPr lang="en-GB" sz="1700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GB" sz="1700" b="1" kern="1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7 </a:t>
                      </a:r>
                      <a:r>
                        <a:rPr lang="en-GB" sz="1700" b="1" kern="1200" dirty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May, 2018</a:t>
                      </a:r>
                      <a:endParaRPr lang="en-US" sz="1700" b="1" kern="120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4917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kern="1200" dirty="0">
                        <a:solidFill>
                          <a:schemeClr val="dk1"/>
                        </a:solidFill>
                        <a:latin typeface="Trebuchet MS" panose="020B060302020202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STAGE II</a:t>
                      </a:r>
                      <a:endParaRPr lang="en-US" sz="17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on-line </a:t>
                      </a:r>
                      <a:endParaRPr lang="en-US" sz="170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AND</a:t>
                      </a:r>
                      <a:endParaRPr lang="en-US" sz="170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hard-copy</a:t>
                      </a:r>
                      <a:endParaRPr lang="en-US" sz="17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kern="1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Additional documents 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(Guidelines, section 2.6.7)</a:t>
                      </a:r>
                      <a:endParaRPr lang="en-US" sz="17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(on-line submission in 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EMS-ENI)</a:t>
                      </a:r>
                      <a:r>
                        <a:rPr lang="en-GB" sz="1700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- 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according to PSC notification letter</a:t>
                      </a:r>
                      <a:endParaRPr lang="en-US" sz="1700" b="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49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(hard-copy submission) </a:t>
                      </a:r>
                      <a:r>
                        <a:rPr lang="en-GB" sz="1700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- 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according </a:t>
                      </a: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to 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PSC </a:t>
                      </a:r>
                      <a:r>
                        <a:rPr lang="en-GB" sz="1700" kern="12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notification </a:t>
                      </a:r>
                      <a:r>
                        <a:rPr lang="en-GB" sz="17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letter</a:t>
                      </a:r>
                      <a:endParaRPr lang="en-US" sz="1700" b="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571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Submission requirements (1/5)</a:t>
            </a:r>
            <a:endParaRPr lang="en-US" sz="2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98960" y="754120"/>
            <a:ext cx="8370569" cy="3816100"/>
          </a:xfrm>
        </p:spPr>
        <p:txBody>
          <a:bodyPr numCol="1">
            <a:normAutofit/>
          </a:bodyPr>
          <a:lstStyle/>
          <a:p>
            <a:pPr marL="0" indent="0" algn="just">
              <a:buNone/>
              <a:defRPr/>
            </a:pPr>
            <a:endParaRPr lang="ro-RO" sz="12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lvl="0" indent="0" algn="just">
              <a:buNone/>
              <a:defRPr/>
            </a:pPr>
            <a:endParaRPr lang="ro-RO" sz="16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921111"/>
              </p:ext>
            </p:extLst>
          </p:nvPr>
        </p:nvGraphicFramePr>
        <p:xfrm>
          <a:off x="0" y="1698908"/>
          <a:ext cx="9143999" cy="329718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00955"/>
                <a:gridCol w="4071522"/>
                <a:gridCol w="4071522"/>
              </a:tblGrid>
              <a:tr h="451561">
                <a:tc>
                  <a:txBody>
                    <a:bodyPr/>
                    <a:lstStyle/>
                    <a:p>
                      <a:pPr algn="ctr">
                        <a:tabLst>
                          <a:tab pos="627063" algn="l"/>
                        </a:tabLst>
                      </a:pPr>
                      <a:r>
                        <a:rPr lang="en-US" sz="1900" dirty="0" smtClean="0">
                          <a:latin typeface="Calibri Light" panose="020F0302020204030204" pitchFamily="34" charset="0"/>
                        </a:rPr>
                        <a:t>STAGE</a:t>
                      </a:r>
                      <a:endParaRPr lang="en-US" sz="1900" dirty="0"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 Light" panose="020F0302020204030204" pitchFamily="34" charset="0"/>
                        </a:rPr>
                        <a:t>HARD PROJECTS</a:t>
                      </a:r>
                      <a:endParaRPr lang="en-US" sz="1900" dirty="0"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Calibri Light" panose="020F0302020204030204" pitchFamily="34" charset="0"/>
                        </a:rPr>
                        <a:t>SOFT PROJECTS</a:t>
                      </a:r>
                      <a:endParaRPr lang="en-US" sz="19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</a:tr>
              <a:tr h="1294465"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STAGE 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Online and</a:t>
                      </a:r>
                      <a:r>
                        <a:rPr lang="en-US" sz="1900" b="1" baseline="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 hard-copy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Wingdings" panose="05000000000000000000" pitchFamily="2" charset="2"/>
                        <a:buNone/>
                      </a:pP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Application Form + Budget + Logical Framework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Wingdings" panose="05000000000000000000" pitchFamily="2" charset="2"/>
                        <a:buNone/>
                      </a:pP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Supporting documents</a:t>
                      </a:r>
                      <a:endParaRPr lang="en-US" sz="19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Online and</a:t>
                      </a:r>
                      <a:r>
                        <a:rPr lang="en-US" sz="1900" b="1" baseline="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 hard-copy</a:t>
                      </a:r>
                    </a:p>
                    <a:p>
                      <a:pPr algn="l"/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Application Form + Budget + Logical Framework</a:t>
                      </a:r>
                    </a:p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Wingdings" panose="05000000000000000000" pitchFamily="2" charset="2"/>
                        <a:buNone/>
                      </a:pP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Supporting documents</a:t>
                      </a:r>
                      <a:endParaRPr lang="en-US" sz="19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222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1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STAGE</a:t>
                      </a:r>
                      <a:r>
                        <a:rPr lang="en-US" sz="1900" b="1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 2</a:t>
                      </a:r>
                      <a:endParaRPr lang="en-US" sz="1900" b="1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Additional documents </a:t>
                      </a:r>
                      <a:r>
                        <a:rPr lang="en-US" sz="19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(technical documentation) within 6 months from PSC notification</a:t>
                      </a:r>
                      <a:endParaRPr lang="en-US" sz="190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9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case of infrastructure,</a:t>
                      </a:r>
                      <a:r>
                        <a:rPr lang="en-GB" sz="1900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o</a:t>
                      </a:r>
                      <a:r>
                        <a:rPr lang="en-GB" sz="19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ther documents</a:t>
                      </a:r>
                      <a:r>
                        <a:rPr lang="en-GB" sz="1900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within 6 m</a:t>
                      </a:r>
                      <a:r>
                        <a:rPr lang="en-GB" sz="19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onths from the start date of the</a:t>
                      </a:r>
                      <a:r>
                        <a:rPr lang="en-GB" sz="1900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project</a:t>
                      </a:r>
                      <a:endParaRPr lang="en-US" sz="190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36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06338" y="185316"/>
            <a:ext cx="7143750" cy="585650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>
                <a:solidFill>
                  <a:srgbClr val="002060"/>
                </a:solidFill>
                <a:latin typeface="Calibri Light" panose="020F0302020204030204" pitchFamily="34" charset="0"/>
              </a:rPr>
              <a:t>Submission </a:t>
            </a:r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requirements (2/5)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3549"/>
            <a:ext cx="9144000" cy="6087033"/>
          </a:xfrm>
        </p:spPr>
        <p:txBody>
          <a:bodyPr numCol="2"/>
          <a:lstStyle/>
          <a:p>
            <a:pPr marL="0" indent="0">
              <a:buNone/>
            </a:pPr>
            <a:r>
              <a:rPr lang="en-US" sz="1600" b="1" dirty="0">
                <a:solidFill>
                  <a:srgbClr val="C00000"/>
                </a:solidFill>
                <a:latin typeface="Calibri Light" panose="020F0302020204030204" pitchFamily="34" charset="0"/>
              </a:rPr>
              <a:t>Online </a:t>
            </a:r>
            <a:r>
              <a:rPr lang="en-US" sz="1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at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https</a:t>
            </a:r>
            <a:r>
              <a:rPr lang="en-GB" sz="1600" dirty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://</a:t>
            </a:r>
            <a:r>
              <a:rPr lang="en-GB" sz="1600" dirty="0" smtClean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ems-roua.mdrap.ro</a:t>
            </a:r>
            <a:endParaRPr lang="en-GB" sz="16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GB" sz="16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GB" sz="1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Hard-copy + DVD at</a:t>
            </a:r>
          </a:p>
          <a:p>
            <a:pPr marL="0" indent="0">
              <a:buNone/>
            </a:pPr>
            <a:r>
              <a:rPr lang="en-GB" sz="15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JTS address</a:t>
            </a:r>
          </a:p>
          <a:p>
            <a:pPr marL="0" indent="0">
              <a:buNone/>
            </a:pPr>
            <a:endParaRPr lang="en-GB" sz="15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         REGIONAL </a:t>
            </a:r>
            <a:r>
              <a:rPr lang="en-US" sz="1500" b="1" dirty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OFFICE </a:t>
            </a:r>
            <a:endParaRPr lang="en-US" sz="1500" b="1" dirty="0" smtClean="0">
              <a:solidFill>
                <a:srgbClr val="002060"/>
              </a:solidFill>
              <a:latin typeface="Calibri Light" panose="020F0302020204030204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       FOR </a:t>
            </a:r>
            <a:r>
              <a:rPr lang="en-US" sz="1500" b="1" dirty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CROSS BORDER </a:t>
            </a:r>
            <a:endParaRPr lang="en-US" sz="1500" b="1" dirty="0" smtClean="0">
              <a:solidFill>
                <a:srgbClr val="002060"/>
              </a:solidFill>
              <a:latin typeface="Calibri Light" panose="020F0302020204030204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    COOPERATION </a:t>
            </a:r>
            <a:r>
              <a:rPr lang="en-US" sz="1500" b="1" dirty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SUCEAVA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  Joint </a:t>
            </a:r>
            <a:r>
              <a:rPr lang="en-US" sz="1500" b="1" dirty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Technical Secretariat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en-US" sz="1500" dirty="0" smtClean="0">
              <a:solidFill>
                <a:srgbClr val="002060"/>
              </a:solidFill>
              <a:latin typeface="Calibri Light" panose="020F0302020204030204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8A </a:t>
            </a:r>
            <a:r>
              <a:rPr lang="en-US" sz="15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Bistritei</a:t>
            </a:r>
            <a:r>
              <a:rPr lang="en-US" sz="15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 street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DAE </a:t>
            </a:r>
            <a:r>
              <a:rPr lang="en-US" sz="1500" dirty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office building, 1st </a:t>
            </a:r>
            <a:r>
              <a:rPr lang="en-US" sz="15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floor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720274 </a:t>
            </a:r>
            <a:r>
              <a:rPr lang="en-US" sz="1500" dirty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Suceava, Romania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Phone </a:t>
            </a:r>
            <a:r>
              <a:rPr lang="en-US" sz="1500" dirty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+40 230 </a:t>
            </a:r>
            <a:r>
              <a:rPr lang="en-US" sz="15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530049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Fax </a:t>
            </a:r>
            <a:r>
              <a:rPr lang="en-US" sz="1500" dirty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+40 230 530055 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</a:p>
          <a:p>
            <a:pPr marL="0" indent="0" defTabSz="630238">
              <a:buNone/>
            </a:pPr>
            <a:endParaRPr lang="en-GB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GB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GB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GB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 descr="EM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454" y="666940"/>
            <a:ext cx="6676546" cy="463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00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Submission requirements (3/5)</a:t>
            </a:r>
            <a:endParaRPr lang="en-US" sz="2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9648" y="685800"/>
            <a:ext cx="8679882" cy="4801950"/>
          </a:xfrm>
        </p:spPr>
        <p:txBody>
          <a:bodyPr numCol="1">
            <a:normAutofit fontScale="85000" lnSpcReduction="20000"/>
          </a:bodyPr>
          <a:lstStyle/>
          <a:p>
            <a:pPr marL="0" indent="0" algn="just">
              <a:buNone/>
              <a:defRPr/>
            </a:pPr>
            <a:r>
              <a:rPr lang="en-US" sz="2200" noProof="1">
                <a:solidFill>
                  <a:srgbClr val="002060"/>
                </a:solidFill>
                <a:latin typeface="Calibri Light" panose="020F0302020204030204" pitchFamily="34" charset="0"/>
              </a:rPr>
              <a:t>Application Form + Budget + Logical Framework</a:t>
            </a:r>
          </a:p>
          <a:p>
            <a:pPr marL="0" indent="0" algn="just">
              <a:buNone/>
              <a:defRPr/>
            </a:pPr>
            <a:r>
              <a:rPr lang="ro-RO" sz="22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</a:t>
            </a:r>
            <a:r>
              <a:rPr lang="en-GB" sz="2200" b="1" dirty="0" err="1" smtClean="0">
                <a:solidFill>
                  <a:srgbClr val="002060"/>
                </a:solidFill>
                <a:latin typeface="Calibri Light" panose="020F0302020204030204" pitchFamily="34" charset="0"/>
              </a:rPr>
              <a:t>df</a:t>
            </a:r>
            <a:r>
              <a:rPr lang="en-GB" sz="2200" b="1" dirty="0">
                <a:solidFill>
                  <a:srgbClr val="002060"/>
                </a:solidFill>
                <a:latin typeface="Calibri Light" panose="020F0302020204030204" pitchFamily="34" charset="0"/>
              </a:rPr>
              <a:t>. file</a:t>
            </a:r>
            <a:r>
              <a:rPr lang="en-GB" sz="2200" dirty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  <a:r>
              <a:rPr lang="en-GB" sz="22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downloadable at </a:t>
            </a:r>
            <a:r>
              <a:rPr lang="en-GB" sz="2200" u="sng" dirty="0">
                <a:solidFill>
                  <a:srgbClr val="002060"/>
                </a:solidFill>
                <a:latin typeface="Calibri Light" panose="020F0302020204030204" pitchFamily="34" charset="0"/>
                <a:hlinkClick r:id="rId4"/>
              </a:rPr>
              <a:t>http://</a:t>
            </a:r>
            <a:r>
              <a:rPr lang="en-GB" sz="2200" u="sng" dirty="0" smtClean="0">
                <a:solidFill>
                  <a:srgbClr val="002060"/>
                </a:solidFill>
                <a:latin typeface="Calibri Light" panose="020F0302020204030204" pitchFamily="34" charset="0"/>
                <a:hlinkClick r:id="rId4"/>
              </a:rPr>
              <a:t>www.ro-ua.net/en</a:t>
            </a:r>
            <a:endParaRPr lang="en-GB" sz="22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>
              <a:latin typeface="Trebuchet MS" panose="020B0603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en-US" sz="4800" dirty="0">
              <a:latin typeface="Trebuchet MS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4800" dirty="0">
                <a:latin typeface="Trebuchet MS" pitchFamily="34" charset="0"/>
              </a:rPr>
              <a:t>			</a:t>
            </a:r>
            <a:endParaRPr lang="ro-RO" sz="4800" dirty="0" smtClean="0">
              <a:latin typeface="Trebuchet MS" pitchFamily="34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lvl="0" indent="0" algn="just">
              <a:buNone/>
              <a:defRPr/>
            </a:pPr>
            <a:endParaRPr lang="ro-RO" sz="16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200171"/>
              </p:ext>
            </p:extLst>
          </p:nvPr>
        </p:nvGraphicFramePr>
        <p:xfrm>
          <a:off x="6958740" y="2455510"/>
          <a:ext cx="2098175" cy="3248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Acrobat Document" r:id="rId5" imgW="5667480" imgH="8020080" progId="AcroExch.Document.DC">
                  <p:embed/>
                </p:oleObj>
              </mc:Choice>
              <mc:Fallback>
                <p:oleObj name="Acrobat Document" r:id="rId5" imgW="5667480" imgH="802008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58740" y="2455510"/>
                        <a:ext cx="2098175" cy="32486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435730"/>
            <a:ext cx="9056915" cy="542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2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Submission requirements (4/5)</a:t>
            </a:r>
            <a:endParaRPr lang="en-US" sz="2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61365" y="841205"/>
            <a:ext cx="8704729" cy="4636486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US" sz="1900" b="1" noProof="1">
                <a:solidFill>
                  <a:srgbClr val="002060"/>
                </a:solidFill>
                <a:latin typeface="Calibri Light" panose="020F0302020204030204" pitchFamily="34" charset="0"/>
              </a:rPr>
              <a:t>Application Form + Budget + Logical </a:t>
            </a: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Framework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(</a:t>
            </a:r>
            <a:r>
              <a:rPr lang="ro-RO" sz="1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</a:t>
            </a:r>
            <a:r>
              <a:rPr lang="en-GB" sz="1900" b="1" dirty="0" err="1" smtClean="0">
                <a:solidFill>
                  <a:srgbClr val="002060"/>
                </a:solidFill>
                <a:latin typeface="Calibri Light" panose="020F0302020204030204" pitchFamily="34" charset="0"/>
              </a:rPr>
              <a:t>df</a:t>
            </a:r>
            <a:r>
              <a:rPr lang="en-GB" sz="1900" b="1" dirty="0">
                <a:solidFill>
                  <a:srgbClr val="002060"/>
                </a:solidFill>
                <a:latin typeface="Calibri Light" panose="020F0302020204030204" pitchFamily="34" charset="0"/>
              </a:rPr>
              <a:t>. </a:t>
            </a:r>
            <a:r>
              <a:rPr lang="en-GB" sz="1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File</a:t>
            </a:r>
            <a:r>
              <a:rPr lang="ro-RO" sz="1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)</a:t>
            </a:r>
            <a:r>
              <a:rPr 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=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one single document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Fill in all the fields in the sequence given, sections and parts of the Application, in English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Fill in budgets for all the project partners, the total project budget results automatically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At the end, double-check for correctness, especially when you have selections from a drop-down list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Check also that the EMS-ENI gave you no “</a:t>
            </a:r>
            <a:r>
              <a:rPr 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error alerts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</a:p>
          <a:p>
            <a:pPr marL="0" indent="0" algn="just">
              <a:buNone/>
              <a:defRPr/>
            </a:pP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Pay attention to the mandatory annexes that accompany the Application Form</a:t>
            </a: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E.g. Justification of costs for each partner, Jobs description for each person included in the project team  of each partner, the financial plan</a:t>
            </a: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lvl="0" indent="0" algn="just">
              <a:buNone/>
              <a:defRPr/>
            </a:pPr>
            <a:endParaRPr lang="ro-RO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6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Submission requirements (5/5)</a:t>
            </a:r>
            <a:endParaRPr lang="en-US" sz="2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91353" y="1235652"/>
            <a:ext cx="8561294" cy="4636486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GB" sz="1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Pay attention to provide all the supporting documents required</a:t>
            </a:r>
          </a:p>
          <a:p>
            <a:pPr marL="0" indent="0" algn="just">
              <a:buNone/>
              <a:defRPr/>
            </a:pPr>
            <a:endParaRPr lang="en-GB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Double-check that each partner has sent a complete set of documents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Upload the Application Form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U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pload the supporting documents, scanned, one by one</a:t>
            </a:r>
          </a:p>
          <a:p>
            <a:pPr marL="0" indent="0" algn="ctr">
              <a:buClr>
                <a:srgbClr val="C00000"/>
              </a:buClr>
              <a:buNone/>
              <a:defRPr/>
            </a:pPr>
            <a:endParaRPr lang="en-GB" sz="19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ctr">
              <a:buClr>
                <a:srgbClr val="C00000"/>
              </a:buClr>
              <a:buNone/>
              <a:defRPr/>
            </a:pPr>
            <a:r>
              <a:rPr lang="en-GB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SUBMIT</a:t>
            </a:r>
          </a:p>
          <a:p>
            <a:pPr marL="0" indent="0">
              <a:buNone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For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an optimal use of the EMS, it is strongly recommended to use the latest versions of </a:t>
            </a:r>
            <a:endParaRPr lang="en-GB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buNone/>
            </a:pP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Google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Chrome browser (minimum version 62)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OR</a:t>
            </a:r>
          </a:p>
          <a:p>
            <a:pPr marL="0" indent="0" algn="ctr">
              <a:buNone/>
            </a:pP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Mozilla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Firefox (minimum version 57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)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lvl="0" indent="0" algn="just">
              <a:buNone/>
              <a:defRPr/>
            </a:pPr>
            <a:endParaRPr lang="ro-RO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8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1274924"/>
            <a:ext cx="7885670" cy="132740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Thank you for attention!</a:t>
            </a:r>
          </a:p>
          <a:p>
            <a:pPr algn="just"/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Please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check regularly for updates on the Programme </a:t>
            </a:r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website at </a:t>
            </a: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http://</a:t>
            </a:r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/</a:t>
            </a:r>
            <a:endParaRPr lang="en-GB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437" y="3287076"/>
            <a:ext cx="8085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Technical </a:t>
            </a:r>
            <a:r>
              <a:rPr 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Secretariat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 Office for Cross-border Cooperation for 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Romania – Ukraine border</a:t>
            </a:r>
            <a:endParaRPr lang="en-US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endParaRPr lang="en-US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8A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Bistritei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street, 720274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Suceava,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Romania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2604</TotalTime>
  <Words>508</Words>
  <Application>Microsoft Office PowerPoint</Application>
  <PresentationFormat>On-screen Show (4:3)</PresentationFormat>
  <Paragraphs>188</Paragraphs>
  <Slides>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Trebuchet MS</vt:lpstr>
      <vt:lpstr>Wingdings</vt:lpstr>
      <vt:lpstr>Office Theme</vt:lpstr>
      <vt:lpstr>Acrobat Document</vt:lpstr>
      <vt:lpstr>Joint Operational Programme  Romania – Ukraine 2014 – 2020  Let’s have the project submitted!</vt:lpstr>
      <vt:lpstr>Deadlines</vt:lpstr>
      <vt:lpstr>Submission requirements (1/5)</vt:lpstr>
      <vt:lpstr>Submission requirements (2/5)</vt:lpstr>
      <vt:lpstr>Submission requirements (3/5)</vt:lpstr>
      <vt:lpstr>Submission requirements (4/5)</vt:lpstr>
      <vt:lpstr>Submission requirements (5/5)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Adriana Nicula</cp:lastModifiedBy>
  <cp:revision>273</cp:revision>
  <dcterms:created xsi:type="dcterms:W3CDTF">2017-06-21T06:24:46Z</dcterms:created>
  <dcterms:modified xsi:type="dcterms:W3CDTF">2018-04-03T05:56:07Z</dcterms:modified>
</cp:coreProperties>
</file>