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7" r:id="rId2"/>
    <p:sldId id="303" r:id="rId3"/>
    <p:sldId id="258" r:id="rId4"/>
    <p:sldId id="302" r:id="rId5"/>
    <p:sldId id="306" r:id="rId6"/>
    <p:sldId id="304" r:id="rId7"/>
    <p:sldId id="305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01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i Buzatu" initials="AB" lastIdx="0" clrIdx="0">
    <p:extLst>
      <p:ext uri="{19B8F6BF-5375-455C-9EA6-DF929625EA0E}">
        <p15:presenceInfo xmlns:p15="http://schemas.microsoft.com/office/powerpoint/2012/main" userId="S-1-5-21-446836279-1941233760-1747464059-11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441" autoAdjust="0"/>
  </p:normalViewPr>
  <p:slideViewPr>
    <p:cSldViewPr snapToGrid="0">
      <p:cViewPr varScale="1">
        <p:scale>
          <a:sx n="109" d="100"/>
          <a:sy n="109" d="100"/>
        </p:scale>
        <p:origin x="165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9FF4E2C-5088-4F0D-9E03-93928B7B710D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D4BAAB1-7597-400A-BF39-9BC655AC6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1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13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1309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544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973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2848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1000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1427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0485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2145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811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755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57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013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6840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627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1246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99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538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FD87-C12D-40A6-BB3E-19CE50DC8F41}" type="datetime1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58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2C80-7ECF-4B0A-9058-13E2C1054FA3}" type="datetime1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1BE6-494A-4AED-836C-39BE9CBFB34F}" type="datetime1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5C9-EAFF-4700-B279-AF79DD512499}" type="datetime1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A408A-537A-4E33-AFCE-E845B06876DF}" type="datetime1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E145-F7EF-4670-A2DB-6505B87EF078}" type="datetime1">
              <a:rPr lang="en-US" smtClean="0"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07852-0A44-4778-BD90-EC949040772F}" type="datetime1">
              <a:rPr lang="en-US" smtClean="0"/>
              <a:t>6/20/2019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34D61-DD9F-4F7B-A659-225379391AD7}" type="datetime1">
              <a:rPr lang="en-US" smtClean="0"/>
              <a:t>6/20/2019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B888-1E6B-460F-B44D-DB82BB29F71F}" type="datetime1">
              <a:rPr lang="en-US" smtClean="0"/>
              <a:t>6/20/2019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BB77-029F-48F6-97E1-E9151E94BEE6}" type="datetime1">
              <a:rPr lang="en-US" smtClean="0"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225ED-36C2-49DD-A75A-240BA9A47B98}" type="datetime1">
              <a:rPr lang="en-US" smtClean="0"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2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04445-B879-45CA-864A-5E9D03FA99AD}" type="datetime1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info.ro-ua-md@brctsuceava.ro" TargetMode="External"/><Relationship Id="rId2" Type="http://schemas.openxmlformats.org/officeDocument/2006/relationships/hyperlink" Target="http://www.ro-ua.ro-ua-md.net/en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3949" y="2467032"/>
            <a:ext cx="7575259" cy="2603863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Joint </a:t>
            </a:r>
            <a:r>
              <a:rPr lang="en-US" sz="2700" b="1" dirty="0">
                <a:solidFill>
                  <a:srgbClr val="002060"/>
                </a:solidFill>
                <a:latin typeface="Trebuchet MS" panose="020B0603020202020204" pitchFamily="34" charset="0"/>
              </a:rPr>
              <a:t>Operational Programme </a:t>
            </a:r>
            <a: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Romania </a:t>
            </a:r>
            <a:r>
              <a:rPr lang="en-US" sz="2700" b="1" dirty="0">
                <a:solidFill>
                  <a:srgbClr val="002060"/>
                </a:solidFill>
                <a:latin typeface="Trebuchet MS" panose="020B0603020202020204" pitchFamily="34" charset="0"/>
              </a:rPr>
              <a:t>– Ukraine </a:t>
            </a:r>
            <a: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2014 </a:t>
            </a:r>
            <a:r>
              <a:rPr lang="en-US" sz="2700" b="1" dirty="0">
                <a:solidFill>
                  <a:srgbClr val="002060"/>
                </a:solidFill>
                <a:latin typeface="Trebuchet MS" panose="020B0603020202020204" pitchFamily="34" charset="0"/>
              </a:rPr>
              <a:t>– </a:t>
            </a:r>
            <a: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2020</a:t>
            </a:r>
            <a:b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3000" b="1" dirty="0" smtClean="0">
                <a:latin typeface="Trebuchet MS" panose="020B0603020202020204" pitchFamily="34" charset="0"/>
              </a:rPr>
              <a:t/>
            </a:r>
            <a:br>
              <a:rPr lang="en-US" sz="3000" b="1" dirty="0" smtClean="0">
                <a:latin typeface="Trebuchet MS" panose="020B0603020202020204" pitchFamily="34" charset="0"/>
              </a:rPr>
            </a:br>
            <a:r>
              <a:rPr lang="en-US" sz="3600" b="1" dirty="0">
                <a:solidFill>
                  <a:srgbClr val="C00000"/>
                </a:solidFill>
                <a:latin typeface="Trebuchet MS" panose="020B0603020202020204" pitchFamily="34" charset="0"/>
              </a:rPr>
              <a:t>Prepara</a:t>
            </a: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tion of additional documents</a:t>
            </a:r>
            <a:b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r>
              <a:rPr lang="en-US" sz="3600" b="1" dirty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en-US" sz="3600" b="1" dirty="0">
                <a:solidFill>
                  <a:srgbClr val="C00000"/>
                </a:solidFill>
                <a:latin typeface="Trebuchet MS" panose="020B0603020202020204" pitchFamily="34" charset="0"/>
              </a:rPr>
            </a:br>
            <a:r>
              <a:rPr lang="en-US" sz="31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en-US" sz="31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r>
              <a:rPr lang="en-US" sz="2400" b="1" dirty="0">
                <a:solidFill>
                  <a:srgbClr val="002060"/>
                </a:solidFill>
                <a:latin typeface="Trebuchet MS" panose="020B0603020202020204" pitchFamily="34" charset="0"/>
              </a:rPr>
              <a:t>Suceava, 26</a:t>
            </a:r>
            <a:r>
              <a:rPr lang="en-US" sz="2400" b="1" baseline="30000" dirty="0">
                <a:solidFill>
                  <a:srgbClr val="002060"/>
                </a:solidFill>
                <a:latin typeface="Trebuchet MS" panose="020B0603020202020204" pitchFamily="34" charset="0"/>
              </a:rPr>
              <a:t>th</a:t>
            </a:r>
            <a:r>
              <a:rPr lang="en-US" sz="2400" b="1" dirty="0">
                <a:solidFill>
                  <a:srgbClr val="002060"/>
                </a:solidFill>
                <a:latin typeface="Trebuchet MS" panose="020B0603020202020204" pitchFamily="34" charset="0"/>
              </a:rPr>
              <a:t> June 2019</a:t>
            </a:r>
            <a:r>
              <a:rPr lang="en-US" sz="2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endParaRPr lang="en-US" sz="2000" dirty="0">
              <a:latin typeface="Trebuchet MS" panose="020B0603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8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75634"/>
            <a:ext cx="7886700" cy="484355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Feasibility Study 7/12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>
          <a:xfrm>
            <a:off x="282103" y="2227762"/>
            <a:ext cx="4046706" cy="4856289"/>
          </a:xfrm>
        </p:spPr>
        <p:txBody>
          <a:bodyPr numCol="1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Describe, as necessary,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according to the national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legislation </a:t>
            </a:r>
            <a:endParaRPr lang="en-US" sz="16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2591" y="1827935"/>
            <a:ext cx="5737834" cy="185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78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228600"/>
            <a:ext cx="7886700" cy="484355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Feasibility Study 8/12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>
          <a:xfrm>
            <a:off x="136188" y="927236"/>
            <a:ext cx="4233962" cy="4856289"/>
          </a:xfrm>
        </p:spPr>
        <p:txBody>
          <a:bodyPr numCol="1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Ensure that </a:t>
            </a: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period of execution of the infrastructure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is coherent with: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Application </a:t>
            </a:r>
            <a:r>
              <a:rPr lang="en-US" sz="18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Form </a:t>
            </a:r>
            <a:endParaRPr lang="en-US" sz="1800" b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002060"/>
                </a:solidFill>
                <a:latin typeface="Trebuchet MS" panose="020B0603020202020204" pitchFamily="34" charset="0"/>
              </a:rPr>
              <a:t>GA#4 </a:t>
            </a: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Works/infrastructure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C.7 Indicative time plan</a:t>
            </a:r>
            <a:endParaRPr lang="en-US" sz="16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Ensure that </a:t>
            </a: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sustainability analysis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matches: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Application Form </a:t>
            </a:r>
            <a:endParaRPr lang="en-US" sz="1800" b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C.8 </a:t>
            </a:r>
            <a:r>
              <a:rPr lang="en-US" sz="1600" b="1" dirty="0">
                <a:solidFill>
                  <a:srgbClr val="002060"/>
                </a:solidFill>
                <a:latin typeface="Trebuchet MS" panose="020B0603020202020204" pitchFamily="34" charset="0"/>
              </a:rPr>
              <a:t>Sustainability of project outputs </a:t>
            </a:r>
            <a:endParaRPr lang="en-US" sz="16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and </a:t>
            </a:r>
            <a:r>
              <a:rPr lang="en-US" sz="1600" b="1" dirty="0">
                <a:solidFill>
                  <a:srgbClr val="002060"/>
                </a:solidFill>
                <a:latin typeface="Trebuchet MS" panose="020B0603020202020204" pitchFamily="34" charset="0"/>
              </a:rPr>
              <a:t>results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Ensure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that </a:t>
            </a: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recommendations of the Environmental Impact Assessment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have been duly considered.</a:t>
            </a:r>
            <a:endParaRPr lang="en-US" sz="16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164" y="2249753"/>
            <a:ext cx="5153836" cy="2211256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990164" y="3743401"/>
            <a:ext cx="3123795" cy="799416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370150" y="2099103"/>
            <a:ext cx="3123795" cy="799416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4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228600"/>
            <a:ext cx="7886700" cy="484355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Feasibility Study 9/12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>
          <a:xfrm>
            <a:off x="77822" y="1865187"/>
            <a:ext cx="4233962" cy="4856289"/>
          </a:xfrm>
        </p:spPr>
        <p:txBody>
          <a:bodyPr numCol="1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è"/>
            </a:pP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Ensure there is coherence with: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Application </a:t>
            </a:r>
            <a:r>
              <a:rPr lang="en-US" sz="18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Form </a:t>
            </a:r>
            <a:endParaRPr lang="en-US" sz="1800" b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GA#1 Project management (risks)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GA#4 Works/Infrastructure (risks and mitigation measures)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784" y="1661715"/>
            <a:ext cx="4712810" cy="368665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170734" y="4439781"/>
            <a:ext cx="3123795" cy="799416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70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267867"/>
            <a:ext cx="7886700" cy="522076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Feasibility Study 10/12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82102" y="894945"/>
            <a:ext cx="4232748" cy="52820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R.</a:t>
            </a: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Same coherence and consistency requirements</a:t>
            </a:r>
          </a:p>
          <a:p>
            <a:pPr marL="0" indent="0">
              <a:buNone/>
            </a:pPr>
            <a:endParaRPr lang="en-US" sz="18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en-US" sz="18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en-US" sz="18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en-US" sz="18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en-US" sz="18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en-US" sz="18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en-US" sz="18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To be added in the 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package of additional 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documents</a:t>
            </a:r>
            <a:endParaRPr lang="en-US" sz="18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26786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062" y="1663047"/>
            <a:ext cx="6384938" cy="16805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167" y="3364480"/>
            <a:ext cx="6220727" cy="4063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167" y="4016197"/>
            <a:ext cx="5826343" cy="1007708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2766409" y="4514753"/>
            <a:ext cx="3691541" cy="723787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74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213923"/>
            <a:ext cx="7886700" cy="426446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Feasibility Study 11/12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104572" y="1091090"/>
            <a:ext cx="3886200" cy="4351338"/>
          </a:xfrm>
        </p:spPr>
        <p:txBody>
          <a:bodyPr>
            <a:normAutofit/>
          </a:bodyPr>
          <a:lstStyle/>
          <a:p>
            <a:endParaRPr lang="en-US" sz="1600" dirty="0" smtClean="0"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C0000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Ensure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coherence with: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Application Form </a:t>
            </a:r>
            <a:endParaRPr lang="en-US" sz="1800" b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GA#4 Works/Infrastructure</a:t>
            </a:r>
            <a:endParaRPr lang="en-US" sz="16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endParaRPr lang="en-US" sz="1600" dirty="0" smtClean="0">
              <a:latin typeface="Trebuchet MS" panose="020B0603020202020204" pitchFamily="34" charset="0"/>
            </a:endParaRPr>
          </a:p>
          <a:p>
            <a:endParaRPr lang="en-US" sz="1600" dirty="0">
              <a:latin typeface="Trebuchet MS" panose="020B0603020202020204" pitchFamily="34" charset="0"/>
            </a:endParaRPr>
          </a:p>
          <a:p>
            <a:endParaRPr lang="en-US" sz="1600" dirty="0" smtClean="0">
              <a:latin typeface="Trebuchet MS" panose="020B0603020202020204" pitchFamily="34" charset="0"/>
            </a:endParaRPr>
          </a:p>
          <a:p>
            <a:endParaRPr lang="en-US" sz="1600" dirty="0">
              <a:latin typeface="Trebuchet MS" panose="020B0603020202020204" pitchFamily="34" charset="0"/>
            </a:endParaRPr>
          </a:p>
          <a:p>
            <a:endParaRPr lang="en-US" sz="1600" dirty="0" smtClean="0">
              <a:latin typeface="Trebuchet MS" panose="020B0603020202020204" pitchFamily="34" charset="0"/>
            </a:endParaRPr>
          </a:p>
          <a:p>
            <a:pPr marL="2743200" lvl="6" indent="0"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	</a:t>
            </a:r>
            <a:endParaRPr lang="en-US" sz="16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25393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566" y="783059"/>
            <a:ext cx="6229349" cy="40800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566" y="4554591"/>
            <a:ext cx="6229349" cy="887837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2636196" y="1814827"/>
            <a:ext cx="3123795" cy="402009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18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228600"/>
            <a:ext cx="7886700" cy="484355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Feasibility Study 12/12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228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810233"/>
            <a:ext cx="7886700" cy="468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73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68741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Environmental Impact Assessment 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62647" y="703000"/>
            <a:ext cx="8696527" cy="4737056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endParaRPr lang="en-US" sz="18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Cannot be carried out after starting the works or after the project completion.</a:t>
            </a:r>
          </a:p>
          <a:p>
            <a:pPr marL="0" lvl="0" indent="0" algn="just">
              <a:buNone/>
              <a:defRPr/>
            </a:pPr>
            <a:r>
              <a:rPr lang="en-US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Responsible institutions in Romania 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= County and National Agencies for Environmental Protection</a:t>
            </a:r>
          </a:p>
          <a:p>
            <a:pPr marL="0" indent="0" algn="just">
              <a:buNone/>
              <a:defRPr/>
            </a:pPr>
            <a:r>
              <a:rPr lang="en-US" sz="1800" b="1" dirty="0">
                <a:solidFill>
                  <a:srgbClr val="C00000"/>
                </a:solidFill>
                <a:latin typeface="Trebuchet MS" panose="020B0603020202020204" pitchFamily="34" charset="0"/>
              </a:rPr>
              <a:t>Regulatory </a:t>
            </a: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document </a:t>
            </a:r>
            <a:r>
              <a:rPr lang="en-US" sz="1800" b="1" dirty="0">
                <a:solidFill>
                  <a:srgbClr val="C00000"/>
                </a:solidFill>
                <a:latin typeface="Trebuchet MS" panose="020B0603020202020204" pitchFamily="34" charset="0"/>
              </a:rPr>
              <a:t>on environmental protection </a:t>
            </a: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must be </a:t>
            </a:r>
            <a:r>
              <a:rPr lang="en-US" sz="1800" b="1" dirty="0">
                <a:solidFill>
                  <a:srgbClr val="002060"/>
                </a:solidFill>
                <a:latin typeface="Trebuchet MS" panose="020B0603020202020204" pitchFamily="34" charset="0"/>
              </a:rPr>
              <a:t>valid</a:t>
            </a: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 according to legislation or, if no such provisions are in place, 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it </a:t>
            </a: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must not be older than 12 months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.</a:t>
            </a:r>
          </a:p>
          <a:p>
            <a:pPr marL="0" indent="0" algn="just">
              <a:buNone/>
              <a:defRPr/>
            </a:pP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The </a:t>
            </a: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national legislation </a:t>
            </a:r>
            <a:r>
              <a:rPr lang="en-US" sz="1800" b="1" dirty="0">
                <a:solidFill>
                  <a:srgbClr val="C00000"/>
                </a:solidFill>
                <a:latin typeface="Trebuchet MS" panose="020B0603020202020204" pitchFamily="34" charset="0"/>
              </a:rPr>
              <a:t>in force </a:t>
            </a: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is to be 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applied for obtaining the necessary  document.</a:t>
            </a:r>
            <a:endParaRPr lang="en-US" sz="18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endParaRPr lang="en-US" sz="18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18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r>
              <a:rPr lang="en-US" sz="1600" dirty="0" smtClean="0">
                <a:solidFill>
                  <a:srgbClr val="00B050"/>
                </a:solidFill>
                <a:latin typeface="Trebuchet MS" panose="020B0603020202020204" pitchFamily="34" charset="0"/>
              </a:rPr>
              <a:t>  </a:t>
            </a:r>
          </a:p>
          <a:p>
            <a:pPr marL="0" lvl="0" indent="0" algn="just">
              <a:buNone/>
              <a:defRPr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8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7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7004" y="457200"/>
            <a:ext cx="8929990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Building permit. Other execution details, approvals etc.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64787" y="837466"/>
            <a:ext cx="8414425" cy="4356789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endParaRPr lang="en-US" sz="2000" b="1" noProof="1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Building permit</a:t>
            </a:r>
          </a:p>
          <a:p>
            <a:pPr lvl="0" algn="just">
              <a:buFont typeface="Trebuchet MS" panose="020B0603020202020204" pitchFamily="34" charset="0"/>
              <a:buChar char="—"/>
              <a:defRPr/>
            </a:pP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According to provisions of the national legislation in this respect.</a:t>
            </a:r>
          </a:p>
          <a:p>
            <a:pPr lvl="0" algn="just">
              <a:buFont typeface="Trebuchet MS" panose="020B0603020202020204" pitchFamily="34" charset="0"/>
              <a:buChar char="—"/>
              <a:defRPr/>
            </a:pP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In case is not required </a:t>
            </a:r>
            <a:r>
              <a:rPr lang="en-US" sz="2000" noProof="1" smtClean="0">
                <a:solidFill>
                  <a:srgbClr val="C0000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 relevant </a:t>
            </a:r>
            <a:r>
              <a:rPr lang="en-US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excerpts from the legal framework 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to be included 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 the package of additional documents </a:t>
            </a:r>
            <a:r>
              <a:rPr lang="en-US" sz="1400" i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(in national language and English translation)</a:t>
            </a:r>
          </a:p>
          <a:p>
            <a:pPr lvl="0" algn="just">
              <a:buFont typeface="Trebuchet MS" panose="020B0603020202020204" pitchFamily="34" charset="0"/>
              <a:buChar char="—"/>
              <a:defRPr/>
            </a:pP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In case building permit is provided - check valability of the document</a:t>
            </a:r>
          </a:p>
          <a:p>
            <a:pPr lvl="0" algn="just">
              <a:buFont typeface="Trebuchet MS" panose="020B0603020202020204" pitchFamily="34" charset="0"/>
              <a:buChar char="—"/>
              <a:defRPr/>
            </a:pPr>
            <a:endParaRPr lang="en-US" sz="2000" noProof="1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r>
              <a:rPr lang="en-US" sz="20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Any other execution details, consents, approvals etc. </a:t>
            </a:r>
          </a:p>
          <a:p>
            <a:pPr lvl="0" algn="just">
              <a:buFont typeface="Trebuchet MS" panose="020B0603020202020204" pitchFamily="34" charset="0"/>
              <a:buChar char="—"/>
              <a:defRPr/>
            </a:pP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If </a:t>
            </a:r>
            <a:r>
              <a:rPr lang="en-US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requested by the national law </a:t>
            </a:r>
          </a:p>
          <a:p>
            <a:pPr algn="just">
              <a:buFont typeface="Trebuchet MS" panose="020B0603020202020204" pitchFamily="34" charset="0"/>
              <a:buChar char="—"/>
              <a:defRPr/>
            </a:pP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If </a:t>
            </a:r>
            <a:r>
              <a:rPr lang="en-US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mandatory to begin execution 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of the infrastructure </a:t>
            </a:r>
            <a:r>
              <a:rPr lang="en-US" sz="2000" noProof="1" smtClean="0">
                <a:solidFill>
                  <a:srgbClr val="C0000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 </a:t>
            </a:r>
            <a:r>
              <a:rPr lang="en-US" sz="2000" noProof="1">
                <a:solidFill>
                  <a:srgbClr val="002060"/>
                </a:solidFill>
                <a:latin typeface="Trebuchet MS" panose="020B0603020202020204" pitchFamily="34" charset="0"/>
              </a:rPr>
              <a:t>to be included </a:t>
            </a:r>
            <a:r>
              <a:rPr lang="en-US" sz="2000" noProof="1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 the package of additional documents </a:t>
            </a:r>
            <a:r>
              <a:rPr lang="en-US" sz="1400" i="1" noProof="1">
                <a:solidFill>
                  <a:srgbClr val="002060"/>
                </a:solidFill>
                <a:latin typeface="Trebuchet MS" panose="020B0603020202020204" pitchFamily="34" charset="0"/>
              </a:rPr>
              <a:t>(in </a:t>
            </a:r>
            <a:r>
              <a:rPr lang="en-US" sz="1400" i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English </a:t>
            </a:r>
            <a:r>
              <a:rPr lang="en-US" sz="1400" i="1" noProof="1">
                <a:solidFill>
                  <a:srgbClr val="002060"/>
                </a:solidFill>
                <a:latin typeface="Trebuchet MS" panose="020B0603020202020204" pitchFamily="34" charset="0"/>
              </a:rPr>
              <a:t>translation)</a:t>
            </a:r>
          </a:p>
          <a:p>
            <a:pPr lvl="0" algn="just">
              <a:buFont typeface="Trebuchet MS" panose="020B0603020202020204" pitchFamily="34" charset="0"/>
              <a:buChar char="—"/>
              <a:defRPr/>
            </a:pPr>
            <a:endParaRPr lang="en-US" sz="20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20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20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2000" noProof="1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51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242559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Evidence of ownership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81811" y="699759"/>
            <a:ext cx="8577363" cy="4737056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r>
              <a:rPr lang="en-US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Mandatory per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each location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(land/building/space) where:</a:t>
            </a: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Any type of </a:t>
            </a:r>
            <a:r>
              <a:rPr lang="en-US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works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(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part of the infrastructure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component,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budgeted at heading 3. Infrastructure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)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are to be executed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endParaRPr lang="en-US" sz="1600" i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Equipment is to be </a:t>
            </a:r>
            <a:r>
              <a:rPr lang="en-US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permanently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installed/used (part of the infrastructure component) - </a:t>
            </a:r>
            <a:r>
              <a:rPr lang="en-US" sz="1600" i="1" dirty="0">
                <a:solidFill>
                  <a:srgbClr val="002060"/>
                </a:solidFill>
                <a:latin typeface="Trebuchet MS" panose="020B0603020202020204" pitchFamily="34" charset="0"/>
              </a:rPr>
              <a:t>budgeted at heading 3. Infrastructure</a:t>
            </a: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Equipment </a:t>
            </a:r>
            <a:r>
              <a:rPr lang="en-US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over 60,000 EUR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(not part of the infrastructure)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is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to be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installed/used</a:t>
            </a:r>
          </a:p>
          <a:p>
            <a:pPr marL="0" indent="0" algn="just">
              <a:buNone/>
              <a:defRPr/>
            </a:pPr>
            <a:endParaRPr lang="en-US" sz="16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en-US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Modification </a:t>
            </a:r>
            <a:r>
              <a:rPr lang="en-US" sz="1600" b="1" dirty="0">
                <a:solidFill>
                  <a:srgbClr val="C00000"/>
                </a:solidFill>
                <a:latin typeface="Trebuchet MS" panose="020B0603020202020204" pitchFamily="34" charset="0"/>
              </a:rPr>
              <a:t>of location is not accepted during evaluation.</a:t>
            </a:r>
          </a:p>
          <a:p>
            <a:pPr marL="0" lvl="0" indent="0" algn="just">
              <a:buNone/>
              <a:defRPr/>
            </a:pPr>
            <a:endParaRPr lang="en-US" sz="16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r>
              <a:rPr lang="en-US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Per partner &amp;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1600" b="1" dirty="0">
                <a:solidFill>
                  <a:srgbClr val="C00000"/>
                </a:solidFill>
                <a:latin typeface="Trebuchet MS" panose="020B0603020202020204" pitchFamily="34" charset="0"/>
              </a:rPr>
              <a:t>per location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, check if documents show that:</a:t>
            </a:r>
          </a:p>
          <a:p>
            <a:pPr marL="457200" lvl="0" indent="-457200" algn="just">
              <a:buFont typeface="+mj-lt"/>
              <a:buAutoNum type="alphaLcParenR"/>
              <a:defRPr/>
            </a:pP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T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he right </a:t>
            </a:r>
            <a:r>
              <a:rPr lang="en-US" sz="1600" i="1" dirty="0">
                <a:solidFill>
                  <a:srgbClr val="002060"/>
                </a:solidFill>
                <a:latin typeface="Trebuchet MS" panose="020B0603020202020204" pitchFamily="34" charset="0"/>
              </a:rPr>
              <a:t>(property, rental, concession, administration etc.)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over the location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is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hold </a:t>
            </a:r>
            <a:r>
              <a:rPr lang="en-US" sz="1600" b="1" dirty="0">
                <a:solidFill>
                  <a:srgbClr val="002060"/>
                </a:solidFill>
                <a:latin typeface="Trebuchet MS" panose="020B0603020202020204" pitchFamily="34" charset="0"/>
              </a:rPr>
              <a:t>directly by the </a:t>
            </a: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partner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and</a:t>
            </a: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there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is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no other entity retaining a certain type of right over the respective location. </a:t>
            </a:r>
          </a:p>
          <a:p>
            <a:pPr marL="457200" lvl="0" indent="-457200" algn="just">
              <a:buFont typeface="+mj-lt"/>
              <a:buAutoNum type="alphaLcParenR"/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Identification data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of the location is the same in all the documents provided (legal act and excerpts from the public registers)</a:t>
            </a:r>
            <a:endParaRPr lang="en-US" sz="16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457200" lvl="0" indent="-457200" algn="just">
              <a:buFont typeface="+mj-lt"/>
              <a:buAutoNum type="alphaLcParenR"/>
              <a:defRPr/>
            </a:pP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If not the owner of the location (</a:t>
            </a:r>
            <a:r>
              <a:rPr lang="en-US" sz="1600" i="1" dirty="0">
                <a:solidFill>
                  <a:srgbClr val="002060"/>
                </a:solidFill>
                <a:latin typeface="Trebuchet MS" panose="020B0603020202020204" pitchFamily="34" charset="0"/>
              </a:rPr>
              <a:t>rental, concession, administration etc</a:t>
            </a:r>
            <a:r>
              <a:rPr lang="en-US" sz="1600" i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.)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, </a:t>
            </a: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statement		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issued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by the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rightful owner on the aspects indicated in the Guidelines		is required by the programme.</a:t>
            </a:r>
            <a:endParaRPr lang="en-US" sz="16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8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29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0437" y="1360260"/>
            <a:ext cx="7885670" cy="1327402"/>
          </a:xfrm>
        </p:spPr>
        <p:txBody>
          <a:bodyPr>
            <a:normAutofit fontScale="92500"/>
          </a:bodyPr>
          <a:lstStyle/>
          <a:p>
            <a:r>
              <a:rPr lang="en-GB" b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Thank you for attention!</a:t>
            </a:r>
          </a:p>
          <a:p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Please </a:t>
            </a:r>
            <a:r>
              <a:rPr lang="en-US" sz="2000" b="1" dirty="0">
                <a:solidFill>
                  <a:srgbClr val="002060"/>
                </a:solidFill>
                <a:latin typeface="Trebuchet MS" panose="020B0603020202020204" pitchFamily="34" charset="0"/>
              </a:rPr>
              <a:t>check regularly for updates on the Programme </a:t>
            </a: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website at:</a:t>
            </a:r>
            <a:endParaRPr lang="en-US" sz="20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r>
              <a:rPr lang="en-US" sz="2000" b="1" dirty="0">
                <a:solidFill>
                  <a:srgbClr val="002060"/>
                </a:solidFill>
                <a:latin typeface="Trebuchet MS" panose="020B0603020202020204" pitchFamily="34" charset="0"/>
                <a:hlinkClick r:id="rId2"/>
              </a:rPr>
              <a:t>http://</a:t>
            </a: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  <a:hlinkClick r:id="rId2"/>
              </a:rPr>
              <a:t>www.ro-ua.net/en</a:t>
            </a:r>
            <a:r>
              <a:rPr lang="en-US" sz="2000" b="1" dirty="0">
                <a:solidFill>
                  <a:srgbClr val="002060"/>
                </a:solidFill>
                <a:latin typeface="Trebuchet MS" panose="020B0603020202020204" pitchFamily="34" charset="0"/>
                <a:hlinkClick r:id="rId2"/>
              </a:rPr>
              <a:t>/</a:t>
            </a:r>
            <a:endParaRPr lang="en-GB" sz="20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endParaRPr lang="en-US" b="1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0553" y="2924867"/>
            <a:ext cx="80854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Joint Technical </a:t>
            </a:r>
            <a:r>
              <a:rPr lang="en-US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Secretariat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Regional Office for Cross-border Cooperation for </a:t>
            </a:r>
            <a:endParaRPr lang="ro-RO" b="1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Romania – Ukraine border</a:t>
            </a:r>
            <a:endParaRPr lang="en-US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8A</a:t>
            </a:r>
            <a:r>
              <a:rPr lang="en-US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, Bistritei </a:t>
            </a:r>
            <a:r>
              <a:rPr lang="en-US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street, 1</a:t>
            </a:r>
            <a:r>
              <a:rPr lang="en-US" baseline="300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st</a:t>
            </a:r>
            <a:r>
              <a:rPr lang="en-US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floor, 720274 </a:t>
            </a:r>
            <a:r>
              <a:rPr lang="en-US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Suceava, </a:t>
            </a:r>
            <a:r>
              <a:rPr lang="en-US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Romania</a:t>
            </a:r>
          </a:p>
          <a:p>
            <a:pPr algn="ctr"/>
            <a:endParaRPr lang="en-US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hlinkClick r:id="rId3"/>
              </a:rPr>
              <a:t>info.ro-ua@brctsuceava.ro</a:t>
            </a:r>
            <a:r>
              <a:rPr lang="en-US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48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448074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Infrastructure component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27212" y="1409252"/>
            <a:ext cx="8489576" cy="5129661"/>
          </a:xfrm>
        </p:spPr>
        <p:txBody>
          <a:bodyPr numCol="1">
            <a:noAutofit/>
          </a:bodyPr>
          <a:lstStyle/>
          <a:p>
            <a:pPr marL="0" indent="0">
              <a:buNone/>
            </a:pPr>
            <a:r>
              <a:rPr lang="en-US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Infrastructure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 = </a:t>
            </a: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permanent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 works and/or </a:t>
            </a: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permanent installation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 of equipment which contribute to at least one Programme (common) output specifically addressed by the project. </a:t>
            </a:r>
          </a:p>
          <a:p>
            <a:pPr marL="0" indent="0">
              <a:buNone/>
            </a:pPr>
            <a:endParaRPr lang="en-US" sz="2000" b="1" noProof="1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Infrastructure (works &amp; equipment) must be entirely described in the Feasibility </a:t>
            </a:r>
            <a:r>
              <a:rPr lang="en-US" sz="20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S</a:t>
            </a: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tudy.</a:t>
            </a:r>
          </a:p>
          <a:p>
            <a:pPr marL="0" indent="0">
              <a:buNone/>
            </a:pPr>
            <a:endParaRPr lang="en-US" sz="20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Stand-alone acquisition of equipment and endowments that </a:t>
            </a:r>
            <a:r>
              <a:rPr lang="en-US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do not require permanent installation is not considered infrastructure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.</a:t>
            </a:r>
            <a:endParaRPr lang="en-US" sz="2000" b="1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b="1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b="1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b="1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b="1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2000" b="1" noProof="1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02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94553" y="448074"/>
            <a:ext cx="8725711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Additional documents as per Guidelines for grant applicants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27212" y="1662913"/>
            <a:ext cx="8489576" cy="4614612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endParaRPr lang="en-US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en-US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1) Feasibility Study for infrastructure</a:t>
            </a:r>
          </a:p>
          <a:p>
            <a:pPr marL="0" indent="0" algn="just">
              <a:buNone/>
              <a:defRPr/>
            </a:pPr>
            <a:r>
              <a:rPr lang="en-US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2) Environmental Impact Assessment</a:t>
            </a:r>
          </a:p>
          <a:p>
            <a:pPr marL="0" indent="0" algn="just">
              <a:buNone/>
              <a:defRPr/>
            </a:pPr>
            <a:r>
              <a:rPr lang="en-US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3) Evidence of ownership </a:t>
            </a:r>
            <a:endParaRPr lang="en-US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b="1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b="1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b="1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75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228600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Feasibility Study 1/12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39664" y="870052"/>
            <a:ext cx="8489576" cy="4614612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r>
              <a:rPr lang="en-US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By each Partner </a:t>
            </a: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executing a share of the infrastructure component </a:t>
            </a:r>
            <a:r>
              <a:rPr lang="en-US" sz="1800" dirty="0" smtClean="0">
                <a:solidFill>
                  <a:srgbClr val="C0000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 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having </a:t>
            </a: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costs budgeted at heading 3. Infrastructure </a:t>
            </a:r>
          </a:p>
          <a:p>
            <a:pPr marL="0" indent="0" algn="just">
              <a:buNone/>
              <a:defRPr/>
            </a:pPr>
            <a:r>
              <a:rPr lang="en-US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Possible situations</a:t>
            </a:r>
          </a:p>
          <a:p>
            <a:pPr marL="796925" indent="-339725" algn="just">
              <a:buFont typeface="Trebuchet MS" panose="020B0603020202020204" pitchFamily="34" charset="0"/>
              <a:buChar char="—"/>
              <a:defRPr/>
            </a:pP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One Feasibility Study per project (describing the infrastructure component as a whole)</a:t>
            </a:r>
          </a:p>
          <a:p>
            <a:pPr marL="796925" indent="-339725" algn="just">
              <a:buFont typeface="Trebuchet MS" panose="020B0603020202020204" pitchFamily="34" charset="0"/>
              <a:buChar char="—"/>
              <a:defRPr/>
            </a:pP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Separate Feasibility Studies prepared by each partner executing a share of the infrastructure component (each FS must be compliant with the content given in Annex F)</a:t>
            </a:r>
            <a:endParaRPr lang="en-US" sz="18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18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en-US" sz="1800" b="1" dirty="0">
                <a:solidFill>
                  <a:srgbClr val="002060"/>
                </a:solidFill>
                <a:latin typeface="Trebuchet MS" panose="020B0603020202020204" pitchFamily="34" charset="0"/>
              </a:rPr>
              <a:t>Content </a:t>
            </a:r>
            <a:r>
              <a:rPr lang="en-US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of the Feasibility Study </a:t>
            </a:r>
            <a:r>
              <a:rPr lang="en-US" sz="1800" dirty="0">
                <a:solidFill>
                  <a:srgbClr val="C0000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given in </a:t>
            </a: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Annex F to the Guidelines for grant 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applicants (main </a:t>
            </a: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content = minimum 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content)</a:t>
            </a:r>
            <a:endParaRPr lang="en-US" sz="18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en-US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Note </a:t>
            </a:r>
            <a:r>
              <a:rPr lang="en-US" sz="1800" b="1" dirty="0">
                <a:solidFill>
                  <a:srgbClr val="002060"/>
                </a:solidFill>
                <a:latin typeface="Trebuchet MS" panose="020B0603020202020204" pitchFamily="34" charset="0"/>
              </a:rPr>
              <a:t>for Romanian partners </a:t>
            </a: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– Annex F 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follows </a:t>
            </a: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provisions of the Government Decision no. 907/2016</a:t>
            </a:r>
          </a:p>
          <a:p>
            <a:pPr marL="0" lvl="0" indent="0" algn="just">
              <a:buNone/>
              <a:defRPr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8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6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228600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Feasibility Study 2/12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27212" y="1069469"/>
            <a:ext cx="8489576" cy="5208887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Main requirements </a:t>
            </a:r>
          </a:p>
          <a:p>
            <a:pPr marL="0" indent="0" algn="just">
              <a:buNone/>
              <a:defRPr/>
            </a:pPr>
            <a:endParaRPr lang="en-US" sz="20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Coherence and consistency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with the Application Form and annexes provided at submission.</a:t>
            </a: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FSs must include </a:t>
            </a: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all the </a:t>
            </a:r>
            <a:r>
              <a:rPr lang="en-US" sz="2000" b="1" dirty="0">
                <a:solidFill>
                  <a:srgbClr val="002060"/>
                </a:solidFill>
                <a:latin typeface="Trebuchet MS" panose="020B0603020202020204" pitchFamily="34" charset="0"/>
              </a:rPr>
              <a:t>w</a:t>
            </a: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orks &amp; </a:t>
            </a:r>
            <a:r>
              <a:rPr lang="en-US" sz="2000" b="1" dirty="0">
                <a:solidFill>
                  <a:srgbClr val="002060"/>
                </a:solidFill>
                <a:latin typeface="Trebuchet MS" panose="020B0603020202020204" pitchFamily="34" charset="0"/>
              </a:rPr>
              <a:t>all </a:t>
            </a: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the equipment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budgeted at heading 3. Infrastructure.</a:t>
            </a: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 case of </a:t>
            </a: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equipment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, the FSs must explicitly indicate that </a:t>
            </a: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permanent installation is required </a:t>
            </a:r>
            <a:r>
              <a:rPr lang="en-US" sz="2000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otherwise they are not eligible as infrastructure </a:t>
            </a:r>
            <a:r>
              <a:rPr lang="en-US" sz="2000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minimum threshold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(1 MEUR) for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infrastructure may not be reached.</a:t>
            </a:r>
            <a:endParaRPr lang="en-US" sz="20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FSs must be </a:t>
            </a: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valid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according to legislation or, if no such provisions are in place, they must not be older than 12 months.</a:t>
            </a:r>
          </a:p>
          <a:p>
            <a:pPr marL="0" lvl="0" indent="0" algn="just">
              <a:buNone/>
              <a:defRPr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6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65561"/>
            <a:ext cx="7886700" cy="349725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Feasibility Study 3/12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>
          <a:xfrm>
            <a:off x="0" y="1263382"/>
            <a:ext cx="3859449" cy="4351338"/>
          </a:xfrm>
        </p:spPr>
        <p:txBody>
          <a:bodyPr numCol="1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R.</a:t>
            </a:r>
            <a:r>
              <a:rPr lang="en-US" sz="16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Check the Application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Form – the information must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be coherent and consistent with: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A.2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Final beneficiaries </a:t>
            </a:r>
            <a:r>
              <a:rPr lang="en-US" sz="1600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beneficiaries of the infrastructure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C.1.2 &amp; C.1.4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Project relevance and the expected cross border impact </a:t>
            </a:r>
            <a:r>
              <a:rPr lang="en-US" sz="1600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need for the infrastructure</a:t>
            </a:r>
            <a:endParaRPr lang="en-US" sz="16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C.3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Project context </a:t>
            </a:r>
            <a:r>
              <a:rPr lang="en-US" sz="1600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policies and strategies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GA#4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Works/infrastructure </a:t>
            </a:r>
            <a:r>
              <a:rPr lang="en-US" sz="1600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justification of needs</a:t>
            </a:r>
            <a:endParaRPr lang="en-US" sz="16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448" y="1060234"/>
            <a:ext cx="4963537" cy="4319161"/>
          </a:xfrm>
        </p:spPr>
      </p:pic>
      <p:sp>
        <p:nvSpPr>
          <p:cNvPr id="8" name="Oval 7"/>
          <p:cNvSpPr/>
          <p:nvPr/>
        </p:nvSpPr>
        <p:spPr>
          <a:xfrm>
            <a:off x="4044275" y="3660529"/>
            <a:ext cx="1840960" cy="406402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55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43728"/>
            <a:ext cx="7886700" cy="484355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Feasibility Study 4/12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>
          <a:xfrm>
            <a:off x="0" y="779350"/>
            <a:ext cx="4046706" cy="4856289"/>
          </a:xfrm>
        </p:spPr>
        <p:txBody>
          <a:bodyPr numCol="1">
            <a:noAutofit/>
          </a:bodyPr>
          <a:lstStyle/>
          <a:p>
            <a:pPr marL="0" lvl="0" indent="0" algn="just">
              <a:buNone/>
              <a:defRPr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Location of the infrastructure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(land and/or building)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per location)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information related to:</a:t>
            </a:r>
            <a:endParaRPr lang="en-US" sz="16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city/town/village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postal address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s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urface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type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of rights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over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the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location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M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ust be identical as in: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Application Form </a:t>
            </a:r>
            <a:r>
              <a:rPr lang="en-US" sz="1600" b="1" dirty="0">
                <a:solidFill>
                  <a:srgbClr val="002060"/>
                </a:solidFill>
                <a:latin typeface="Trebuchet MS" panose="020B0603020202020204" pitchFamily="34" charset="0"/>
              </a:rPr>
              <a:t>GA#4 Works/Infrastructure </a:t>
            </a:r>
            <a:endParaRPr lang="en-US" sz="16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Evidence of ownership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R.</a:t>
            </a: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 case of differences, give justifications.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R.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Modification of location is not accepted during evaluation.</a:t>
            </a: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009359"/>
            <a:ext cx="5256029" cy="4396273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5372707" y="2110902"/>
            <a:ext cx="2886075" cy="408562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03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43728"/>
            <a:ext cx="7886700" cy="484355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Feasibility Study 5/12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>
          <a:xfrm>
            <a:off x="68094" y="1285190"/>
            <a:ext cx="3886200" cy="4856289"/>
          </a:xfrm>
        </p:spPr>
        <p:txBody>
          <a:bodyPr numCol="1">
            <a:noAutofit/>
          </a:bodyPr>
          <a:lstStyle/>
          <a:p>
            <a:pPr marL="0" lvl="0" indent="0" algn="just">
              <a:buNone/>
              <a:defRPr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Characteristics and parameters</a:t>
            </a:r>
            <a:endParaRPr lang="en-US" sz="16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information must be identical as in: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b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Application </a:t>
            </a:r>
            <a:r>
              <a:rPr lang="en-US" sz="18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Form </a:t>
            </a:r>
            <a:endParaRPr lang="en-US" sz="1800" b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GA#4 Works/Infrastructure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Annex A.2 </a:t>
            </a: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Justification of costs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(if the case)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R.</a:t>
            </a: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 case of differences, give justifications.</a:t>
            </a: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19763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511" y="2233799"/>
            <a:ext cx="5447489" cy="2175069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612001" y="2883563"/>
            <a:ext cx="3123795" cy="418290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4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75634"/>
            <a:ext cx="7886700" cy="484355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Feasibility Study 6/12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>
          <a:xfrm>
            <a:off x="136188" y="837718"/>
            <a:ext cx="4046706" cy="4856289"/>
          </a:xfrm>
        </p:spPr>
        <p:txBody>
          <a:bodyPr numCol="1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Costs of the infrastructure </a:t>
            </a:r>
            <a:r>
              <a:rPr lang="en-US" sz="1600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must be identical as in: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b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Application </a:t>
            </a:r>
            <a:r>
              <a:rPr lang="en-US" sz="18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Form </a:t>
            </a: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(part D Budget)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Individual budgets for partners executing a share of infrastructure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Annex A.1 </a:t>
            </a:r>
            <a:r>
              <a:rPr lang="en-US" sz="1600" b="1" dirty="0">
                <a:solidFill>
                  <a:srgbClr val="002060"/>
                </a:solidFill>
                <a:latin typeface="Trebuchet MS" panose="020B0603020202020204" pitchFamily="34" charset="0"/>
              </a:rPr>
              <a:t>Indicative budget breakdown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Annex </a:t>
            </a:r>
            <a:r>
              <a:rPr lang="en-US" sz="18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A.2 </a:t>
            </a: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Justification of costs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(if the case)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</a:t>
            </a:r>
            <a:r>
              <a:rPr lang="en-US" sz="22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.</a:t>
            </a: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 case FS foresees costs bigger than initially estimated, the respective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partner is nevertheless compelled to fully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execute his share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of infrastructure from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own resources (outside the project budget)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.</a:t>
            </a: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141" y="2595537"/>
            <a:ext cx="5145859" cy="1937297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824794" y="2595537"/>
            <a:ext cx="3123795" cy="418290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75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2954</TotalTime>
  <Words>1090</Words>
  <Application>Microsoft Office PowerPoint</Application>
  <PresentationFormat>On-screen Show (4:3)</PresentationFormat>
  <Paragraphs>241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Trebuchet MS</vt:lpstr>
      <vt:lpstr>Wingdings</vt:lpstr>
      <vt:lpstr>Office Theme</vt:lpstr>
      <vt:lpstr>Joint Operational Programme Romania – Ukraine 2014 – 2020      Preparation of additional documents   Suceava, 26th June 2019 </vt:lpstr>
      <vt:lpstr>Infrastructure component</vt:lpstr>
      <vt:lpstr>Additional documents as per Guidelines for grant applicants</vt:lpstr>
      <vt:lpstr>Feasibility Study 1/12</vt:lpstr>
      <vt:lpstr>Feasibility Study 2/12</vt:lpstr>
      <vt:lpstr>Feasibility Study 3/12</vt:lpstr>
      <vt:lpstr>Feasibility Study 4/12</vt:lpstr>
      <vt:lpstr>Feasibility Study 5/12</vt:lpstr>
      <vt:lpstr>Feasibility Study 6/12</vt:lpstr>
      <vt:lpstr>Feasibility Study 7/12</vt:lpstr>
      <vt:lpstr>Feasibility Study 8/12</vt:lpstr>
      <vt:lpstr>Feasibility Study 9/12</vt:lpstr>
      <vt:lpstr>Feasibility Study 10/12</vt:lpstr>
      <vt:lpstr>Feasibility Study 11/12</vt:lpstr>
      <vt:lpstr>Feasibility Study 12/12</vt:lpstr>
      <vt:lpstr>Environmental Impact Assessment </vt:lpstr>
      <vt:lpstr>Building permit. Other execution details, approvals etc.</vt:lpstr>
      <vt:lpstr>Evidence of ownership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Bogdan Tanasa</dc:creator>
  <cp:lastModifiedBy>user</cp:lastModifiedBy>
  <cp:revision>301</cp:revision>
  <cp:lastPrinted>2019-06-07T11:15:27Z</cp:lastPrinted>
  <dcterms:created xsi:type="dcterms:W3CDTF">2017-06-21T06:24:46Z</dcterms:created>
  <dcterms:modified xsi:type="dcterms:W3CDTF">2019-06-20T12:00:46Z</dcterms:modified>
</cp:coreProperties>
</file>