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320" r:id="rId4"/>
    <p:sldId id="322" r:id="rId5"/>
    <p:sldId id="314" r:id="rId6"/>
    <p:sldId id="321" r:id="rId7"/>
    <p:sldId id="323" r:id="rId8"/>
    <p:sldId id="30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441" autoAdjust="0"/>
  </p:normalViewPr>
  <p:slideViewPr>
    <p:cSldViewPr snapToGrid="0">
      <p:cViewPr varScale="1">
        <p:scale>
          <a:sx n="109" d="100"/>
          <a:sy n="109" d="100"/>
        </p:scale>
        <p:origin x="165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7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24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67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166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490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975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6/12/2019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6/12/2019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6/12/2019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6/12/2019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6/12/2019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6/12/2019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hyperlink" Target="http://www.ro-ua.ro-ua-md.net/en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3371" y="2768777"/>
            <a:ext cx="8161506" cy="2603863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Joint </a:t>
            </a:r>
            <a:r>
              <a:rPr lang="en-US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Operational </a:t>
            </a:r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Programme Romania </a:t>
            </a:r>
            <a:r>
              <a:rPr lang="en-US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– </a:t>
            </a:r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Ukraine 2014 </a:t>
            </a:r>
            <a:r>
              <a:rPr lang="en-US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– </a:t>
            </a:r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2020</a:t>
            </a:r>
            <a:b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3000" b="1" dirty="0" smtClean="0">
                <a:latin typeface="Trebuchet MS" panose="020B0603020202020204" pitchFamily="34" charset="0"/>
              </a:rPr>
              <a:t/>
            </a:r>
            <a:br>
              <a:rPr lang="en-US" sz="3000" b="1" dirty="0" smtClean="0">
                <a:latin typeface="Trebuchet MS" panose="020B0603020202020204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Evaluation of additional</a:t>
            </a:r>
            <a:r>
              <a:rPr lang="ro-RO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documents for </a:t>
            </a:r>
            <a:r>
              <a:rPr lang="en-US" sz="3600" b="1" dirty="0">
                <a:solidFill>
                  <a:srgbClr val="C00000"/>
                </a:solidFill>
                <a:latin typeface="Trebuchet MS" panose="020B0603020202020204" pitchFamily="34" charset="0"/>
              </a:rPr>
              <a:t>HARD </a:t>
            </a: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projects</a:t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Suceava, 26</a:t>
            </a:r>
            <a:r>
              <a:rPr lang="en-US" sz="2800" b="1" baseline="30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th</a:t>
            </a: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June 2019</a:t>
            </a: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endParaRPr lang="en-US" sz="36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313355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Evaluation of additional documents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27212" y="985487"/>
            <a:ext cx="8489576" cy="4911175"/>
          </a:xfrm>
        </p:spPr>
        <p:txBody>
          <a:bodyPr numCol="1">
            <a:noAutofit/>
          </a:bodyPr>
          <a:lstStyle/>
          <a:p>
            <a:pPr marL="0" lvl="0" indent="0" algn="just">
              <a:buNone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rebuchet MS" pitchFamily="34" charset="0"/>
              </a:rPr>
              <a:t>WHAT FOR? </a:t>
            </a:r>
            <a:endParaRPr lang="en-US" sz="2000" b="1" dirty="0">
              <a:solidFill>
                <a:srgbClr val="C00000"/>
              </a:solidFill>
              <a:latin typeface="Trebuchet MS" pitchFamily="34" charset="0"/>
            </a:endParaRPr>
          </a:p>
          <a:p>
            <a:pPr marL="0" lvl="0" indent="0" algn="just">
              <a:buNone/>
              <a:defRPr/>
            </a:pPr>
            <a:r>
              <a:rPr lang="en-US" sz="1800" dirty="0">
                <a:solidFill>
                  <a:srgbClr val="002060"/>
                </a:solidFill>
                <a:latin typeface="Trebuchet MS" pitchFamily="34" charset="0"/>
              </a:rPr>
              <a:t>To assess </a:t>
            </a:r>
            <a:r>
              <a:rPr lang="en-US" sz="1800" dirty="0" smtClean="0">
                <a:solidFill>
                  <a:srgbClr val="002060"/>
                </a:solidFill>
                <a:latin typeface="Trebuchet MS" pitchFamily="34" charset="0"/>
              </a:rPr>
              <a:t>the compliance and quality of the additional documents </a:t>
            </a:r>
          </a:p>
          <a:p>
            <a:pPr marL="0" lvl="0" indent="0" algn="just"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itchFamily="34" charset="0"/>
              </a:rPr>
              <a:t>To cross </a:t>
            </a:r>
            <a:r>
              <a:rPr lang="en-US" sz="1800" dirty="0">
                <a:solidFill>
                  <a:srgbClr val="002060"/>
                </a:solidFill>
                <a:latin typeface="Trebuchet MS" pitchFamily="34" charset="0"/>
              </a:rPr>
              <a:t>check information provided </a:t>
            </a:r>
            <a:r>
              <a:rPr lang="en-US" sz="1800" dirty="0" smtClean="0">
                <a:solidFill>
                  <a:srgbClr val="002060"/>
                </a:solidFill>
                <a:latin typeface="Trebuchet MS" pitchFamily="34" charset="0"/>
              </a:rPr>
              <a:t>therein with the </a:t>
            </a:r>
            <a:r>
              <a:rPr lang="en-US" sz="1800" dirty="0">
                <a:solidFill>
                  <a:srgbClr val="002060"/>
                </a:solidFill>
                <a:latin typeface="Trebuchet MS" pitchFamily="34" charset="0"/>
              </a:rPr>
              <a:t>Application </a:t>
            </a:r>
            <a:r>
              <a:rPr lang="en-US" sz="1800" dirty="0" smtClean="0">
                <a:solidFill>
                  <a:srgbClr val="002060"/>
                </a:solidFill>
                <a:latin typeface="Trebuchet MS" pitchFamily="34" charset="0"/>
              </a:rPr>
              <a:t>Form</a:t>
            </a:r>
            <a:endParaRPr lang="en-US" sz="1800" dirty="0">
              <a:solidFill>
                <a:srgbClr val="00206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WHY?</a:t>
            </a:r>
          </a:p>
          <a:p>
            <a:pPr marL="0" indent="0" algn="just"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To obtain the </a:t>
            </a: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final ranking of HARD projects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to be financed by the Programme or put on the reserve list, per priority</a:t>
            </a:r>
          </a:p>
          <a:p>
            <a:pPr marL="0" indent="0" algn="just">
              <a:buNone/>
              <a:defRPr/>
            </a:pPr>
            <a:endParaRPr lang="en-US" sz="2000" b="1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HOW? </a:t>
            </a:r>
          </a:p>
          <a:p>
            <a:pPr marL="0" indent="0" algn="just"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Using the </a:t>
            </a: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evaluation grid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provided by the Guidelines for grant applicants – Hard projects (</a:t>
            </a:r>
            <a:r>
              <a:rPr lang="en-US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Annex J.4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)</a:t>
            </a:r>
          </a:p>
          <a:p>
            <a:pPr marL="0" lvl="0" indent="0" algn="just">
              <a:buNone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BY WHOM?</a:t>
            </a:r>
            <a:endParaRPr lang="en-US" sz="2000" b="1" dirty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External assessors</a:t>
            </a: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</a:t>
            </a: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Projects Selection Committee</a:t>
            </a: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</a:p>
          <a:p>
            <a:pPr marL="0" lvl="0" indent="0">
              <a:buNone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>
              <a:buNone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		         Joint Monitoring Committee</a:t>
            </a: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79522" y="5258711"/>
            <a:ext cx="579120" cy="536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775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435881"/>
            <a:ext cx="7886700" cy="515307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Evaluation grid – Annex J.4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27212" y="1165196"/>
            <a:ext cx="8489576" cy="4911175"/>
          </a:xfrm>
        </p:spPr>
        <p:txBody>
          <a:bodyPr numCol="1">
            <a:noAutofit/>
          </a:bodyPr>
          <a:lstStyle/>
          <a:p>
            <a:pPr marL="0" lvl="0" indent="0" algn="just">
              <a:buNone/>
              <a:defRPr/>
            </a:pPr>
            <a:endParaRPr lang="en-US" sz="23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lvl="0" indent="0" algn="just">
              <a:buNone/>
              <a:defRPr/>
            </a:pPr>
            <a:r>
              <a:rPr lang="en-US" sz="2300" b="1" dirty="0" smtClean="0">
                <a:solidFill>
                  <a:srgbClr val="C00000"/>
                </a:solidFill>
                <a:latin typeface="Trebuchet MS" pitchFamily="34" charset="0"/>
              </a:rPr>
              <a:t>Section 1- Compliance assessment </a:t>
            </a:r>
            <a:endParaRPr lang="en-US" sz="2300" b="1" dirty="0">
              <a:solidFill>
                <a:srgbClr val="C00000"/>
              </a:solidFill>
              <a:latin typeface="Trebuchet MS" pitchFamily="34" charset="0"/>
            </a:endParaRPr>
          </a:p>
          <a:p>
            <a:pPr marL="0" lvl="0" indent="0" algn="just">
              <a:buNone/>
              <a:defRPr/>
            </a:pPr>
            <a:r>
              <a:rPr lang="en-US" sz="2000" dirty="0">
                <a:solidFill>
                  <a:srgbClr val="002060"/>
                </a:solidFill>
                <a:latin typeface="Trebuchet MS" pitchFamily="34" charset="0"/>
              </a:rPr>
              <a:t>To verify if the additional documents </a:t>
            </a:r>
            <a:r>
              <a:rPr lang="en-US" sz="2000" dirty="0" smtClean="0">
                <a:solidFill>
                  <a:srgbClr val="002060"/>
                </a:solidFill>
                <a:latin typeface="Trebuchet MS" pitchFamily="34" charset="0"/>
              </a:rPr>
              <a:t>have </a:t>
            </a:r>
            <a:r>
              <a:rPr lang="en-US" sz="2000" dirty="0">
                <a:solidFill>
                  <a:srgbClr val="002060"/>
                </a:solidFill>
                <a:latin typeface="Trebuchet MS" pitchFamily="34" charset="0"/>
              </a:rPr>
              <a:t>been </a:t>
            </a:r>
            <a:r>
              <a:rPr lang="en-US" sz="2000" b="1" dirty="0">
                <a:solidFill>
                  <a:srgbClr val="C00000"/>
                </a:solidFill>
                <a:latin typeface="Trebuchet MS" pitchFamily="34" charset="0"/>
              </a:rPr>
              <a:t>provided as required </a:t>
            </a:r>
            <a:r>
              <a:rPr lang="en-US" sz="2000" dirty="0">
                <a:solidFill>
                  <a:srgbClr val="002060"/>
                </a:solidFill>
                <a:latin typeface="Trebuchet MS" pitchFamily="34" charset="0"/>
              </a:rPr>
              <a:t>by the Call </a:t>
            </a:r>
            <a:r>
              <a:rPr lang="en-US" sz="2000" dirty="0" smtClean="0">
                <a:solidFill>
                  <a:srgbClr val="002060"/>
                </a:solidFill>
                <a:latin typeface="Trebuchet MS" pitchFamily="34" charset="0"/>
              </a:rPr>
              <a:t>and they </a:t>
            </a:r>
            <a:r>
              <a:rPr lang="en-US" sz="2000" dirty="0">
                <a:solidFill>
                  <a:srgbClr val="002060"/>
                </a:solidFill>
                <a:latin typeface="Trebuchet MS" pitchFamily="34" charset="0"/>
              </a:rPr>
              <a:t>are </a:t>
            </a:r>
            <a:r>
              <a:rPr lang="en-US" sz="2000" dirty="0" smtClean="0">
                <a:solidFill>
                  <a:srgbClr val="002060"/>
                </a:solidFill>
                <a:latin typeface="Trebuchet MS" pitchFamily="34" charset="0"/>
              </a:rPr>
              <a:t>accurate (Yes/ No/ NA).</a:t>
            </a:r>
            <a:endParaRPr lang="en-US" sz="2000" dirty="0">
              <a:solidFill>
                <a:srgbClr val="00206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2300" b="1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sz="23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Section 2- Content assessment</a:t>
            </a:r>
          </a:p>
          <a:p>
            <a:pPr marL="0" indent="0" algn="just"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To assess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coherence between the Application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F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orm and the additional documents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(1 point/ each criterion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 max. 10 points).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endParaRPr lang="en-US" sz="23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5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53206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Double check if …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06324" y="914400"/>
            <a:ext cx="8731352" cy="4614612"/>
          </a:xfrm>
        </p:spPr>
        <p:txBody>
          <a:bodyPr numCol="1">
            <a:noAutofit/>
          </a:bodyPr>
          <a:lstStyle/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The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identification data of the Applicant/ Partner(s)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is correct.</a:t>
            </a:r>
          </a:p>
          <a:p>
            <a:pPr marL="117475" indent="0" algn="just"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The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identification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data of the infrastructure component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(title, location details) matches the information provided within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the Application Form.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</a:p>
          <a:p>
            <a:pPr marL="117475" indent="0" algn="just">
              <a:buNone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The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content framework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given by the Call for proposals for the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document(s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) is followed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</a:p>
          <a:p>
            <a:pPr marL="117475" indent="0" algn="just"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The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document is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valid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according to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provisions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of the national legislation in force </a:t>
            </a:r>
            <a:r>
              <a:rPr lang="en-US" sz="2000" b="1" i="1" dirty="0">
                <a:solidFill>
                  <a:srgbClr val="C00000"/>
                </a:solidFill>
                <a:latin typeface="Trebuchet MS" panose="020B0603020202020204" pitchFamily="34" charset="0"/>
              </a:rPr>
              <a:t>OR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, in case such provisions do not exist, is not older than 12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months (i.e. feasibility studies, environmental impact assessments, building permits, etc).</a:t>
            </a:r>
          </a:p>
          <a:p>
            <a:pPr marL="0" indent="0" algn="just">
              <a:buNone/>
              <a:defRPr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buFontTx/>
              <a:buChar char="-"/>
              <a:defRPr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8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49" y="368182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Self- assessment guidance 1/2</a:t>
            </a:r>
            <a:endParaRPr lang="en-US" sz="2400" b="1" noProof="1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46184" y="1244190"/>
            <a:ext cx="8651631" cy="5112161"/>
          </a:xfrm>
        </p:spPr>
        <p:txBody>
          <a:bodyPr numCol="1">
            <a:noAutofit/>
          </a:bodyPr>
          <a:lstStyle/>
          <a:p>
            <a:pPr algn="just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The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 necessary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connections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between the Application Form and the additional documents are made.</a:t>
            </a:r>
          </a:p>
          <a:p>
            <a:pPr marL="0" indent="0" algn="just">
              <a:spcBef>
                <a:spcPts val="1200"/>
              </a:spcBef>
              <a:buClr>
                <a:srgbClr val="C00000"/>
              </a:buClr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After execution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 the infrastructure will be fully accessible and operational (i.e. open to public access, connected to main utilities, etc.)</a:t>
            </a:r>
          </a:p>
          <a:p>
            <a:pPr marL="0" indent="0" algn="just">
              <a:spcBef>
                <a:spcPts val="1200"/>
              </a:spcBef>
              <a:buClr>
                <a:srgbClr val="C00000"/>
              </a:buClr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Te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chnical, functional and economical indicators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are kept unchanged (as stated in the Application Form) or, in case of 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minor deviations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 the project provided sound and consistent justifications.</a:t>
            </a:r>
          </a:p>
          <a:p>
            <a:pPr marL="0" indent="0" algn="just">
              <a:buNone/>
              <a:defRPr/>
            </a:pPr>
            <a:endParaRPr lang="en-US" sz="22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2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2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2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2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2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2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2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65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387637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Self- assessment guidance 2/2</a:t>
            </a:r>
            <a:endParaRPr lang="en-US" sz="2400" b="1" noProof="1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81354" y="931985"/>
            <a:ext cx="8492995" cy="5112161"/>
          </a:xfrm>
        </p:spPr>
        <p:txBody>
          <a:bodyPr numCol="1">
            <a:noAutofit/>
          </a:bodyPr>
          <a:lstStyle/>
          <a:p>
            <a:pPr marL="0" indent="0" algn="just">
              <a:spcBef>
                <a:spcPts val="600"/>
              </a:spcBef>
              <a:buClr>
                <a:srgbClr val="C00000"/>
              </a:buClr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There are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no significant differences between the costs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estimated in the budget (Application Form) and those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provided in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the Feasibility studies. </a:t>
            </a:r>
          </a:p>
          <a:p>
            <a:pPr marL="0" indent="0" algn="just">
              <a:spcBef>
                <a:spcPts val="600"/>
              </a:spcBef>
              <a:buClr>
                <a:srgbClr val="C00000"/>
              </a:buClr>
              <a:buNone/>
              <a:defRPr/>
            </a:pP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 case of differences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: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  <a:buFontTx/>
              <a:buChar char="-"/>
              <a:defRPr/>
            </a:pP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sound and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consistent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reasons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 are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given;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  <a:buFontTx/>
              <a:buChar char="-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commitment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is taken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by the respective partner that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any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additional costs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will be covered from own resources (outside grant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and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co-financing).</a:t>
            </a:r>
          </a:p>
          <a:p>
            <a:pPr marL="0" indent="0" algn="just">
              <a:spcBef>
                <a:spcPts val="600"/>
              </a:spcBef>
              <a:buClr>
                <a:srgbClr val="C00000"/>
              </a:buClr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 The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list of risks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related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to execution of the infrastructure is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thorough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and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adequate measures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for their prevention/ mitigation are foreseen.</a:t>
            </a:r>
          </a:p>
          <a:p>
            <a:pPr marL="0" indent="0" algn="just"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52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49" y="427655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And the winner is…</a:t>
            </a:r>
            <a:endParaRPr lang="en-US" sz="2400" b="1" noProof="1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46183" y="1330094"/>
            <a:ext cx="8651631" cy="5112161"/>
          </a:xfrm>
        </p:spPr>
        <p:txBody>
          <a:bodyPr numCol="1">
            <a:noAutofit/>
          </a:bodyPr>
          <a:lstStyle/>
          <a:p>
            <a:pPr marL="0" indent="0" algn="just">
              <a:spcBef>
                <a:spcPts val="1200"/>
              </a:spcBef>
              <a:buClr>
                <a:srgbClr val="C00000"/>
              </a:buClr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Final r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anking of projects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is made by summing the total score at the end of Step 2 with the score received at the end of Step 3.</a:t>
            </a:r>
          </a:p>
          <a:p>
            <a:pPr marL="0" indent="0" algn="just">
              <a:spcBef>
                <a:spcPts val="1200"/>
              </a:spcBef>
              <a:buClr>
                <a:srgbClr val="C00000"/>
              </a:buClr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The list of selected projects is done within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the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financial envelope available per priority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spcBef>
                <a:spcPts val="1200"/>
              </a:spcBef>
              <a:buClr>
                <a:srgbClr val="C00000"/>
              </a:buClr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All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reserve lists remain valid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until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31</a:t>
            </a:r>
            <a:r>
              <a:rPr lang="en-US" sz="2000" baseline="30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st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of December 2021.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spcBef>
                <a:spcPts val="1200"/>
              </a:spcBef>
              <a:buNone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spcBef>
                <a:spcPts val="1200"/>
              </a:spcBef>
              <a:buNone/>
              <a:defRPr/>
            </a:pPr>
            <a:endParaRPr lang="en-US" sz="20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120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120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120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120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07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437" y="1360260"/>
            <a:ext cx="7885670" cy="1327402"/>
          </a:xfrm>
        </p:spPr>
        <p:txBody>
          <a:bodyPr>
            <a:normAutofit fontScale="92500"/>
          </a:bodyPr>
          <a:lstStyle/>
          <a:p>
            <a:r>
              <a:rPr lang="en-GB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Thank you for attention!</a:t>
            </a:r>
          </a:p>
          <a:p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Please </a:t>
            </a:r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</a:rPr>
              <a:t>check regularly for updates on the Programme 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website at:</a:t>
            </a:r>
            <a:endParaRPr lang="en-US" sz="20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http://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www.ro-ua.net/en</a:t>
            </a:r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/</a:t>
            </a:r>
            <a:endParaRPr lang="en-GB" sz="20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0553" y="2924867"/>
            <a:ext cx="80854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Joint Technical </a:t>
            </a:r>
            <a:r>
              <a:rPr lang="en-US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Regional Office for Cross-border Cooperation for </a:t>
            </a:r>
            <a:endParaRPr lang="ro-RO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Romania – Ukraine border</a:t>
            </a:r>
            <a:endParaRPr lang="en-US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8A</a:t>
            </a:r>
            <a:r>
              <a:rPr lang="en-US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, Bistritei </a:t>
            </a:r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street, 1</a:t>
            </a:r>
            <a:r>
              <a:rPr lang="en-US" baseline="300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st</a:t>
            </a:r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floor, 720274 </a:t>
            </a:r>
            <a:r>
              <a:rPr lang="en-US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Suceava, </a:t>
            </a:r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Romania</a:t>
            </a:r>
          </a:p>
          <a:p>
            <a:pPr algn="ctr"/>
            <a:endParaRPr lang="en-US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2839</TotalTime>
  <Words>533</Words>
  <Application>Microsoft Office PowerPoint</Application>
  <PresentationFormat>On-screen Show (4:3)</PresentationFormat>
  <Paragraphs>95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Trebuchet MS</vt:lpstr>
      <vt:lpstr>Wingdings</vt:lpstr>
      <vt:lpstr>Office Theme</vt:lpstr>
      <vt:lpstr>Joint Operational Programme Romania – Ukraine 2014 – 2020     Evaluation of additional documents for HARD projects  Suceava, 26th June 2019  </vt:lpstr>
      <vt:lpstr>Evaluation of additional documents</vt:lpstr>
      <vt:lpstr>Evaluation grid – Annex J.4</vt:lpstr>
      <vt:lpstr>Double check if …</vt:lpstr>
      <vt:lpstr>Self- assessment guidance 1/2</vt:lpstr>
      <vt:lpstr>Self- assessment guidance 2/2</vt:lpstr>
      <vt:lpstr>And the winner is…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user</cp:lastModifiedBy>
  <cp:revision>281</cp:revision>
  <dcterms:created xsi:type="dcterms:W3CDTF">2017-06-21T06:24:46Z</dcterms:created>
  <dcterms:modified xsi:type="dcterms:W3CDTF">2019-06-12T08:57:14Z</dcterms:modified>
</cp:coreProperties>
</file>