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310" r:id="rId4"/>
    <p:sldId id="314" r:id="rId5"/>
    <p:sldId id="303" r:id="rId6"/>
    <p:sldId id="307" r:id="rId7"/>
    <p:sldId id="311" r:id="rId8"/>
    <p:sldId id="312" r:id="rId9"/>
    <p:sldId id="315" r:id="rId10"/>
    <p:sldId id="313" r:id="rId11"/>
    <p:sldId id="30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441" autoAdjust="0"/>
  </p:normalViewPr>
  <p:slideViewPr>
    <p:cSldViewPr snapToGrid="0">
      <p:cViewPr varScale="1">
        <p:scale>
          <a:sx n="109" d="100"/>
          <a:sy n="109" d="100"/>
        </p:scale>
        <p:origin x="165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96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7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435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66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01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31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84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17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084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6/12/2019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6/12/2019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6/12/2019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6/12/2019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6/12/2019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6/12/2019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@brctsuceava.ro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o-ua.net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hyperlink" Target="http://www.ro-ua.ro-ua-md.net/en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448" y="2522592"/>
            <a:ext cx="8161506" cy="2603863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Joint </a:t>
            </a:r>
            <a:r>
              <a:rPr lang="en-US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Operational </a:t>
            </a:r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Programme Romania </a:t>
            </a:r>
            <a:r>
              <a:rPr lang="en-US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– </a:t>
            </a:r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Ukraine 2014 </a:t>
            </a:r>
            <a:r>
              <a:rPr lang="en-US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– </a:t>
            </a:r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2020</a:t>
            </a:r>
            <a:b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3000" b="1" dirty="0" smtClean="0">
                <a:latin typeface="Trebuchet MS" panose="020B0603020202020204" pitchFamily="34" charset="0"/>
              </a:rPr>
              <a:t/>
            </a:r>
            <a:br>
              <a:rPr lang="en-US" sz="3000" b="1" dirty="0" smtClean="0">
                <a:latin typeface="Trebuchet MS" panose="020B0603020202020204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Submission of additional</a:t>
            </a:r>
            <a:r>
              <a:rPr lang="ro-RO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documents for </a:t>
            </a:r>
            <a:r>
              <a:rPr lang="en-US" sz="3600" b="1" dirty="0">
                <a:solidFill>
                  <a:srgbClr val="C00000"/>
                </a:solidFill>
                <a:latin typeface="Trebuchet MS" panose="020B0603020202020204" pitchFamily="34" charset="0"/>
              </a:rPr>
              <a:t>HARD 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projects</a:t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3600" b="1" dirty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  <a:t>Suceava, 26</a:t>
            </a:r>
            <a:r>
              <a:rPr lang="en-US" sz="2800" b="1" baseline="30000" dirty="0">
                <a:solidFill>
                  <a:srgbClr val="002060"/>
                </a:solidFill>
                <a:latin typeface="Trebuchet MS" panose="020B0603020202020204" pitchFamily="34" charset="0"/>
              </a:rPr>
              <a:t>th</a:t>
            </a:r>
            <a: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  <a:t> June 2019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endParaRPr lang="en-US" sz="36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478183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Helpdesk for applicants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11286" y="1713404"/>
            <a:ext cx="8326876" cy="4730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rebuchet MS" panose="020B0603020202020204" pitchFamily="34" charset="0"/>
              </a:rPr>
              <a:t>Provided by </a:t>
            </a:r>
            <a:r>
              <a:rPr kumimoji="0" lang="en-US" sz="20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rebuchet MS" panose="020B0603020202020204" pitchFamily="34" charset="0"/>
              </a:rPr>
              <a:t>e-mail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at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hlinkClick r:id="rId3"/>
              </a:rPr>
              <a:t>info.ro-ua@brctsuceava.ro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rebuchet MS" panose="020B0603020202020204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You may address to Branch Offices as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well, but answers will be received via the JTS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Questions to be sent (in writing)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 by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10 November, 2019</a:t>
            </a:r>
          </a:p>
          <a:p>
            <a:pPr marL="34290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Replies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to be provided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by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20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rebuchet MS" panose="020B0603020202020204" pitchFamily="34" charset="0"/>
              </a:rPr>
              <a:t>November, 2019</a:t>
            </a:r>
          </a:p>
          <a:p>
            <a:pPr marL="34290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Information of interest for the projects during this step is to be posted on 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  <a:hlinkClick r:id="rId4"/>
              </a:rPr>
              <a:t>www.ro-ua.net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437" y="1360260"/>
            <a:ext cx="7885670" cy="1327402"/>
          </a:xfrm>
        </p:spPr>
        <p:txBody>
          <a:bodyPr>
            <a:normAutofit fontScale="92500"/>
          </a:bodyPr>
          <a:lstStyle/>
          <a:p>
            <a:r>
              <a:rPr lang="en-GB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Thank you for attention!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Please 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</a:rPr>
              <a:t>check regularly for updates on the Programme 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website at:</a:t>
            </a:r>
            <a:endParaRPr lang="en-US" sz="20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http://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www.ro-ua.net/en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/</a:t>
            </a:r>
            <a:endParaRPr lang="en-GB" sz="20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0553" y="2924867"/>
            <a:ext cx="8085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Joint Technical </a:t>
            </a:r>
            <a:r>
              <a:rPr lang="en-US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Regional Office for Cross-border Cooperation for </a:t>
            </a:r>
            <a:endParaRPr lang="ro-RO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Romania – Ukraine border</a:t>
            </a:r>
            <a:endParaRPr lang="en-US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8A</a:t>
            </a:r>
            <a:r>
              <a:rPr lang="en-US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, Bistritei </a:t>
            </a:r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street, 1</a:t>
            </a:r>
            <a:r>
              <a:rPr lang="en-US" baseline="30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st</a:t>
            </a:r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floor, 720274 </a:t>
            </a:r>
            <a:r>
              <a:rPr lang="en-US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Suceava, </a:t>
            </a:r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Romania</a:t>
            </a:r>
          </a:p>
          <a:p>
            <a:pPr algn="ctr"/>
            <a:endParaRPr lang="en-US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12184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Deadlines for submission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27824" y="999948"/>
            <a:ext cx="8489576" cy="4614612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By the applicant and all partners. 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EMS ENI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uploaded until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2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December, 2019, at 4.00 PM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(Romanian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local time)</a:t>
            </a:r>
          </a:p>
          <a:p>
            <a:pPr marL="0" indent="0" algn="just">
              <a:buClr>
                <a:srgbClr val="C00000"/>
              </a:buClr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Hard copy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sent until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6 December,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2019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(date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shown by the post stamp, AWB tracking number of the courier service, or the acknowledgement of receipt issued by JTS in case of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hand-delivery). </a:t>
            </a:r>
          </a:p>
          <a:p>
            <a:pPr marL="0" indent="0" algn="just"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 case of hand delivery - deadline for submission is on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6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December, 2019 at 4.00 PM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(Romanian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local time).</a:t>
            </a:r>
          </a:p>
          <a:p>
            <a:pPr marL="0" indent="0" algn="just"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309298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Submission of additional </a:t>
            </a:r>
            <a:r>
              <a:rPr lang="en-US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documents in 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Hard copy 1/2 </a:t>
            </a:r>
            <a:endParaRPr lang="en-US" sz="2400" b="1" noProof="1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24844" y="766498"/>
            <a:ext cx="8489576" cy="4614612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endParaRPr lang="en-US" sz="18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In sealed envelope addressed to:</a:t>
            </a: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n-US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Joint </a:t>
            </a:r>
            <a:r>
              <a:rPr lang="en-US" sz="1800" noProof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Technical Secretariat</a:t>
            </a: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n-US" sz="1800" noProof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REGIONAL OFFICE FOR CROSS BORDER COOPERATION SUCEAVA</a:t>
            </a: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n-US" sz="1800" noProof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8A, Bistritei street, DAE office building, </a:t>
            </a:r>
            <a:r>
              <a:rPr lang="en-US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1</a:t>
            </a:r>
            <a:r>
              <a:rPr lang="en-US" sz="1800" baseline="300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st</a:t>
            </a:r>
            <a:r>
              <a:rPr lang="en-US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floor</a:t>
            </a:r>
            <a:endParaRPr lang="en-US" sz="1800" noProof="1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n-US" sz="1800" noProof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720274 Suceava, Romania</a:t>
            </a: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n-US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Phone </a:t>
            </a:r>
            <a:r>
              <a:rPr lang="en-US" sz="1800" noProof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+40 230 </a:t>
            </a:r>
            <a:r>
              <a:rPr lang="en-US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530049; Fax </a:t>
            </a:r>
            <a:r>
              <a:rPr lang="en-US" sz="1800" noProof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+40 230 530055</a:t>
            </a:r>
          </a:p>
          <a:p>
            <a:pPr marL="0" indent="0" algn="just">
              <a:buNone/>
              <a:defRPr/>
            </a:pP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 </a:t>
            </a:r>
          </a:p>
          <a:p>
            <a:pPr marL="0" indent="0" algn="just">
              <a:buNone/>
              <a:defRPr/>
            </a:pP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Information on the outer side of the envelope:</a:t>
            </a:r>
            <a:endParaRPr lang="en-US" sz="18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- Project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Registration Number (as given by EMS-ENI system)</a:t>
            </a: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-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Number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of the call for proposals and number of the priority</a:t>
            </a: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-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Project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title</a:t>
            </a: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-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Name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of the Applicant (in English)</a:t>
            </a:r>
          </a:p>
          <a:p>
            <a:pPr marL="0" indent="0" algn="just"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8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361417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Submission of additional </a:t>
            </a:r>
            <a:r>
              <a:rPr lang="en-US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documents in 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Hard copy 2/2 </a:t>
            </a:r>
            <a:endParaRPr lang="en-US" sz="2400" b="1" noProof="1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62845" y="1429534"/>
            <a:ext cx="8218310" cy="4614612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endParaRPr lang="en-US" sz="20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Content of the envelope</a:t>
            </a: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  <a:buFontTx/>
              <a:buChar char="-"/>
              <a:defRPr/>
            </a:pP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o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ne hard-copy version of additional documents</a:t>
            </a:r>
          </a:p>
          <a:p>
            <a:pPr algn="just">
              <a:spcBef>
                <a:spcPts val="600"/>
              </a:spcBef>
              <a:buFontTx/>
              <a:buChar char="-"/>
              <a:defRPr/>
            </a:pP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o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ne DVD</a:t>
            </a:r>
          </a:p>
          <a:p>
            <a:pPr algn="just">
              <a:spcBef>
                <a:spcPts val="600"/>
              </a:spcBef>
              <a:buFontTx/>
              <a:buChar char="-"/>
              <a:defRPr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Documents on the DVD must be identical to those in hard-copy version 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Documents in hard-copy version must be identical to those uploaded into EMS-ENI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5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360270"/>
              </p:ext>
            </p:extLst>
          </p:nvPr>
        </p:nvGraphicFramePr>
        <p:xfrm>
          <a:off x="0" y="8791"/>
          <a:ext cx="9144000" cy="6849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2536"/>
                <a:gridCol w="4661464"/>
              </a:tblGrid>
              <a:tr h="5934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LIST OF ADDITIONAL DOCUMENTS</a:t>
                      </a:r>
                      <a:endParaRPr lang="en-US" sz="1600" b="1" kern="1200" noProof="1" smtClean="0">
                        <a:solidFill>
                          <a:schemeClr val="bg1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ADMINISTRATIVE REQUIREMENTS</a:t>
                      </a:r>
                      <a:endParaRPr lang="en-US" sz="1600" b="1" noProof="1">
                        <a:solidFill>
                          <a:schemeClr val="bg1"/>
                        </a:solidFill>
                        <a:latin typeface="Trebuchet MS" panose="020B0603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3678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Full feasibility study(ies) or equivalent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(see 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Annex F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Feasibility Study at the Guidelines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for grant applicants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by each Partner executing a part of the infrastructure component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national language and English translation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originals or photocopies certified “According to the original”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signed and stamped by the legal representative </a:t>
                      </a:r>
                      <a:endParaRPr lang="en-US" sz="1600" b="0" kern="1200" noProof="1">
                        <a:solidFill>
                          <a:srgbClr val="002060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14573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Assessment of the environmental impact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(see 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Annex G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Environmental Impact Assessmentat the Guidelines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for grant applicants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Trebuchet MS" panose="020B060302020202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same conditions as above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noProof="1" smtClean="0">
                        <a:solidFill>
                          <a:srgbClr val="002060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1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If NOT required by the national legislation, relevant documents must be provided.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83678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1" i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Building permits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same conditions as above, only photocopies certified “According to the original”, signed and stamped, are required 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None/>
                        <a:tabLst/>
                        <a:defRPr/>
                      </a:pPr>
                      <a:endParaRPr lang="en-US" sz="1600" b="1" kern="1200" noProof="1" smtClean="0">
                        <a:solidFill>
                          <a:srgbClr val="C00000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None/>
                        <a:tabLst/>
                        <a:defRPr/>
                      </a:pPr>
                      <a:r>
                        <a:rPr lang="en-US" sz="1600" b="1" kern="1200" noProof="1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If NOT required by the national legislation, relevant excerpts from the legal framework must be provided.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43644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1" i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Any other </a:t>
                      </a:r>
                      <a:r>
                        <a:rPr lang="en-US" sz="1600" b="0" i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execution details, consents, approvals, authorizations and agreements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i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(if requested by the national laws and mandatory to begin execution of the infrastructure)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in English, only photocopies certified “According to the original”, signed and stamped, are required 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noProof="1" smtClean="0">
                        <a:solidFill>
                          <a:srgbClr val="002060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7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137924"/>
              </p:ext>
            </p:extLst>
          </p:nvPr>
        </p:nvGraphicFramePr>
        <p:xfrm>
          <a:off x="0" y="0"/>
          <a:ext cx="9144000" cy="6848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4114800"/>
              </a:tblGrid>
              <a:tr h="3434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LIST OF ADDITIONAL DOCUMENTS</a:t>
                      </a:r>
                      <a:endParaRPr lang="en-US" sz="1600" b="1" kern="1200" noProof="1" smtClean="0">
                        <a:solidFill>
                          <a:schemeClr val="bg1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ADMINISTRATIVE REQUIREMENTS</a:t>
                      </a:r>
                      <a:endParaRPr lang="en-US" sz="1600" b="1" noProof="1">
                        <a:solidFill>
                          <a:schemeClr val="bg1"/>
                        </a:solidFill>
                        <a:latin typeface="Trebuchet MS" panose="020B0603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5922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Legal acts showing the rights over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each location where</a:t>
                      </a:r>
                      <a:r>
                        <a:rPr lang="en-US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infrastructure is to be executed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AND/OR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equipment over EUR 60,000 is to be installed/ used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e.g. ownership, rent, concession, administration (per location)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by each of the respective partners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valid until 2032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in national language and English translation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as photocopies certified “</a:t>
                      </a:r>
                      <a:r>
                        <a:rPr lang="en-US" sz="1600" i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According to the original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”, signed and stamped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342494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Registration in the relevant public registers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of each location where</a:t>
                      </a:r>
                      <a:r>
                        <a:rPr lang="en-US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infrastructure is to be executed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AND/OR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equipment over EUR 60,000 is to be installed/ used</a:t>
                      </a:r>
                    </a:p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sz="1600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same requirements as above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85082">
                <a:tc>
                  <a:txBody>
                    <a:bodyPr/>
                    <a:lstStyle/>
                    <a:p>
                      <a:pPr marL="0" lvl="0" indent="0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Statements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* that each location (land/ building/ space) with</a:t>
                      </a:r>
                      <a:r>
                        <a:rPr lang="en-US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infrastructure AND/OR equipment over EUR 60,000 is</a:t>
                      </a:r>
                      <a:r>
                        <a:rPr lang="en-US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f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ree of any encumbrances</a:t>
                      </a:r>
                      <a:r>
                        <a:rPr lang="en-US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, is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not the object of a pending litigation, is not the object of a claim according to the relevant national legislation</a:t>
                      </a:r>
                    </a:p>
                    <a:p>
                      <a:pPr marL="0" lvl="0" indent="0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1400" i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To be given by the owner</a:t>
                      </a:r>
                      <a:r>
                        <a:rPr lang="en-US" sz="1400" i="1" kern="1200" baseline="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of the land/ building/ space</a:t>
                      </a:r>
                      <a:endParaRPr lang="en-US" sz="1400" i="1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defTabSz="914400" rtl="0" eaLnBrk="1" latinLnBrk="0" hangingPunct="1">
                        <a:buFont typeface="Calibri Light" panose="020F0302020204030204" pitchFamily="34" charset="0"/>
                        <a:buChar char="—"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by each of the respective partners</a:t>
                      </a:r>
                    </a:p>
                    <a:p>
                      <a:pPr marL="285750" lvl="0" indent="-285750" defTabSz="914400" rtl="0" eaLnBrk="1" latinLnBrk="0" hangingPunct="1">
                        <a:buFont typeface="Calibri Light" panose="020F0302020204030204" pitchFamily="34" charset="0"/>
                        <a:buChar char="—"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in national language and English translation</a:t>
                      </a:r>
                    </a:p>
                    <a:p>
                      <a:pPr marL="285750" lvl="0" indent="-285750" defTabSz="914400" rtl="0" eaLnBrk="1" latinLnBrk="0" hangingPunct="1">
                        <a:buFont typeface="Calibri Light" panose="020F0302020204030204" pitchFamily="34" charset="0"/>
                        <a:buChar char="—"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as photocopies certified “According to the original”, signed and stamped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885007">
                <a:tc>
                  <a:txBody>
                    <a:bodyPr/>
                    <a:lstStyle/>
                    <a:p>
                      <a:pPr marL="0" lvl="0" indent="0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Agreement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* of owner of the land/ building/ space stating</a:t>
                      </a:r>
                      <a:r>
                        <a:rPr lang="en-US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that the infrastructure may be executed and/or equipment over EUR 60,000 may be installed/used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1400" i="1" kern="1200" baseline="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To be given in case the respective Partner(s) is not the owner of the land/ building/ space</a:t>
                      </a:r>
                    </a:p>
                    <a:p>
                      <a:pPr marL="0" lvl="0" indent="0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endParaRPr lang="en-US" sz="1600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defTabSz="914400" rtl="0" eaLnBrk="1" latinLnBrk="0" hangingPunct="1">
                        <a:buFont typeface="Calibri Light" panose="020F0302020204030204" pitchFamily="34" charset="0"/>
                        <a:buChar char="—"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by each of the respective partners</a:t>
                      </a:r>
                    </a:p>
                    <a:p>
                      <a:pPr marL="285750" lvl="0" indent="-285750" defTabSz="914400" rtl="0" eaLnBrk="1" latinLnBrk="0" hangingPunct="1">
                        <a:buFont typeface="Calibri Light" panose="020F0302020204030204" pitchFamily="34" charset="0"/>
                        <a:buChar char="—"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in national language and English translation</a:t>
                      </a:r>
                    </a:p>
                    <a:p>
                      <a:pPr marL="285750" lvl="0" indent="-285750" defTabSz="914400" rtl="0" eaLnBrk="1" latinLnBrk="0" hangingPunct="1">
                        <a:buFont typeface="Calibri Light" panose="020F0302020204030204" pitchFamily="34" charset="0"/>
                        <a:buChar char="—"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photocopies certified “According to the original”, signed and stamped </a:t>
                      </a:r>
                    </a:p>
                    <a:p>
                      <a:pPr marL="0" lvl="0" indent="0" defTabSz="914400" rtl="0" eaLnBrk="1" latinLnBrk="0" hangingPunct="1">
                        <a:buFont typeface="Calibri Light" panose="020F0302020204030204" pitchFamily="34" charset="0"/>
                        <a:buNone/>
                      </a:pPr>
                      <a:endParaRPr lang="en-US" sz="1600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1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421345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Pay attention to …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69457" y="997472"/>
            <a:ext cx="8731352" cy="4614612"/>
          </a:xfrm>
        </p:spPr>
        <p:txBody>
          <a:bodyPr numCol="1">
            <a:noAutofit/>
          </a:bodyPr>
          <a:lstStyle/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Documents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uploaded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into EMS-ENI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must be 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</a:rPr>
              <a:t>identical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 to those sent in hard-copy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Organize the documents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uploaded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into EMS-ENI so as to be easy identifiable – 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recommended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per category and per partners </a:t>
            </a: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117475" indent="0" algn="just">
              <a:buNone/>
              <a:defRPr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E.g. 1_Feasibility Study containing 1.1_FS applicant RO, 1.2_FS applicant EN, 1.3_FS partner3 UA, 1.4_FS partner3 EN etc.)</a:t>
            </a: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Documents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must show 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</a:rPr>
              <a:t>legible 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stamps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signatures and dates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Submission of 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photocopies in 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</a:rPr>
              <a:t>national languages and 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in 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</a:rPr>
              <a:t>English translations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is compulsory for the purpose of evaluation.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 case one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of these versions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is missing, the project may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be rejected. </a:t>
            </a: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All 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</a:rPr>
              <a:t>documents must be valid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at the date of submission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</a:rPr>
              <a:t>Modifications of the location(s)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 where the infrastructure is to be executed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and/or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equipment over EUR 60,000 is to be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installed/used 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</a:rPr>
              <a:t>shall not be accepted during evaluation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Check if all requirements are met before submission and use the 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Checklist for additional 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</a:rPr>
              <a:t>documents 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(</a:t>
            </a:r>
            <a:r>
              <a:rPr lang="en-US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Annex J.2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) for this purpose.</a:t>
            </a:r>
          </a:p>
          <a:p>
            <a:pPr algn="just">
              <a:buFontTx/>
              <a:buChar char="-"/>
              <a:defRPr/>
            </a:pP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buFontTx/>
              <a:buChar char="-"/>
              <a:defRPr/>
            </a:pP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6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2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68215" y="299815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PSC requests of clarification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4976" y="1007618"/>
            <a:ext cx="8713177" cy="4730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>
              <a:defRPr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pPr marL="457200" lvl="0" indent="-342900" algn="just">
              <a:lnSpc>
                <a:spcPct val="90000"/>
              </a:lnSpc>
              <a:spcBef>
                <a:spcPts val="10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May be requested from the Applicant, in writing, when information provided is 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unclear/ missing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</a:p>
          <a:p>
            <a:pPr marL="457200" indent="-342900" algn="just">
              <a:lnSpc>
                <a:spcPct val="90000"/>
              </a:lnSpc>
              <a:spcBef>
                <a:spcPts val="10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Ensure the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technical conditions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for receiving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PSC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requests for clarifications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are in place, including the person holding the user account. 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  <a:p>
            <a:pPr marL="457200" lvl="0" indent="-342900" algn="just">
              <a:lnSpc>
                <a:spcPct val="90000"/>
              </a:lnSpc>
              <a:spcBef>
                <a:spcPts val="10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PSC</a:t>
            </a:r>
            <a:r>
              <a:rPr lang="en-US" sz="2000" dirty="0" smtClean="0">
                <a:latin typeface="Trebuchet MS" panose="020B0603020202020204" pitchFamily="34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deadlines</a:t>
            </a:r>
            <a:r>
              <a:rPr lang="en-US" sz="2000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must be met (max. 10 calendar days)</a:t>
            </a:r>
          </a:p>
          <a:p>
            <a:pPr marL="457200" lvl="0" indent="-342900" algn="just">
              <a:lnSpc>
                <a:spcPct val="90000"/>
              </a:lnSpc>
              <a:spcBef>
                <a:spcPts val="10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PSC deadlines are for: uploading clarifications into EMS-ENI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and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for sending hard-copy version of the clarifications.</a:t>
            </a:r>
          </a:p>
          <a:p>
            <a:pPr algn="just">
              <a:defRPr/>
            </a:pP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59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68215" y="299815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Reasons for rejection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6255" y="916226"/>
            <a:ext cx="8713177" cy="47304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457200" lvl="0" indent="-342900" algn="just">
              <a:lnSpc>
                <a:spcPct val="90000"/>
              </a:lnSpc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Lack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of one or more additional documents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(as listed at section 2.6.7 Additional documents in the Guidelines for grant applicants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).</a:t>
            </a:r>
          </a:p>
          <a:p>
            <a:pPr marL="457200" lvl="0" indent="-342900" algn="just">
              <a:lnSpc>
                <a:spcPct val="90000"/>
              </a:lnSpc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Additional documents in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hard- copy version are received later than 30 days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after the deadline and the Evaluation Report (Step 3) is finalized by PSC.</a:t>
            </a:r>
          </a:p>
          <a:p>
            <a:pPr marL="457200" lvl="0" indent="-342900" algn="just">
              <a:lnSpc>
                <a:spcPct val="90000"/>
              </a:lnSpc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Documents are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not provided as required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, in hard-copy version and uploaded into EMS-ENI.</a:t>
            </a:r>
          </a:p>
          <a:p>
            <a:pPr marL="457200" lvl="0" indent="-342900" algn="just">
              <a:lnSpc>
                <a:spcPct val="90000"/>
              </a:lnSpc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 envelope does not bear the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Project Registration Number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.</a:t>
            </a:r>
          </a:p>
          <a:p>
            <a:pPr marL="457200" lvl="0" indent="-342900" algn="just">
              <a:lnSpc>
                <a:spcPct val="90000"/>
              </a:lnSpc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Documents provided do not comply with the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minimum content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given by the Guidelines for grant applicants.</a:t>
            </a:r>
          </a:p>
          <a:p>
            <a:pPr marL="457200" lvl="0" indent="-342900" algn="just">
              <a:lnSpc>
                <a:spcPct val="90000"/>
              </a:lnSpc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Documents are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only in national language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and miss the English translation.</a:t>
            </a:r>
          </a:p>
          <a:p>
            <a:pPr marL="457200" lvl="0" indent="-342900" algn="just">
              <a:lnSpc>
                <a:spcPct val="90000"/>
              </a:lnSpc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A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category of documents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is completely missing for the applicant and the respective project partners e.g. feasibility studies.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  <a:p>
            <a:pPr marL="457200" lvl="0" indent="-342900" algn="just">
              <a:lnSpc>
                <a:spcPct val="90000"/>
              </a:lnSpc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PSC deadline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is not respected OR the information is still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missing/unclear</a:t>
            </a:r>
            <a:r>
              <a:rPr lang="en-US" sz="2000" dirty="0" smtClean="0">
                <a:latin typeface="Trebuchet MS" panose="020B0603020202020204" pitchFamily="34" charset="0"/>
              </a:rPr>
              <a:t>.</a:t>
            </a:r>
          </a:p>
          <a:p>
            <a:pPr marL="457200" lvl="0" indent="-342900" algn="just">
              <a:lnSpc>
                <a:spcPct val="90000"/>
              </a:lnSpc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Total value of the infrastructure goes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below 1 MEUR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.</a:t>
            </a:r>
          </a:p>
          <a:p>
            <a:pPr algn="just">
              <a:spcBef>
                <a:spcPts val="1200"/>
              </a:spcBef>
              <a:defRPr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3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2547</TotalTime>
  <Words>1182</Words>
  <Application>Microsoft Office PowerPoint</Application>
  <PresentationFormat>On-screen Show (4:3)</PresentationFormat>
  <Paragraphs>146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Trebuchet MS</vt:lpstr>
      <vt:lpstr>Wingdings</vt:lpstr>
      <vt:lpstr>Office Theme</vt:lpstr>
      <vt:lpstr>Joint Operational Programme Romania – Ukraine 2014 – 2020     Submission of additional documents for HARD projects   Suceava, 26th June 2019 </vt:lpstr>
      <vt:lpstr>Deadlines for submission</vt:lpstr>
      <vt:lpstr>Submission of additional documents in Hard copy 1/2 </vt:lpstr>
      <vt:lpstr>Submission of additional documents in Hard copy 2/2 </vt:lpstr>
      <vt:lpstr>PowerPoint Presentation</vt:lpstr>
      <vt:lpstr>PowerPoint Presentation</vt:lpstr>
      <vt:lpstr>Pay attention to …</vt:lpstr>
      <vt:lpstr>PSC requests of clarification</vt:lpstr>
      <vt:lpstr>Reasons for rejection</vt:lpstr>
      <vt:lpstr>Helpdesk for applicants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user</cp:lastModifiedBy>
  <cp:revision>263</cp:revision>
  <dcterms:created xsi:type="dcterms:W3CDTF">2017-06-21T06:24:46Z</dcterms:created>
  <dcterms:modified xsi:type="dcterms:W3CDTF">2019-06-12T08:58:08Z</dcterms:modified>
</cp:coreProperties>
</file>