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48"/>
  </p:notesMasterIdLst>
  <p:sldIdLst>
    <p:sldId id="716" r:id="rId3"/>
    <p:sldId id="910" r:id="rId4"/>
    <p:sldId id="300" r:id="rId5"/>
    <p:sldId id="929" r:id="rId6"/>
    <p:sldId id="891" r:id="rId7"/>
    <p:sldId id="911" r:id="rId8"/>
    <p:sldId id="599" r:id="rId9"/>
    <p:sldId id="592" r:id="rId10"/>
    <p:sldId id="613" r:id="rId11"/>
    <p:sldId id="885" r:id="rId12"/>
    <p:sldId id="607" r:id="rId13"/>
    <p:sldId id="930" r:id="rId14"/>
    <p:sldId id="620" r:id="rId15"/>
    <p:sldId id="623" r:id="rId16"/>
    <p:sldId id="931" r:id="rId17"/>
    <p:sldId id="887" r:id="rId18"/>
    <p:sldId id="888" r:id="rId19"/>
    <p:sldId id="619" r:id="rId20"/>
    <p:sldId id="889" r:id="rId21"/>
    <p:sldId id="890" r:id="rId22"/>
    <p:sldId id="928" r:id="rId23"/>
    <p:sldId id="927" r:id="rId24"/>
    <p:sldId id="718" r:id="rId25"/>
    <p:sldId id="614" r:id="rId26"/>
    <p:sldId id="638" r:id="rId27"/>
    <p:sldId id="639" r:id="rId28"/>
    <p:sldId id="719" r:id="rId29"/>
    <p:sldId id="622" r:id="rId30"/>
    <p:sldId id="636" r:id="rId31"/>
    <p:sldId id="637" r:id="rId32"/>
    <p:sldId id="641" r:id="rId33"/>
    <p:sldId id="642" r:id="rId34"/>
    <p:sldId id="920" r:id="rId35"/>
    <p:sldId id="921" r:id="rId36"/>
    <p:sldId id="643" r:id="rId37"/>
    <p:sldId id="644" r:id="rId38"/>
    <p:sldId id="720" r:id="rId39"/>
    <p:sldId id="625" r:id="rId40"/>
    <p:sldId id="626" r:id="rId41"/>
    <p:sldId id="627" r:id="rId42"/>
    <p:sldId id="629" r:id="rId43"/>
    <p:sldId id="646" r:id="rId44"/>
    <p:sldId id="630" r:id="rId45"/>
    <p:sldId id="595" r:id="rId46"/>
    <p:sldId id="633" r:id="rId47"/>
  </p:sldIdLst>
  <p:sldSz cx="12192000" cy="6858000"/>
  <p:notesSz cx="6858000" cy="9144000"/>
  <p:custDataLst>
    <p:tags r:id="rId4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47A"/>
    <a:srgbClr val="993366"/>
    <a:srgbClr val="FBE5D6"/>
    <a:srgbClr val="224073"/>
    <a:srgbClr val="751D70"/>
    <a:srgbClr val="96A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738" autoAdjust="0"/>
    <p:restoredTop sz="95033" autoAdjust="0"/>
  </p:normalViewPr>
  <p:slideViewPr>
    <p:cSldViewPr snapToGrid="0">
      <p:cViewPr varScale="1">
        <p:scale>
          <a:sx n="152" d="100"/>
          <a:sy n="152" d="100"/>
        </p:scale>
        <p:origin x="156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DB8B1-9157-4CF9-BA7B-117B2C697A2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A8BC75F8-AC77-4B4C-93C4-2E06848BA388}">
      <dgm:prSet phldrT="[Text]"/>
      <dgm:spPr>
        <a:xfrm rot="5400000">
          <a:off x="-289718" y="292805"/>
          <a:ext cx="1931458" cy="1352020"/>
        </a:xfrm>
        <a:prstGeom prst="chevron">
          <a:avLst/>
        </a:prstGeom>
        <a:solidFill>
          <a:srgbClr val="9B66E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Irregularity</a:t>
          </a:r>
        </a:p>
      </dgm:t>
    </dgm:pt>
    <dgm:pt modelId="{A3149F41-7719-488A-BDA8-559F341D6A9A}" type="parTrans" cxnId="{A2B6DDFC-3F6C-4CD7-9935-59A7A6771CA4}">
      <dgm:prSet/>
      <dgm:spPr/>
      <dgm:t>
        <a:bodyPr/>
        <a:lstStyle/>
        <a:p>
          <a:endParaRPr lang="ca-ES"/>
        </a:p>
      </dgm:t>
    </dgm:pt>
    <dgm:pt modelId="{E042D9C7-D2B9-4F30-ABDE-6E1604A85A83}" type="sibTrans" cxnId="{A2B6DDFC-3F6C-4CD7-9935-59A7A6771CA4}">
      <dgm:prSet/>
      <dgm:spPr/>
      <dgm:t>
        <a:bodyPr/>
        <a:lstStyle/>
        <a:p>
          <a:endParaRPr lang="ca-ES"/>
        </a:p>
      </dgm:t>
    </dgm:pt>
    <dgm:pt modelId="{7FE8131C-A6D4-45C3-AD2C-3936AB51175D}">
      <dgm:prSet phldrT="[Text]" custT="1"/>
      <dgm:spPr>
        <a:xfrm rot="5400000">
          <a:off x="4112286" y="-2757179"/>
          <a:ext cx="1255447" cy="67759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3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An infringement of applicable rules affecting the EU budget</a:t>
          </a:r>
        </a:p>
      </dgm:t>
    </dgm:pt>
    <dgm:pt modelId="{D2E74C5D-C20E-47FF-9B3D-03EF39520AA4}" type="parTrans" cxnId="{DB8129F9-6FB6-4791-AE53-95FDD0026A90}">
      <dgm:prSet/>
      <dgm:spPr/>
      <dgm:t>
        <a:bodyPr/>
        <a:lstStyle/>
        <a:p>
          <a:endParaRPr lang="ca-ES"/>
        </a:p>
      </dgm:t>
    </dgm:pt>
    <dgm:pt modelId="{EF26689A-9C0E-48B7-BF80-32292AD206AF}" type="sibTrans" cxnId="{DB8129F9-6FB6-4791-AE53-95FDD0026A90}">
      <dgm:prSet/>
      <dgm:spPr/>
      <dgm:t>
        <a:bodyPr/>
        <a:lstStyle/>
        <a:p>
          <a:endParaRPr lang="ca-ES"/>
        </a:p>
      </dgm:t>
    </dgm:pt>
    <dgm:pt modelId="{6FEF0D07-479D-4A97-88D3-DCDF0ED8D99E}">
      <dgm:prSet phldrT="[Text]"/>
      <dgm:spPr>
        <a:xfrm rot="5400000">
          <a:off x="-289718" y="2033323"/>
          <a:ext cx="1931458" cy="1352020"/>
        </a:xfrm>
        <a:prstGeom prst="chevron">
          <a:avLst/>
        </a:prstGeom>
        <a:solidFill>
          <a:srgbClr val="9B66E0">
            <a:hueOff val="-1428826"/>
            <a:satOff val="-7136"/>
            <a:lumOff val="-6078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Fraud</a:t>
          </a:r>
        </a:p>
      </dgm:t>
    </dgm:pt>
    <dgm:pt modelId="{A753DB18-DDA0-479D-A90C-ED6ADE3FF15B}" type="parTrans" cxnId="{2C1279A5-6C8F-4359-A650-6243E68C0161}">
      <dgm:prSet/>
      <dgm:spPr/>
      <dgm:t>
        <a:bodyPr/>
        <a:lstStyle/>
        <a:p>
          <a:endParaRPr lang="ca-ES"/>
        </a:p>
      </dgm:t>
    </dgm:pt>
    <dgm:pt modelId="{1B8EE52E-1D0D-4955-AAB6-5F200A2D688A}" type="sibTrans" cxnId="{2C1279A5-6C8F-4359-A650-6243E68C0161}">
      <dgm:prSet/>
      <dgm:spPr/>
      <dgm:t>
        <a:bodyPr/>
        <a:lstStyle/>
        <a:p>
          <a:endParaRPr lang="ca-ES"/>
        </a:p>
      </dgm:t>
    </dgm:pt>
    <dgm:pt modelId="{20E5B604-7169-4CFC-96E2-08F5F9B40C40}">
      <dgm:prSet phldrT="[Text]" custT="1"/>
      <dgm:spPr>
        <a:xfrm rot="5400000">
          <a:off x="4112286" y="-1016661"/>
          <a:ext cx="1255447" cy="67759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3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An intentional irregularity</a:t>
          </a:r>
        </a:p>
      </dgm:t>
    </dgm:pt>
    <dgm:pt modelId="{5E06F551-EE28-43AF-BF3C-035810ED744A}" type="parTrans" cxnId="{F5571928-3C2D-4123-A3AE-62A0813A88B7}">
      <dgm:prSet/>
      <dgm:spPr/>
      <dgm:t>
        <a:bodyPr/>
        <a:lstStyle/>
        <a:p>
          <a:endParaRPr lang="ca-ES"/>
        </a:p>
      </dgm:t>
    </dgm:pt>
    <dgm:pt modelId="{541B83FE-1860-4CCA-88CF-4A40C9474819}" type="sibTrans" cxnId="{F5571928-3C2D-4123-A3AE-62A0813A88B7}">
      <dgm:prSet/>
      <dgm:spPr/>
      <dgm:t>
        <a:bodyPr/>
        <a:lstStyle/>
        <a:p>
          <a:endParaRPr lang="ca-ES"/>
        </a:p>
      </dgm:t>
    </dgm:pt>
    <dgm:pt modelId="{05DE0035-2D23-4B5B-A44D-F1B66D9C3235}">
      <dgm:prSet phldrT="[Text]"/>
      <dgm:spPr>
        <a:xfrm rot="5400000">
          <a:off x="-289718" y="3773840"/>
          <a:ext cx="1931458" cy="1352020"/>
        </a:xfrm>
        <a:prstGeom prst="chevron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Corruption</a:t>
          </a:r>
        </a:p>
      </dgm:t>
    </dgm:pt>
    <dgm:pt modelId="{37E6C332-FF81-4D75-A4EB-735AC69294E1}" type="parTrans" cxnId="{FF770314-B858-4A37-9EA7-F0E2FF8CD490}">
      <dgm:prSet/>
      <dgm:spPr/>
      <dgm:t>
        <a:bodyPr/>
        <a:lstStyle/>
        <a:p>
          <a:endParaRPr lang="ca-ES"/>
        </a:p>
      </dgm:t>
    </dgm:pt>
    <dgm:pt modelId="{60609AE4-372C-4E10-BCD3-1D791EE164A8}" type="sibTrans" cxnId="{FF770314-B858-4A37-9EA7-F0E2FF8CD490}">
      <dgm:prSet/>
      <dgm:spPr/>
      <dgm:t>
        <a:bodyPr/>
        <a:lstStyle/>
        <a:p>
          <a:endParaRPr lang="ca-ES"/>
        </a:p>
      </dgm:t>
    </dgm:pt>
    <dgm:pt modelId="{B74D7CC3-CFA2-4E0B-87B3-929ADDF5CE8F}">
      <dgm:prSet phldrT="[Text]" custT="1"/>
      <dgm:spPr>
        <a:xfrm rot="5400000">
          <a:off x="4112286" y="723856"/>
          <a:ext cx="1255447" cy="67759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3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 fraud with personal gain</a:t>
          </a:r>
        </a:p>
      </dgm:t>
    </dgm:pt>
    <dgm:pt modelId="{4F75E434-9677-4833-8A10-1C670E223553}" type="parTrans" cxnId="{EA2673D0-9738-4160-BF99-ADD2D9551376}">
      <dgm:prSet/>
      <dgm:spPr/>
      <dgm:t>
        <a:bodyPr/>
        <a:lstStyle/>
        <a:p>
          <a:endParaRPr lang="ca-ES"/>
        </a:p>
      </dgm:t>
    </dgm:pt>
    <dgm:pt modelId="{891C342F-F4BE-4E39-B0AD-CCBCE60A9D20}" type="sibTrans" cxnId="{EA2673D0-9738-4160-BF99-ADD2D9551376}">
      <dgm:prSet/>
      <dgm:spPr/>
      <dgm:t>
        <a:bodyPr/>
        <a:lstStyle/>
        <a:p>
          <a:endParaRPr lang="ca-ES"/>
        </a:p>
      </dgm:t>
    </dgm:pt>
    <dgm:pt modelId="{4DAD214F-6BEF-4A6C-B35F-7DFF3FDD336F}" type="pres">
      <dgm:prSet presAssocID="{BC3DB8B1-9157-4CF9-BA7B-117B2C697A2E}" presName="linearFlow" presStyleCnt="0">
        <dgm:presLayoutVars>
          <dgm:dir/>
          <dgm:animLvl val="lvl"/>
          <dgm:resizeHandles val="exact"/>
        </dgm:presLayoutVars>
      </dgm:prSet>
      <dgm:spPr/>
    </dgm:pt>
    <dgm:pt modelId="{50CD4AC9-5785-4EC4-A185-84B2F20779C0}" type="pres">
      <dgm:prSet presAssocID="{A8BC75F8-AC77-4B4C-93C4-2E06848BA388}" presName="composite" presStyleCnt="0"/>
      <dgm:spPr/>
    </dgm:pt>
    <dgm:pt modelId="{8EF541E3-91EF-4550-8570-ACE70353E734}" type="pres">
      <dgm:prSet presAssocID="{A8BC75F8-AC77-4B4C-93C4-2E06848BA3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41B221E-357D-455F-B2FE-F1872CF3041D}" type="pres">
      <dgm:prSet presAssocID="{A8BC75F8-AC77-4B4C-93C4-2E06848BA388}" presName="descendantText" presStyleLbl="alignAcc1" presStyleIdx="0" presStyleCnt="3">
        <dgm:presLayoutVars>
          <dgm:bulletEnabled val="1"/>
        </dgm:presLayoutVars>
      </dgm:prSet>
      <dgm:spPr/>
    </dgm:pt>
    <dgm:pt modelId="{6D216C7E-17C0-416C-B99A-17AEA8BB9C8D}" type="pres">
      <dgm:prSet presAssocID="{E042D9C7-D2B9-4F30-ABDE-6E1604A85A83}" presName="sp" presStyleCnt="0"/>
      <dgm:spPr/>
    </dgm:pt>
    <dgm:pt modelId="{1C9A8551-61BE-4DFC-AAB1-9DB1BED6917C}" type="pres">
      <dgm:prSet presAssocID="{6FEF0D07-479D-4A97-88D3-DCDF0ED8D99E}" presName="composite" presStyleCnt="0"/>
      <dgm:spPr/>
    </dgm:pt>
    <dgm:pt modelId="{04685DE8-B044-4349-9156-DE75FF9C9FA9}" type="pres">
      <dgm:prSet presAssocID="{6FEF0D07-479D-4A97-88D3-DCDF0ED8D99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1BDC9F8-8658-46DC-A400-5E5A62C3B33F}" type="pres">
      <dgm:prSet presAssocID="{6FEF0D07-479D-4A97-88D3-DCDF0ED8D99E}" presName="descendantText" presStyleLbl="alignAcc1" presStyleIdx="1" presStyleCnt="3">
        <dgm:presLayoutVars>
          <dgm:bulletEnabled val="1"/>
        </dgm:presLayoutVars>
      </dgm:prSet>
      <dgm:spPr/>
    </dgm:pt>
    <dgm:pt modelId="{3E656FCC-3041-4920-9284-E6F7C9BB2688}" type="pres">
      <dgm:prSet presAssocID="{1B8EE52E-1D0D-4955-AAB6-5F200A2D688A}" presName="sp" presStyleCnt="0"/>
      <dgm:spPr/>
    </dgm:pt>
    <dgm:pt modelId="{5B1D6CC5-9A09-484C-B0CE-D2AE14CF3135}" type="pres">
      <dgm:prSet presAssocID="{05DE0035-2D23-4B5B-A44D-F1B66D9C3235}" presName="composite" presStyleCnt="0"/>
      <dgm:spPr/>
    </dgm:pt>
    <dgm:pt modelId="{4EFB0727-1237-464B-9464-717E6CACB122}" type="pres">
      <dgm:prSet presAssocID="{05DE0035-2D23-4B5B-A44D-F1B66D9C32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A36B27-F0D2-4D03-8503-64357FBFA615}" type="pres">
      <dgm:prSet presAssocID="{05DE0035-2D23-4B5B-A44D-F1B66D9C323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44BCB0C-DFB4-4519-ABCE-22C033451DAE}" type="presOf" srcId="{05DE0035-2D23-4B5B-A44D-F1B66D9C3235}" destId="{4EFB0727-1237-464B-9464-717E6CACB122}" srcOrd="0" destOrd="0" presId="urn:microsoft.com/office/officeart/2005/8/layout/chevron2"/>
    <dgm:cxn modelId="{FF770314-B858-4A37-9EA7-F0E2FF8CD490}" srcId="{BC3DB8B1-9157-4CF9-BA7B-117B2C697A2E}" destId="{05DE0035-2D23-4B5B-A44D-F1B66D9C3235}" srcOrd="2" destOrd="0" parTransId="{37E6C332-FF81-4D75-A4EB-735AC69294E1}" sibTransId="{60609AE4-372C-4E10-BCD3-1D791EE164A8}"/>
    <dgm:cxn modelId="{F5571928-3C2D-4123-A3AE-62A0813A88B7}" srcId="{6FEF0D07-479D-4A97-88D3-DCDF0ED8D99E}" destId="{20E5B604-7169-4CFC-96E2-08F5F9B40C40}" srcOrd="0" destOrd="0" parTransId="{5E06F551-EE28-43AF-BF3C-035810ED744A}" sibTransId="{541B83FE-1860-4CCA-88CF-4A40C9474819}"/>
    <dgm:cxn modelId="{7DFEC05D-CFB5-4479-95B6-2117E2EF6238}" type="presOf" srcId="{6FEF0D07-479D-4A97-88D3-DCDF0ED8D99E}" destId="{04685DE8-B044-4349-9156-DE75FF9C9FA9}" srcOrd="0" destOrd="0" presId="urn:microsoft.com/office/officeart/2005/8/layout/chevron2"/>
    <dgm:cxn modelId="{2F00684D-CEC9-442A-8365-943E716230F6}" type="presOf" srcId="{B74D7CC3-CFA2-4E0B-87B3-929ADDF5CE8F}" destId="{66A36B27-F0D2-4D03-8503-64357FBFA615}" srcOrd="0" destOrd="0" presId="urn:microsoft.com/office/officeart/2005/8/layout/chevron2"/>
    <dgm:cxn modelId="{6CE6B559-F4DE-4A96-9975-5AB28BC5B0A1}" type="presOf" srcId="{BC3DB8B1-9157-4CF9-BA7B-117B2C697A2E}" destId="{4DAD214F-6BEF-4A6C-B35F-7DFF3FDD336F}" srcOrd="0" destOrd="0" presId="urn:microsoft.com/office/officeart/2005/8/layout/chevron2"/>
    <dgm:cxn modelId="{2C1279A5-6C8F-4359-A650-6243E68C0161}" srcId="{BC3DB8B1-9157-4CF9-BA7B-117B2C697A2E}" destId="{6FEF0D07-479D-4A97-88D3-DCDF0ED8D99E}" srcOrd="1" destOrd="0" parTransId="{A753DB18-DDA0-479D-A90C-ED6ADE3FF15B}" sibTransId="{1B8EE52E-1D0D-4955-AAB6-5F200A2D688A}"/>
    <dgm:cxn modelId="{E3C745A6-9260-4305-8DF3-22A3E0E22759}" type="presOf" srcId="{A8BC75F8-AC77-4B4C-93C4-2E06848BA388}" destId="{8EF541E3-91EF-4550-8570-ACE70353E734}" srcOrd="0" destOrd="0" presId="urn:microsoft.com/office/officeart/2005/8/layout/chevron2"/>
    <dgm:cxn modelId="{EA2673D0-9738-4160-BF99-ADD2D9551376}" srcId="{05DE0035-2D23-4B5B-A44D-F1B66D9C3235}" destId="{B74D7CC3-CFA2-4E0B-87B3-929ADDF5CE8F}" srcOrd="0" destOrd="0" parTransId="{4F75E434-9677-4833-8A10-1C670E223553}" sibTransId="{891C342F-F4BE-4E39-B0AD-CCBCE60A9D20}"/>
    <dgm:cxn modelId="{22E18BF8-0EB3-425A-B8DF-3A86BC078E9E}" type="presOf" srcId="{7FE8131C-A6D4-45C3-AD2C-3936AB51175D}" destId="{B41B221E-357D-455F-B2FE-F1872CF3041D}" srcOrd="0" destOrd="0" presId="urn:microsoft.com/office/officeart/2005/8/layout/chevron2"/>
    <dgm:cxn modelId="{DB8129F9-6FB6-4791-AE53-95FDD0026A90}" srcId="{A8BC75F8-AC77-4B4C-93C4-2E06848BA388}" destId="{7FE8131C-A6D4-45C3-AD2C-3936AB51175D}" srcOrd="0" destOrd="0" parTransId="{D2E74C5D-C20E-47FF-9B3D-03EF39520AA4}" sibTransId="{EF26689A-9C0E-48B7-BF80-32292AD206AF}"/>
    <dgm:cxn modelId="{964FE2FB-26ED-4CA7-BE8D-657F51DE4862}" type="presOf" srcId="{20E5B604-7169-4CFC-96E2-08F5F9B40C40}" destId="{91BDC9F8-8658-46DC-A400-5E5A62C3B33F}" srcOrd="0" destOrd="0" presId="urn:microsoft.com/office/officeart/2005/8/layout/chevron2"/>
    <dgm:cxn modelId="{A2B6DDFC-3F6C-4CD7-9935-59A7A6771CA4}" srcId="{BC3DB8B1-9157-4CF9-BA7B-117B2C697A2E}" destId="{A8BC75F8-AC77-4B4C-93C4-2E06848BA388}" srcOrd="0" destOrd="0" parTransId="{A3149F41-7719-488A-BDA8-559F341D6A9A}" sibTransId="{E042D9C7-D2B9-4F30-ABDE-6E1604A85A83}"/>
    <dgm:cxn modelId="{F46EE750-2482-41BF-8EEE-10D4857AFB35}" type="presParOf" srcId="{4DAD214F-6BEF-4A6C-B35F-7DFF3FDD336F}" destId="{50CD4AC9-5785-4EC4-A185-84B2F20779C0}" srcOrd="0" destOrd="0" presId="urn:microsoft.com/office/officeart/2005/8/layout/chevron2"/>
    <dgm:cxn modelId="{089C1738-6AC2-4731-8868-58D0AE95B48C}" type="presParOf" srcId="{50CD4AC9-5785-4EC4-A185-84B2F20779C0}" destId="{8EF541E3-91EF-4550-8570-ACE70353E734}" srcOrd="0" destOrd="0" presId="urn:microsoft.com/office/officeart/2005/8/layout/chevron2"/>
    <dgm:cxn modelId="{DDDD0E7A-852E-445B-9467-3B2E0B087CF0}" type="presParOf" srcId="{50CD4AC9-5785-4EC4-A185-84B2F20779C0}" destId="{B41B221E-357D-455F-B2FE-F1872CF3041D}" srcOrd="1" destOrd="0" presId="urn:microsoft.com/office/officeart/2005/8/layout/chevron2"/>
    <dgm:cxn modelId="{AC22AEEC-5360-4051-BC61-6566D310B366}" type="presParOf" srcId="{4DAD214F-6BEF-4A6C-B35F-7DFF3FDD336F}" destId="{6D216C7E-17C0-416C-B99A-17AEA8BB9C8D}" srcOrd="1" destOrd="0" presId="urn:microsoft.com/office/officeart/2005/8/layout/chevron2"/>
    <dgm:cxn modelId="{70D4314C-D9C2-4B97-96C5-108CB82D3D0F}" type="presParOf" srcId="{4DAD214F-6BEF-4A6C-B35F-7DFF3FDD336F}" destId="{1C9A8551-61BE-4DFC-AAB1-9DB1BED6917C}" srcOrd="2" destOrd="0" presId="urn:microsoft.com/office/officeart/2005/8/layout/chevron2"/>
    <dgm:cxn modelId="{E67428AF-E451-4FE1-9004-AF99E6E6FBB2}" type="presParOf" srcId="{1C9A8551-61BE-4DFC-AAB1-9DB1BED6917C}" destId="{04685DE8-B044-4349-9156-DE75FF9C9FA9}" srcOrd="0" destOrd="0" presId="urn:microsoft.com/office/officeart/2005/8/layout/chevron2"/>
    <dgm:cxn modelId="{518F34A3-16BD-4E5C-9559-59CC5EA85432}" type="presParOf" srcId="{1C9A8551-61BE-4DFC-AAB1-9DB1BED6917C}" destId="{91BDC9F8-8658-46DC-A400-5E5A62C3B33F}" srcOrd="1" destOrd="0" presId="urn:microsoft.com/office/officeart/2005/8/layout/chevron2"/>
    <dgm:cxn modelId="{50E98D0A-CC22-41B6-B794-040122D0DAA9}" type="presParOf" srcId="{4DAD214F-6BEF-4A6C-B35F-7DFF3FDD336F}" destId="{3E656FCC-3041-4920-9284-E6F7C9BB2688}" srcOrd="3" destOrd="0" presId="urn:microsoft.com/office/officeart/2005/8/layout/chevron2"/>
    <dgm:cxn modelId="{72AB4268-726D-47C1-903E-412A73972F18}" type="presParOf" srcId="{4DAD214F-6BEF-4A6C-B35F-7DFF3FDD336F}" destId="{5B1D6CC5-9A09-484C-B0CE-D2AE14CF3135}" srcOrd="4" destOrd="0" presId="urn:microsoft.com/office/officeart/2005/8/layout/chevron2"/>
    <dgm:cxn modelId="{9B48BF47-4A9E-4283-8D63-96BCEDC257CB}" type="presParOf" srcId="{5B1D6CC5-9A09-484C-B0CE-D2AE14CF3135}" destId="{4EFB0727-1237-464B-9464-717E6CACB122}" srcOrd="0" destOrd="0" presId="urn:microsoft.com/office/officeart/2005/8/layout/chevron2"/>
    <dgm:cxn modelId="{F5B321DF-083D-46EA-BEA2-0D5E3B630F69}" type="presParOf" srcId="{5B1D6CC5-9A09-484C-B0CE-D2AE14CF3135}" destId="{66A36B27-F0D2-4D03-8503-64357FBFA6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C8BD5-1203-4BD8-A21A-D2D537AE782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94947A93-6DB8-44D9-ACAB-64BB41E7747A}">
      <dgm:prSet phldrT="[Text]"/>
      <dgm:spPr>
        <a:xfrm>
          <a:off x="4095" y="331199"/>
          <a:ext cx="2462600" cy="729390"/>
        </a:xfrm>
        <a:prstGeom prst="rect">
          <a:avLst/>
        </a:prstGeom>
        <a:solidFill>
          <a:srgbClr val="9B66E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Corruption</a:t>
          </a:r>
        </a:p>
      </dgm:t>
    </dgm:pt>
    <dgm:pt modelId="{8C16B11D-F9CF-4804-B202-12AE70398645}" type="parTrans" cxnId="{E313284D-BA3E-405D-8BDF-798698A18FFB}">
      <dgm:prSet/>
      <dgm:spPr/>
      <dgm:t>
        <a:bodyPr/>
        <a:lstStyle/>
        <a:p>
          <a:endParaRPr lang="ca-ES"/>
        </a:p>
      </dgm:t>
    </dgm:pt>
    <dgm:pt modelId="{AF318EFE-7B3D-40B0-BD1D-09063ECC3B14}" type="sibTrans" cxnId="{E313284D-BA3E-405D-8BDF-798698A18FFB}">
      <dgm:prSet/>
      <dgm:spPr/>
      <dgm:t>
        <a:bodyPr/>
        <a:lstStyle/>
        <a:p>
          <a:endParaRPr lang="ca-ES"/>
        </a:p>
      </dgm:t>
    </dgm:pt>
    <dgm:pt modelId="{DAA7F554-1A64-4B3F-AC8E-BE641F0765C6}">
      <dgm:prSet phldrT="[Text]"/>
      <dgm:spPr>
        <a:xfrm>
          <a:off x="4095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Conflict of interest</a:t>
          </a:r>
        </a:p>
      </dgm:t>
    </dgm:pt>
    <dgm:pt modelId="{ED60ECDB-D17D-40B7-BD0D-7A3D6B9C1D06}" type="parTrans" cxnId="{E0B03A85-2ED9-4971-A3F1-7A216AF30218}">
      <dgm:prSet/>
      <dgm:spPr/>
      <dgm:t>
        <a:bodyPr/>
        <a:lstStyle/>
        <a:p>
          <a:endParaRPr lang="ca-ES"/>
        </a:p>
      </dgm:t>
    </dgm:pt>
    <dgm:pt modelId="{BD2FD04A-0A44-4BAB-A3D8-85FA18DC298E}" type="sibTrans" cxnId="{E0B03A85-2ED9-4971-A3F1-7A216AF30218}">
      <dgm:prSet/>
      <dgm:spPr/>
      <dgm:t>
        <a:bodyPr/>
        <a:lstStyle/>
        <a:p>
          <a:endParaRPr lang="ca-ES"/>
        </a:p>
      </dgm:t>
    </dgm:pt>
    <dgm:pt modelId="{2225392C-D15F-4871-BEC4-0763FDD3D4F0}">
      <dgm:prSet phldrT="[Text]"/>
      <dgm:spPr>
        <a:xfrm>
          <a:off x="4095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Bribery</a:t>
          </a:r>
        </a:p>
      </dgm:t>
    </dgm:pt>
    <dgm:pt modelId="{EDEBA0BD-B3FC-42E2-B90D-C70A07954A76}" type="parTrans" cxnId="{CAEEE68F-FB8A-4F35-96F2-4C9DC56C59F1}">
      <dgm:prSet/>
      <dgm:spPr/>
      <dgm:t>
        <a:bodyPr/>
        <a:lstStyle/>
        <a:p>
          <a:endParaRPr lang="ca-ES"/>
        </a:p>
      </dgm:t>
    </dgm:pt>
    <dgm:pt modelId="{4FC4A108-EBC7-44ED-A6B0-1B3BFE3CF43F}" type="sibTrans" cxnId="{CAEEE68F-FB8A-4F35-96F2-4C9DC56C59F1}">
      <dgm:prSet/>
      <dgm:spPr/>
      <dgm:t>
        <a:bodyPr/>
        <a:lstStyle/>
        <a:p>
          <a:endParaRPr lang="ca-ES"/>
        </a:p>
      </dgm:t>
    </dgm:pt>
    <dgm:pt modelId="{05B86161-4740-494D-844D-8E32EE681621}">
      <dgm:prSet phldrT="[Text]"/>
      <dgm:spPr>
        <a:xfrm>
          <a:off x="2811459" y="331199"/>
          <a:ext cx="2462600" cy="729390"/>
        </a:xfrm>
        <a:prstGeom prst="rect">
          <a:avLst/>
        </a:prstGeom>
        <a:solidFill>
          <a:srgbClr val="9B66E0">
            <a:hueOff val="-1428826"/>
            <a:satOff val="-7136"/>
            <a:lumOff val="-6078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Misappropriation</a:t>
          </a:r>
        </a:p>
      </dgm:t>
    </dgm:pt>
    <dgm:pt modelId="{69B83396-C1C8-454C-925A-35F4B6B0332A}" type="parTrans" cxnId="{8A10FB2F-32C6-49AB-99E7-2C316A11E33A}">
      <dgm:prSet/>
      <dgm:spPr/>
      <dgm:t>
        <a:bodyPr/>
        <a:lstStyle/>
        <a:p>
          <a:endParaRPr lang="ca-ES"/>
        </a:p>
      </dgm:t>
    </dgm:pt>
    <dgm:pt modelId="{6409BC36-6DD2-4E56-B1D0-29FE0D3E7A74}" type="sibTrans" cxnId="{8A10FB2F-32C6-49AB-99E7-2C316A11E33A}">
      <dgm:prSet/>
      <dgm:spPr/>
      <dgm:t>
        <a:bodyPr/>
        <a:lstStyle/>
        <a:p>
          <a:endParaRPr lang="ca-ES"/>
        </a:p>
      </dgm:t>
    </dgm:pt>
    <dgm:pt modelId="{DF744A08-7D67-49B3-BC62-1E2EBFC81DBF}">
      <dgm:prSet phldrT="[Text]"/>
      <dgm:spPr>
        <a:xfrm>
          <a:off x="2811459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1038503"/>
            <a:satOff val="-9425"/>
            <a:lumOff val="-1358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1038503"/>
              <a:satOff val="-9425"/>
              <a:lumOff val="-135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Fraudulent procurement or disbursements</a:t>
          </a:r>
        </a:p>
      </dgm:t>
    </dgm:pt>
    <dgm:pt modelId="{8D9745EA-0DDA-47A6-B7FE-E060308D25AE}" type="parTrans" cxnId="{CE415D5D-612A-453C-8AE2-DDF51C675DED}">
      <dgm:prSet/>
      <dgm:spPr/>
      <dgm:t>
        <a:bodyPr/>
        <a:lstStyle/>
        <a:p>
          <a:endParaRPr lang="ca-ES"/>
        </a:p>
      </dgm:t>
    </dgm:pt>
    <dgm:pt modelId="{E491D594-B9E7-4C7A-A27E-EA746D3A04A7}" type="sibTrans" cxnId="{CE415D5D-612A-453C-8AE2-DDF51C675DED}">
      <dgm:prSet/>
      <dgm:spPr/>
      <dgm:t>
        <a:bodyPr/>
        <a:lstStyle/>
        <a:p>
          <a:endParaRPr lang="ca-ES"/>
        </a:p>
      </dgm:t>
    </dgm:pt>
    <dgm:pt modelId="{32FDE13F-E5A0-444A-80B5-D35EB197C432}">
      <dgm:prSet phldrT="[Text]"/>
      <dgm:spPr>
        <a:xfrm>
          <a:off x="2811459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1038503"/>
            <a:satOff val="-9425"/>
            <a:lumOff val="-1358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1038503"/>
              <a:satOff val="-9425"/>
              <a:lumOff val="-135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Misuse of funds or assets</a:t>
          </a:r>
        </a:p>
      </dgm:t>
    </dgm:pt>
    <dgm:pt modelId="{B8B0A96E-7A5C-42EE-B9FD-2531FE800899}" type="parTrans" cxnId="{B7AAEF54-B451-4E71-8D5A-0176943DA797}">
      <dgm:prSet/>
      <dgm:spPr/>
      <dgm:t>
        <a:bodyPr/>
        <a:lstStyle/>
        <a:p>
          <a:endParaRPr lang="ca-ES"/>
        </a:p>
      </dgm:t>
    </dgm:pt>
    <dgm:pt modelId="{64CD7A8E-AD15-4E84-B284-E8898BA2EAFF}" type="sibTrans" cxnId="{B7AAEF54-B451-4E71-8D5A-0176943DA797}">
      <dgm:prSet/>
      <dgm:spPr/>
      <dgm:t>
        <a:bodyPr/>
        <a:lstStyle/>
        <a:p>
          <a:endParaRPr lang="ca-ES"/>
        </a:p>
      </dgm:t>
    </dgm:pt>
    <dgm:pt modelId="{C2B69B0F-1F81-4412-969C-C9C989640011}">
      <dgm:prSet phldrT="[Text]"/>
      <dgm:spPr>
        <a:xfrm>
          <a:off x="5618823" y="331199"/>
          <a:ext cx="2462600" cy="729390"/>
        </a:xfrm>
        <a:prstGeom prst="rect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Financial misstatement</a:t>
          </a:r>
        </a:p>
      </dgm:t>
    </dgm:pt>
    <dgm:pt modelId="{2CF31382-9196-4550-A8D9-47A54D6F8D4B}" type="parTrans" cxnId="{4CE1CDE6-33EF-48A4-967B-176B1DD12A0A}">
      <dgm:prSet/>
      <dgm:spPr/>
      <dgm:t>
        <a:bodyPr/>
        <a:lstStyle/>
        <a:p>
          <a:endParaRPr lang="ca-ES"/>
        </a:p>
      </dgm:t>
    </dgm:pt>
    <dgm:pt modelId="{8E0E883F-27BE-4228-BB36-82FA1781B370}" type="sibTrans" cxnId="{4CE1CDE6-33EF-48A4-967B-176B1DD12A0A}">
      <dgm:prSet/>
      <dgm:spPr/>
      <dgm:t>
        <a:bodyPr/>
        <a:lstStyle/>
        <a:p>
          <a:endParaRPr lang="ca-ES"/>
        </a:p>
      </dgm:t>
    </dgm:pt>
    <dgm:pt modelId="{E597B5A0-C84F-44C2-8991-F571681A9D5F}">
      <dgm:prSet phldrT="[Text]"/>
      <dgm:spPr>
        <a:xfrm>
          <a:off x="5618823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Expenditure over-valuation</a:t>
          </a:r>
        </a:p>
      </dgm:t>
    </dgm:pt>
    <dgm:pt modelId="{76E4F9B6-6493-40D7-884E-6F7296DD0377}" type="parTrans" cxnId="{781AB4D6-7FBA-40E1-9AB4-D8EE800E1486}">
      <dgm:prSet/>
      <dgm:spPr/>
      <dgm:t>
        <a:bodyPr/>
        <a:lstStyle/>
        <a:p>
          <a:endParaRPr lang="ca-ES"/>
        </a:p>
      </dgm:t>
    </dgm:pt>
    <dgm:pt modelId="{2045CC6B-51CF-4A8D-B7C9-089DF587BD83}" type="sibTrans" cxnId="{781AB4D6-7FBA-40E1-9AB4-D8EE800E1486}">
      <dgm:prSet/>
      <dgm:spPr/>
      <dgm:t>
        <a:bodyPr/>
        <a:lstStyle/>
        <a:p>
          <a:endParaRPr lang="ca-ES"/>
        </a:p>
      </dgm:t>
    </dgm:pt>
    <dgm:pt modelId="{AC56AD62-DE4A-463D-B1B7-33668E792509}">
      <dgm:prSet phldrT="[Text]"/>
      <dgm:spPr>
        <a:xfrm>
          <a:off x="5618823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False supporting documents</a:t>
          </a:r>
        </a:p>
      </dgm:t>
    </dgm:pt>
    <dgm:pt modelId="{554D3C9A-FE7D-443E-B41B-1F32114580F9}" type="parTrans" cxnId="{0F4A3D0E-77FC-4DA6-A136-38B351F60275}">
      <dgm:prSet/>
      <dgm:spPr/>
      <dgm:t>
        <a:bodyPr/>
        <a:lstStyle/>
        <a:p>
          <a:endParaRPr lang="ca-ES"/>
        </a:p>
      </dgm:t>
    </dgm:pt>
    <dgm:pt modelId="{A1AEFA55-3546-4591-9436-45272521C1FF}" type="sibTrans" cxnId="{0F4A3D0E-77FC-4DA6-A136-38B351F60275}">
      <dgm:prSet/>
      <dgm:spPr/>
      <dgm:t>
        <a:bodyPr/>
        <a:lstStyle/>
        <a:p>
          <a:endParaRPr lang="ca-ES"/>
        </a:p>
      </dgm:t>
    </dgm:pt>
    <dgm:pt modelId="{64923105-F42C-4501-AEBC-EAA1773C4CBF}">
      <dgm:prSet phldrT="[Text]"/>
      <dgm:spPr>
        <a:xfrm>
          <a:off x="4095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Illegal gratuities</a:t>
          </a:r>
        </a:p>
      </dgm:t>
    </dgm:pt>
    <dgm:pt modelId="{336DDA64-09E8-4C0F-8C31-8FAFB41E722F}" type="parTrans" cxnId="{AA2B55CD-DFC1-4164-AC23-39A03A51B9E3}">
      <dgm:prSet/>
      <dgm:spPr/>
      <dgm:t>
        <a:bodyPr/>
        <a:lstStyle/>
        <a:p>
          <a:endParaRPr lang="ca-ES"/>
        </a:p>
      </dgm:t>
    </dgm:pt>
    <dgm:pt modelId="{1D02BF10-C3B3-4A40-A84E-034B76C909AD}" type="sibTrans" cxnId="{AA2B55CD-DFC1-4164-AC23-39A03A51B9E3}">
      <dgm:prSet/>
      <dgm:spPr/>
      <dgm:t>
        <a:bodyPr/>
        <a:lstStyle/>
        <a:p>
          <a:endParaRPr lang="ca-ES"/>
        </a:p>
      </dgm:t>
    </dgm:pt>
    <dgm:pt modelId="{B6DE066A-CC91-489C-84E7-FAE13D289988}">
      <dgm:prSet phldrT="[Text]"/>
      <dgm:spPr>
        <a:xfrm>
          <a:off x="4095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Economic or violent extorsion</a:t>
          </a:r>
        </a:p>
      </dgm:t>
    </dgm:pt>
    <dgm:pt modelId="{853EA01D-BB46-4AEC-A26D-33A916CA13A9}" type="parTrans" cxnId="{1CD2DE26-FFBC-481D-96C5-14BDDF09F7DA}">
      <dgm:prSet/>
      <dgm:spPr/>
      <dgm:t>
        <a:bodyPr/>
        <a:lstStyle/>
        <a:p>
          <a:endParaRPr lang="ca-ES"/>
        </a:p>
      </dgm:t>
    </dgm:pt>
    <dgm:pt modelId="{6660053A-36DD-4399-A3DF-F1F5B1A12D2A}" type="sibTrans" cxnId="{1CD2DE26-FFBC-481D-96C5-14BDDF09F7DA}">
      <dgm:prSet/>
      <dgm:spPr/>
      <dgm:t>
        <a:bodyPr/>
        <a:lstStyle/>
        <a:p>
          <a:endParaRPr lang="ca-ES"/>
        </a:p>
      </dgm:t>
    </dgm:pt>
    <dgm:pt modelId="{C3B8C90D-9704-4168-B9FC-9C65AEBD5022}">
      <dgm:prSet phldrT="[Text]"/>
      <dgm:spPr>
        <a:xfrm>
          <a:off x="2811459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1038503"/>
            <a:satOff val="-9425"/>
            <a:lumOff val="-1358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1038503"/>
              <a:satOff val="-9425"/>
              <a:lumOff val="-135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noProof="0" dirty="0">
            <a:solidFill>
              <a:srgbClr val="07147A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gm:t>
    </dgm:pt>
    <dgm:pt modelId="{E223CC5A-8E76-4467-ADE1-1BA56C6750B8}" type="parTrans" cxnId="{5B98FCFC-6CFF-4C39-9AC6-805D4B0B482F}">
      <dgm:prSet/>
      <dgm:spPr/>
      <dgm:t>
        <a:bodyPr/>
        <a:lstStyle/>
        <a:p>
          <a:endParaRPr lang="ca-ES"/>
        </a:p>
      </dgm:t>
    </dgm:pt>
    <dgm:pt modelId="{ADEB73E2-81EC-42F4-82D5-7D78388D6BC6}" type="sibTrans" cxnId="{5B98FCFC-6CFF-4C39-9AC6-805D4B0B482F}">
      <dgm:prSet/>
      <dgm:spPr/>
      <dgm:t>
        <a:bodyPr/>
        <a:lstStyle/>
        <a:p>
          <a:endParaRPr lang="ca-ES"/>
        </a:p>
      </dgm:t>
    </dgm:pt>
    <dgm:pt modelId="{2178E317-411A-417B-84A1-3EFEB9561F1A}">
      <dgm:prSet phldrT="[Text]"/>
      <dgm:spPr>
        <a:xfrm>
          <a:off x="5618823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Overstated performance indicators</a:t>
          </a:r>
        </a:p>
      </dgm:t>
    </dgm:pt>
    <dgm:pt modelId="{1EE3D8C7-A1B4-4C93-A51F-9312CFAFAF2C}" type="parTrans" cxnId="{8201AC43-F4EA-40A1-8438-E4019DD6DA8B}">
      <dgm:prSet/>
      <dgm:spPr/>
      <dgm:t>
        <a:bodyPr/>
        <a:lstStyle/>
        <a:p>
          <a:endParaRPr lang="ca-ES"/>
        </a:p>
      </dgm:t>
    </dgm:pt>
    <dgm:pt modelId="{06EEA393-F9B8-480E-ADC6-F10C89A2B5CC}" type="sibTrans" cxnId="{8201AC43-F4EA-40A1-8438-E4019DD6DA8B}">
      <dgm:prSet/>
      <dgm:spPr/>
      <dgm:t>
        <a:bodyPr/>
        <a:lstStyle/>
        <a:p>
          <a:endParaRPr lang="ca-ES"/>
        </a:p>
      </dgm:t>
    </dgm:pt>
    <dgm:pt modelId="{9559CA7F-6FE8-4D8D-B556-FAF881C2B129}">
      <dgm:prSet phldrT="[Text]"/>
      <dgm:spPr>
        <a:xfrm>
          <a:off x="5618823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False, incorrect or incomplete statements</a:t>
          </a:r>
        </a:p>
      </dgm:t>
    </dgm:pt>
    <dgm:pt modelId="{AF37831B-A1BF-4833-B569-4C25AB49F2DE}" type="parTrans" cxnId="{C6A29C41-BBE5-429C-9F97-C506C69E4FC7}">
      <dgm:prSet/>
      <dgm:spPr/>
      <dgm:t>
        <a:bodyPr/>
        <a:lstStyle/>
        <a:p>
          <a:endParaRPr lang="ca-ES"/>
        </a:p>
      </dgm:t>
    </dgm:pt>
    <dgm:pt modelId="{23FE0399-B7E7-42AF-882C-E2BEF5A9B82A}" type="sibTrans" cxnId="{C6A29C41-BBE5-429C-9F97-C506C69E4FC7}">
      <dgm:prSet/>
      <dgm:spPr/>
      <dgm:t>
        <a:bodyPr/>
        <a:lstStyle/>
        <a:p>
          <a:endParaRPr lang="ca-ES"/>
        </a:p>
      </dgm:t>
    </dgm:pt>
    <dgm:pt modelId="{00040611-581C-4BF2-A398-80B48FD11082}">
      <dgm:prSet/>
      <dgm:spPr>
        <a:xfrm>
          <a:off x="8426187" y="331199"/>
          <a:ext cx="2462600" cy="729390"/>
        </a:xfrm>
        <a:prstGeom prst="rect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Manipulation of tenders</a:t>
          </a:r>
        </a:p>
      </dgm:t>
    </dgm:pt>
    <dgm:pt modelId="{D35338E5-4216-40DE-8F4A-3015760A0F69}" type="parTrans" cxnId="{6F50B5E7-EC4D-43EE-A711-F80A1BD692FB}">
      <dgm:prSet/>
      <dgm:spPr/>
      <dgm:t>
        <a:bodyPr/>
        <a:lstStyle/>
        <a:p>
          <a:endParaRPr lang="ca-ES"/>
        </a:p>
      </dgm:t>
    </dgm:pt>
    <dgm:pt modelId="{FE872B37-D61A-4997-A1C6-394C0C8F8FDC}" type="sibTrans" cxnId="{6F50B5E7-EC4D-43EE-A711-F80A1BD692FB}">
      <dgm:prSet/>
      <dgm:spPr/>
      <dgm:t>
        <a:bodyPr/>
        <a:lstStyle/>
        <a:p>
          <a:endParaRPr lang="ca-ES"/>
        </a:p>
      </dgm:t>
    </dgm:pt>
    <dgm:pt modelId="{EA2C3387-7D3A-490D-90FE-1D7908B5F0B0}">
      <dgm:prSet/>
      <dgm:spPr>
        <a:xfrm>
          <a:off x="8426187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Rigged specifications</a:t>
          </a:r>
        </a:p>
      </dgm:t>
    </dgm:pt>
    <dgm:pt modelId="{1EB852BE-4FFF-44FC-8EC0-487AD80BA648}" type="parTrans" cxnId="{5F54817C-0823-4A01-8B8D-813D500F41A3}">
      <dgm:prSet/>
      <dgm:spPr/>
      <dgm:t>
        <a:bodyPr/>
        <a:lstStyle/>
        <a:p>
          <a:endParaRPr lang="ca-ES"/>
        </a:p>
      </dgm:t>
    </dgm:pt>
    <dgm:pt modelId="{202A2ADA-FC06-4C9D-A0C9-116DF196DE17}" type="sibTrans" cxnId="{5F54817C-0823-4A01-8B8D-813D500F41A3}">
      <dgm:prSet/>
      <dgm:spPr/>
      <dgm:t>
        <a:bodyPr/>
        <a:lstStyle/>
        <a:p>
          <a:endParaRPr lang="ca-ES"/>
        </a:p>
      </dgm:t>
    </dgm:pt>
    <dgm:pt modelId="{5721A17A-61C6-46BC-9511-F2B299C66103}">
      <dgm:prSet/>
      <dgm:spPr>
        <a:xfrm>
          <a:off x="8426187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Leaking bid data</a:t>
          </a:r>
        </a:p>
      </dgm:t>
    </dgm:pt>
    <dgm:pt modelId="{223A6FC4-BDEF-4159-BD2B-E2C4B32AFA2E}" type="parTrans" cxnId="{26E5F3FE-69B9-439B-8F60-11A6179949DD}">
      <dgm:prSet/>
      <dgm:spPr/>
      <dgm:t>
        <a:bodyPr/>
        <a:lstStyle/>
        <a:p>
          <a:endParaRPr lang="ca-ES"/>
        </a:p>
      </dgm:t>
    </dgm:pt>
    <dgm:pt modelId="{3A46AB5C-F2B2-4D92-944E-D1F5966963AB}" type="sibTrans" cxnId="{26E5F3FE-69B9-439B-8F60-11A6179949DD}">
      <dgm:prSet/>
      <dgm:spPr/>
      <dgm:t>
        <a:bodyPr/>
        <a:lstStyle/>
        <a:p>
          <a:endParaRPr lang="ca-ES"/>
        </a:p>
      </dgm:t>
    </dgm:pt>
    <dgm:pt modelId="{673FDD6A-4A1B-480E-80A5-6E01F356AB6D}">
      <dgm:prSet/>
      <dgm:spPr>
        <a:xfrm>
          <a:off x="8426187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Collusive bidding</a:t>
          </a:r>
        </a:p>
      </dgm:t>
    </dgm:pt>
    <dgm:pt modelId="{9EB51086-B3BD-4888-98CD-48A00006E7E0}" type="parTrans" cxnId="{4EBC2D6B-369B-46F0-831A-21244D975FFF}">
      <dgm:prSet/>
      <dgm:spPr/>
      <dgm:t>
        <a:bodyPr/>
        <a:lstStyle/>
        <a:p>
          <a:endParaRPr lang="ca-ES"/>
        </a:p>
      </dgm:t>
    </dgm:pt>
    <dgm:pt modelId="{4C796F49-D03A-4B94-B793-3495930E91D7}" type="sibTrans" cxnId="{4EBC2D6B-369B-46F0-831A-21244D975FFF}">
      <dgm:prSet/>
      <dgm:spPr/>
      <dgm:t>
        <a:bodyPr/>
        <a:lstStyle/>
        <a:p>
          <a:endParaRPr lang="ca-ES"/>
        </a:p>
      </dgm:t>
    </dgm:pt>
    <dgm:pt modelId="{CBF126F7-A31D-4B01-9BF5-5EC2806C38C1}" type="pres">
      <dgm:prSet presAssocID="{4C3C8BD5-1203-4BD8-A21A-D2D537AE7820}" presName="Name0" presStyleCnt="0">
        <dgm:presLayoutVars>
          <dgm:dir/>
          <dgm:animLvl val="lvl"/>
          <dgm:resizeHandles val="exact"/>
        </dgm:presLayoutVars>
      </dgm:prSet>
      <dgm:spPr/>
    </dgm:pt>
    <dgm:pt modelId="{2D3BE8C7-5887-4505-BBC4-08E0C7B77035}" type="pres">
      <dgm:prSet presAssocID="{94947A93-6DB8-44D9-ACAB-64BB41E7747A}" presName="composite" presStyleCnt="0"/>
      <dgm:spPr/>
    </dgm:pt>
    <dgm:pt modelId="{71F19EB9-B7C1-4B2B-A1A8-E412A2E054BC}" type="pres">
      <dgm:prSet presAssocID="{94947A93-6DB8-44D9-ACAB-64BB41E7747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FCA2159-7EAA-471E-A1F3-C45343400650}" type="pres">
      <dgm:prSet presAssocID="{94947A93-6DB8-44D9-ACAB-64BB41E7747A}" presName="desTx" presStyleLbl="alignAccFollowNode1" presStyleIdx="0" presStyleCnt="4">
        <dgm:presLayoutVars>
          <dgm:bulletEnabled val="1"/>
        </dgm:presLayoutVars>
      </dgm:prSet>
      <dgm:spPr/>
    </dgm:pt>
    <dgm:pt modelId="{9FCE6F5A-8A75-4CA1-967B-EF8B42FF013A}" type="pres">
      <dgm:prSet presAssocID="{AF318EFE-7B3D-40B0-BD1D-09063ECC3B14}" presName="space" presStyleCnt="0"/>
      <dgm:spPr/>
    </dgm:pt>
    <dgm:pt modelId="{41313556-E513-4A7A-8CB6-642945C0697D}" type="pres">
      <dgm:prSet presAssocID="{05B86161-4740-494D-844D-8E32EE681621}" presName="composite" presStyleCnt="0"/>
      <dgm:spPr/>
    </dgm:pt>
    <dgm:pt modelId="{612EE12C-7F77-4DF0-B3FC-79AB15408511}" type="pres">
      <dgm:prSet presAssocID="{05B86161-4740-494D-844D-8E32EE68162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CC8845D-5955-47A1-BD4B-ACA77FA4974A}" type="pres">
      <dgm:prSet presAssocID="{05B86161-4740-494D-844D-8E32EE681621}" presName="desTx" presStyleLbl="alignAccFollowNode1" presStyleIdx="1" presStyleCnt="4">
        <dgm:presLayoutVars>
          <dgm:bulletEnabled val="1"/>
        </dgm:presLayoutVars>
      </dgm:prSet>
      <dgm:spPr/>
    </dgm:pt>
    <dgm:pt modelId="{BD2658B1-E749-4F88-8C9C-00E068C3368F}" type="pres">
      <dgm:prSet presAssocID="{6409BC36-6DD2-4E56-B1D0-29FE0D3E7A74}" presName="space" presStyleCnt="0"/>
      <dgm:spPr/>
    </dgm:pt>
    <dgm:pt modelId="{91C3EE57-B79A-4146-8F37-CE578CBE1B0B}" type="pres">
      <dgm:prSet presAssocID="{C2B69B0F-1F81-4412-969C-C9C989640011}" presName="composite" presStyleCnt="0"/>
      <dgm:spPr/>
    </dgm:pt>
    <dgm:pt modelId="{BC956DDF-2C6C-4DCA-B254-6CC1EB8216B1}" type="pres">
      <dgm:prSet presAssocID="{C2B69B0F-1F81-4412-969C-C9C98964001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B852F62-0A3D-4692-B669-7F59F563DE0F}" type="pres">
      <dgm:prSet presAssocID="{C2B69B0F-1F81-4412-969C-C9C989640011}" presName="desTx" presStyleLbl="alignAccFollowNode1" presStyleIdx="2" presStyleCnt="4">
        <dgm:presLayoutVars>
          <dgm:bulletEnabled val="1"/>
        </dgm:presLayoutVars>
      </dgm:prSet>
      <dgm:spPr/>
    </dgm:pt>
    <dgm:pt modelId="{D186A25D-9943-4C1A-B89B-41E344C1F1CD}" type="pres">
      <dgm:prSet presAssocID="{8E0E883F-27BE-4228-BB36-82FA1781B370}" presName="space" presStyleCnt="0"/>
      <dgm:spPr/>
    </dgm:pt>
    <dgm:pt modelId="{28C05FA8-C851-47D5-BB0E-5E605464E759}" type="pres">
      <dgm:prSet presAssocID="{00040611-581C-4BF2-A398-80B48FD11082}" presName="composite" presStyleCnt="0"/>
      <dgm:spPr/>
    </dgm:pt>
    <dgm:pt modelId="{5EE84634-72B0-4B28-89C8-C575C869861F}" type="pres">
      <dgm:prSet presAssocID="{00040611-581C-4BF2-A398-80B48FD1108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1F836B9-C2C3-4FDE-ACD1-B1517060511C}" type="pres">
      <dgm:prSet presAssocID="{00040611-581C-4BF2-A398-80B48FD1108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6A04E09-19A2-4764-B4FF-09B27051A7F7}" type="presOf" srcId="{C3B8C90D-9704-4168-B9FC-9C65AEBD5022}" destId="{FCC8845D-5955-47A1-BD4B-ACA77FA4974A}" srcOrd="0" destOrd="2" presId="urn:microsoft.com/office/officeart/2005/8/layout/hList1"/>
    <dgm:cxn modelId="{FA146F0A-DB93-4336-9B66-F388505C381E}" type="presOf" srcId="{B6DE066A-CC91-489C-84E7-FAE13D289988}" destId="{9FCA2159-7EAA-471E-A1F3-C45343400650}" srcOrd="0" destOrd="3" presId="urn:microsoft.com/office/officeart/2005/8/layout/hList1"/>
    <dgm:cxn modelId="{0F4A3D0E-77FC-4DA6-A136-38B351F60275}" srcId="{C2B69B0F-1F81-4412-969C-C9C989640011}" destId="{AC56AD62-DE4A-463D-B1B7-33668E792509}" srcOrd="1" destOrd="0" parTransId="{554D3C9A-FE7D-443E-B41B-1F32114580F9}" sibTransId="{A1AEFA55-3546-4591-9436-45272521C1FF}"/>
    <dgm:cxn modelId="{389C5024-4338-4751-90B4-6EB46AAC12AE}" type="presOf" srcId="{94947A93-6DB8-44D9-ACAB-64BB41E7747A}" destId="{71F19EB9-B7C1-4B2B-A1A8-E412A2E054BC}" srcOrd="0" destOrd="0" presId="urn:microsoft.com/office/officeart/2005/8/layout/hList1"/>
    <dgm:cxn modelId="{AF7F5F26-21A0-460C-BD90-20F56ACDA29A}" type="presOf" srcId="{EA2C3387-7D3A-490D-90FE-1D7908B5F0B0}" destId="{01F836B9-C2C3-4FDE-ACD1-B1517060511C}" srcOrd="0" destOrd="0" presId="urn:microsoft.com/office/officeart/2005/8/layout/hList1"/>
    <dgm:cxn modelId="{1CD2DE26-FFBC-481D-96C5-14BDDF09F7DA}" srcId="{94947A93-6DB8-44D9-ACAB-64BB41E7747A}" destId="{B6DE066A-CC91-489C-84E7-FAE13D289988}" srcOrd="3" destOrd="0" parTransId="{853EA01D-BB46-4AEC-A26D-33A916CA13A9}" sibTransId="{6660053A-36DD-4399-A3DF-F1F5B1A12D2A}"/>
    <dgm:cxn modelId="{8A10FB2F-32C6-49AB-99E7-2C316A11E33A}" srcId="{4C3C8BD5-1203-4BD8-A21A-D2D537AE7820}" destId="{05B86161-4740-494D-844D-8E32EE681621}" srcOrd="1" destOrd="0" parTransId="{69B83396-C1C8-454C-925A-35F4B6B0332A}" sibTransId="{6409BC36-6DD2-4E56-B1D0-29FE0D3E7A74}"/>
    <dgm:cxn modelId="{F2C20A5D-0D22-46C7-8B86-9F5CDF93463E}" type="presOf" srcId="{4C3C8BD5-1203-4BD8-A21A-D2D537AE7820}" destId="{CBF126F7-A31D-4B01-9BF5-5EC2806C38C1}" srcOrd="0" destOrd="0" presId="urn:microsoft.com/office/officeart/2005/8/layout/hList1"/>
    <dgm:cxn modelId="{CE415D5D-612A-453C-8AE2-DDF51C675DED}" srcId="{05B86161-4740-494D-844D-8E32EE681621}" destId="{DF744A08-7D67-49B3-BC62-1E2EBFC81DBF}" srcOrd="0" destOrd="0" parTransId="{8D9745EA-0DDA-47A6-B7FE-E060308D25AE}" sibTransId="{E491D594-B9E7-4C7A-A27E-EA746D3A04A7}"/>
    <dgm:cxn modelId="{69225960-52A3-4B62-89F6-AED3C4CF76AB}" type="presOf" srcId="{32FDE13F-E5A0-444A-80B5-D35EB197C432}" destId="{FCC8845D-5955-47A1-BD4B-ACA77FA4974A}" srcOrd="0" destOrd="1" presId="urn:microsoft.com/office/officeart/2005/8/layout/hList1"/>
    <dgm:cxn modelId="{C6A29C41-BBE5-429C-9F97-C506C69E4FC7}" srcId="{C2B69B0F-1F81-4412-969C-C9C989640011}" destId="{9559CA7F-6FE8-4D8D-B556-FAF881C2B129}" srcOrd="3" destOrd="0" parTransId="{AF37831B-A1BF-4833-B569-4C25AB49F2DE}" sibTransId="{23FE0399-B7E7-42AF-882C-E2BEF5A9B82A}"/>
    <dgm:cxn modelId="{8201AC43-F4EA-40A1-8438-E4019DD6DA8B}" srcId="{C2B69B0F-1F81-4412-969C-C9C989640011}" destId="{2178E317-411A-417B-84A1-3EFEB9561F1A}" srcOrd="2" destOrd="0" parTransId="{1EE3D8C7-A1B4-4C93-A51F-9312CFAFAF2C}" sibTransId="{06EEA393-F9B8-480E-ADC6-F10C89A2B5CC}"/>
    <dgm:cxn modelId="{B51B5B45-9E8C-43B9-9BA8-3872D32C3552}" type="presOf" srcId="{64923105-F42C-4501-AEBC-EAA1773C4CBF}" destId="{9FCA2159-7EAA-471E-A1F3-C45343400650}" srcOrd="0" destOrd="2" presId="urn:microsoft.com/office/officeart/2005/8/layout/hList1"/>
    <dgm:cxn modelId="{4EBC2D6B-369B-46F0-831A-21244D975FFF}" srcId="{00040611-581C-4BF2-A398-80B48FD11082}" destId="{673FDD6A-4A1B-480E-80A5-6E01F356AB6D}" srcOrd="2" destOrd="0" parTransId="{9EB51086-B3BD-4888-98CD-48A00006E7E0}" sibTransId="{4C796F49-D03A-4B94-B793-3495930E91D7}"/>
    <dgm:cxn modelId="{E313284D-BA3E-405D-8BDF-798698A18FFB}" srcId="{4C3C8BD5-1203-4BD8-A21A-D2D537AE7820}" destId="{94947A93-6DB8-44D9-ACAB-64BB41E7747A}" srcOrd="0" destOrd="0" parTransId="{8C16B11D-F9CF-4804-B202-12AE70398645}" sibTransId="{AF318EFE-7B3D-40B0-BD1D-09063ECC3B14}"/>
    <dgm:cxn modelId="{90FF646D-8CB5-4325-8A08-E396FF413EC5}" type="presOf" srcId="{9559CA7F-6FE8-4D8D-B556-FAF881C2B129}" destId="{EB852F62-0A3D-4692-B669-7F59F563DE0F}" srcOrd="0" destOrd="3" presId="urn:microsoft.com/office/officeart/2005/8/layout/hList1"/>
    <dgm:cxn modelId="{B7AAEF54-B451-4E71-8D5A-0176943DA797}" srcId="{05B86161-4740-494D-844D-8E32EE681621}" destId="{32FDE13F-E5A0-444A-80B5-D35EB197C432}" srcOrd="1" destOrd="0" parTransId="{B8B0A96E-7A5C-42EE-B9FD-2531FE800899}" sibTransId="{64CD7A8E-AD15-4E84-B284-E8898BA2EAFF}"/>
    <dgm:cxn modelId="{2CDA6B56-E252-4524-98A8-1BF6A2B4E473}" type="presOf" srcId="{E597B5A0-C84F-44C2-8991-F571681A9D5F}" destId="{EB852F62-0A3D-4692-B669-7F59F563DE0F}" srcOrd="0" destOrd="0" presId="urn:microsoft.com/office/officeart/2005/8/layout/hList1"/>
    <dgm:cxn modelId="{5F54817C-0823-4A01-8B8D-813D500F41A3}" srcId="{00040611-581C-4BF2-A398-80B48FD11082}" destId="{EA2C3387-7D3A-490D-90FE-1D7908B5F0B0}" srcOrd="0" destOrd="0" parTransId="{1EB852BE-4FFF-44FC-8EC0-487AD80BA648}" sibTransId="{202A2ADA-FC06-4C9D-A0C9-116DF196DE17}"/>
    <dgm:cxn modelId="{E0B03A85-2ED9-4971-A3F1-7A216AF30218}" srcId="{94947A93-6DB8-44D9-ACAB-64BB41E7747A}" destId="{DAA7F554-1A64-4B3F-AC8E-BE641F0765C6}" srcOrd="0" destOrd="0" parTransId="{ED60ECDB-D17D-40B7-BD0D-7A3D6B9C1D06}" sibTransId="{BD2FD04A-0A44-4BAB-A3D8-85FA18DC298E}"/>
    <dgm:cxn modelId="{D09BB18B-1AC7-4EFC-BF65-3B451972203B}" type="presOf" srcId="{2225392C-D15F-4871-BEC4-0763FDD3D4F0}" destId="{9FCA2159-7EAA-471E-A1F3-C45343400650}" srcOrd="0" destOrd="1" presId="urn:microsoft.com/office/officeart/2005/8/layout/hList1"/>
    <dgm:cxn modelId="{CAEEE68F-FB8A-4F35-96F2-4C9DC56C59F1}" srcId="{94947A93-6DB8-44D9-ACAB-64BB41E7747A}" destId="{2225392C-D15F-4871-BEC4-0763FDD3D4F0}" srcOrd="1" destOrd="0" parTransId="{EDEBA0BD-B3FC-42E2-B90D-C70A07954A76}" sibTransId="{4FC4A108-EBC7-44ED-A6B0-1B3BFE3CF43F}"/>
    <dgm:cxn modelId="{E63539A9-8C27-4E65-89C8-9E9CC05FFF7C}" type="presOf" srcId="{DF744A08-7D67-49B3-BC62-1E2EBFC81DBF}" destId="{FCC8845D-5955-47A1-BD4B-ACA77FA4974A}" srcOrd="0" destOrd="0" presId="urn:microsoft.com/office/officeart/2005/8/layout/hList1"/>
    <dgm:cxn modelId="{E18155C7-BC58-4F4C-94B7-C7B5F3A28CBC}" type="presOf" srcId="{2178E317-411A-417B-84A1-3EFEB9561F1A}" destId="{EB852F62-0A3D-4692-B669-7F59F563DE0F}" srcOrd="0" destOrd="2" presId="urn:microsoft.com/office/officeart/2005/8/layout/hList1"/>
    <dgm:cxn modelId="{AA2B55CD-DFC1-4164-AC23-39A03A51B9E3}" srcId="{94947A93-6DB8-44D9-ACAB-64BB41E7747A}" destId="{64923105-F42C-4501-AEBC-EAA1773C4CBF}" srcOrd="2" destOrd="0" parTransId="{336DDA64-09E8-4C0F-8C31-8FAFB41E722F}" sibTransId="{1D02BF10-C3B3-4A40-A84E-034B76C909AD}"/>
    <dgm:cxn modelId="{6D7B84D4-8CDE-4788-9F8A-CDC9AC82FA86}" type="presOf" srcId="{05B86161-4740-494D-844D-8E32EE681621}" destId="{612EE12C-7F77-4DF0-B3FC-79AB15408511}" srcOrd="0" destOrd="0" presId="urn:microsoft.com/office/officeart/2005/8/layout/hList1"/>
    <dgm:cxn modelId="{871343D5-A185-4B76-B1A0-8FBEADE154CA}" type="presOf" srcId="{C2B69B0F-1F81-4412-969C-C9C989640011}" destId="{BC956DDF-2C6C-4DCA-B254-6CC1EB8216B1}" srcOrd="0" destOrd="0" presId="urn:microsoft.com/office/officeart/2005/8/layout/hList1"/>
    <dgm:cxn modelId="{1541E7D5-3A0A-4A54-B45C-141655854C18}" type="presOf" srcId="{AC56AD62-DE4A-463D-B1B7-33668E792509}" destId="{EB852F62-0A3D-4692-B669-7F59F563DE0F}" srcOrd="0" destOrd="1" presId="urn:microsoft.com/office/officeart/2005/8/layout/hList1"/>
    <dgm:cxn modelId="{781AB4D6-7FBA-40E1-9AB4-D8EE800E1486}" srcId="{C2B69B0F-1F81-4412-969C-C9C989640011}" destId="{E597B5A0-C84F-44C2-8991-F571681A9D5F}" srcOrd="0" destOrd="0" parTransId="{76E4F9B6-6493-40D7-884E-6F7296DD0377}" sibTransId="{2045CC6B-51CF-4A8D-B7C9-089DF587BD83}"/>
    <dgm:cxn modelId="{C69BA8DA-D5FA-47FB-9E9B-C4A9D5944623}" type="presOf" srcId="{00040611-581C-4BF2-A398-80B48FD11082}" destId="{5EE84634-72B0-4B28-89C8-C575C869861F}" srcOrd="0" destOrd="0" presId="urn:microsoft.com/office/officeart/2005/8/layout/hList1"/>
    <dgm:cxn modelId="{FBDF69DB-6E6F-4278-B1B5-B5FDA1E8B97D}" type="presOf" srcId="{DAA7F554-1A64-4B3F-AC8E-BE641F0765C6}" destId="{9FCA2159-7EAA-471E-A1F3-C45343400650}" srcOrd="0" destOrd="0" presId="urn:microsoft.com/office/officeart/2005/8/layout/hList1"/>
    <dgm:cxn modelId="{9D611CE0-80E9-45E5-8765-B92AD931A48F}" type="presOf" srcId="{673FDD6A-4A1B-480E-80A5-6E01F356AB6D}" destId="{01F836B9-C2C3-4FDE-ACD1-B1517060511C}" srcOrd="0" destOrd="2" presId="urn:microsoft.com/office/officeart/2005/8/layout/hList1"/>
    <dgm:cxn modelId="{4CE1CDE6-33EF-48A4-967B-176B1DD12A0A}" srcId="{4C3C8BD5-1203-4BD8-A21A-D2D537AE7820}" destId="{C2B69B0F-1F81-4412-969C-C9C989640011}" srcOrd="2" destOrd="0" parTransId="{2CF31382-9196-4550-A8D9-47A54D6F8D4B}" sibTransId="{8E0E883F-27BE-4228-BB36-82FA1781B370}"/>
    <dgm:cxn modelId="{6F50B5E7-EC4D-43EE-A711-F80A1BD692FB}" srcId="{4C3C8BD5-1203-4BD8-A21A-D2D537AE7820}" destId="{00040611-581C-4BF2-A398-80B48FD11082}" srcOrd="3" destOrd="0" parTransId="{D35338E5-4216-40DE-8F4A-3015760A0F69}" sibTransId="{FE872B37-D61A-4997-A1C6-394C0C8F8FDC}"/>
    <dgm:cxn modelId="{752F52EE-7FC1-4A99-BB33-5CEF8D90A0D7}" type="presOf" srcId="{5721A17A-61C6-46BC-9511-F2B299C66103}" destId="{01F836B9-C2C3-4FDE-ACD1-B1517060511C}" srcOrd="0" destOrd="1" presId="urn:microsoft.com/office/officeart/2005/8/layout/hList1"/>
    <dgm:cxn modelId="{5B98FCFC-6CFF-4C39-9AC6-805D4B0B482F}" srcId="{05B86161-4740-494D-844D-8E32EE681621}" destId="{C3B8C90D-9704-4168-B9FC-9C65AEBD5022}" srcOrd="2" destOrd="0" parTransId="{E223CC5A-8E76-4467-ADE1-1BA56C6750B8}" sibTransId="{ADEB73E2-81EC-42F4-82D5-7D78388D6BC6}"/>
    <dgm:cxn modelId="{26E5F3FE-69B9-439B-8F60-11A6179949DD}" srcId="{00040611-581C-4BF2-A398-80B48FD11082}" destId="{5721A17A-61C6-46BC-9511-F2B299C66103}" srcOrd="1" destOrd="0" parTransId="{223A6FC4-BDEF-4159-BD2B-E2C4B32AFA2E}" sibTransId="{3A46AB5C-F2B2-4D92-944E-D1F5966963AB}"/>
    <dgm:cxn modelId="{C349A28A-45E3-4806-B0CC-C994D82A96F3}" type="presParOf" srcId="{CBF126F7-A31D-4B01-9BF5-5EC2806C38C1}" destId="{2D3BE8C7-5887-4505-BBC4-08E0C7B77035}" srcOrd="0" destOrd="0" presId="urn:microsoft.com/office/officeart/2005/8/layout/hList1"/>
    <dgm:cxn modelId="{4CEC1AAE-7192-4E0C-8B0F-4957114B6277}" type="presParOf" srcId="{2D3BE8C7-5887-4505-BBC4-08E0C7B77035}" destId="{71F19EB9-B7C1-4B2B-A1A8-E412A2E054BC}" srcOrd="0" destOrd="0" presId="urn:microsoft.com/office/officeart/2005/8/layout/hList1"/>
    <dgm:cxn modelId="{4FDDF3F3-B711-4834-BC16-E9ABD363D6F0}" type="presParOf" srcId="{2D3BE8C7-5887-4505-BBC4-08E0C7B77035}" destId="{9FCA2159-7EAA-471E-A1F3-C45343400650}" srcOrd="1" destOrd="0" presId="urn:microsoft.com/office/officeart/2005/8/layout/hList1"/>
    <dgm:cxn modelId="{79E9D5DB-34D9-4042-BFFA-DF52BB986F7C}" type="presParOf" srcId="{CBF126F7-A31D-4B01-9BF5-5EC2806C38C1}" destId="{9FCE6F5A-8A75-4CA1-967B-EF8B42FF013A}" srcOrd="1" destOrd="0" presId="urn:microsoft.com/office/officeart/2005/8/layout/hList1"/>
    <dgm:cxn modelId="{E60E5A69-FDAA-475A-A3F5-47D8ECE63666}" type="presParOf" srcId="{CBF126F7-A31D-4B01-9BF5-5EC2806C38C1}" destId="{41313556-E513-4A7A-8CB6-642945C0697D}" srcOrd="2" destOrd="0" presId="urn:microsoft.com/office/officeart/2005/8/layout/hList1"/>
    <dgm:cxn modelId="{25E96F4B-4C89-4029-B232-BDD867595F0C}" type="presParOf" srcId="{41313556-E513-4A7A-8CB6-642945C0697D}" destId="{612EE12C-7F77-4DF0-B3FC-79AB15408511}" srcOrd="0" destOrd="0" presId="urn:microsoft.com/office/officeart/2005/8/layout/hList1"/>
    <dgm:cxn modelId="{2194ACF9-8795-4FC2-B3B1-6343A2C39EF8}" type="presParOf" srcId="{41313556-E513-4A7A-8CB6-642945C0697D}" destId="{FCC8845D-5955-47A1-BD4B-ACA77FA4974A}" srcOrd="1" destOrd="0" presId="urn:microsoft.com/office/officeart/2005/8/layout/hList1"/>
    <dgm:cxn modelId="{7B681077-E762-4449-BEC4-5C5C9D77B80C}" type="presParOf" srcId="{CBF126F7-A31D-4B01-9BF5-5EC2806C38C1}" destId="{BD2658B1-E749-4F88-8C9C-00E068C3368F}" srcOrd="3" destOrd="0" presId="urn:microsoft.com/office/officeart/2005/8/layout/hList1"/>
    <dgm:cxn modelId="{01E84605-8C5B-48A5-BA05-F4460FBBAFDC}" type="presParOf" srcId="{CBF126F7-A31D-4B01-9BF5-5EC2806C38C1}" destId="{91C3EE57-B79A-4146-8F37-CE578CBE1B0B}" srcOrd="4" destOrd="0" presId="urn:microsoft.com/office/officeart/2005/8/layout/hList1"/>
    <dgm:cxn modelId="{46F6F168-B741-46F1-9700-DD0BA87CAEE1}" type="presParOf" srcId="{91C3EE57-B79A-4146-8F37-CE578CBE1B0B}" destId="{BC956DDF-2C6C-4DCA-B254-6CC1EB8216B1}" srcOrd="0" destOrd="0" presId="urn:microsoft.com/office/officeart/2005/8/layout/hList1"/>
    <dgm:cxn modelId="{82744E1F-1B38-4311-8F3B-D7AB7035DAC0}" type="presParOf" srcId="{91C3EE57-B79A-4146-8F37-CE578CBE1B0B}" destId="{EB852F62-0A3D-4692-B669-7F59F563DE0F}" srcOrd="1" destOrd="0" presId="urn:microsoft.com/office/officeart/2005/8/layout/hList1"/>
    <dgm:cxn modelId="{D4236940-F9C9-4F55-9377-A55A792C791B}" type="presParOf" srcId="{CBF126F7-A31D-4B01-9BF5-5EC2806C38C1}" destId="{D186A25D-9943-4C1A-B89B-41E344C1F1CD}" srcOrd="5" destOrd="0" presId="urn:microsoft.com/office/officeart/2005/8/layout/hList1"/>
    <dgm:cxn modelId="{31485748-CDD7-47E4-A4CA-70A9A3556ECF}" type="presParOf" srcId="{CBF126F7-A31D-4B01-9BF5-5EC2806C38C1}" destId="{28C05FA8-C851-47D5-BB0E-5E605464E759}" srcOrd="6" destOrd="0" presId="urn:microsoft.com/office/officeart/2005/8/layout/hList1"/>
    <dgm:cxn modelId="{EC606246-DCC2-4FA2-81B5-85189415EC31}" type="presParOf" srcId="{28C05FA8-C851-47D5-BB0E-5E605464E759}" destId="{5EE84634-72B0-4B28-89C8-C575C869861F}" srcOrd="0" destOrd="0" presId="urn:microsoft.com/office/officeart/2005/8/layout/hList1"/>
    <dgm:cxn modelId="{BECEC320-628D-4E11-8541-AF974C58FCF0}" type="presParOf" srcId="{28C05FA8-C851-47D5-BB0E-5E605464E759}" destId="{01F836B9-C2C3-4FDE-ACD1-B151706051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F7C1E-CF4C-46E2-80FE-2F1623D0E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B27EE3F-26F1-4E38-B217-BCB90A10E2F9}">
      <dgm:prSet phldrT="[Text]"/>
      <dgm:spPr/>
      <dgm:t>
        <a:bodyPr/>
        <a:lstStyle/>
        <a:p>
          <a:r>
            <a:rPr lang="en-GB" noProof="0" dirty="0">
              <a:solidFill>
                <a:schemeClr val="bg1"/>
              </a:solidFill>
              <a:latin typeface="Century Gothic" panose="020B0502020202020204" pitchFamily="34" charset="0"/>
            </a:rPr>
            <a:t>Antifraud strategy</a:t>
          </a:r>
        </a:p>
      </dgm:t>
    </dgm:pt>
    <dgm:pt modelId="{022F1A96-06B5-4813-A46B-051A8E833CE9}" type="parTrans" cxnId="{9FBF7DEC-CC61-4987-B3E7-8DC4FBBFE06C}">
      <dgm:prSet/>
      <dgm:spPr/>
      <dgm:t>
        <a:bodyPr/>
        <a:lstStyle/>
        <a:p>
          <a:endParaRPr lang="ca-ES"/>
        </a:p>
      </dgm:t>
    </dgm:pt>
    <dgm:pt modelId="{9E8F2D4F-7CE9-453B-8B4E-E53BC19EB892}" type="sibTrans" cxnId="{9FBF7DEC-CC61-4987-B3E7-8DC4FBBFE06C}">
      <dgm:prSet/>
      <dgm:spPr/>
      <dgm:t>
        <a:bodyPr/>
        <a:lstStyle/>
        <a:p>
          <a:endParaRPr lang="ca-ES"/>
        </a:p>
      </dgm:t>
    </dgm:pt>
    <dgm:pt modelId="{EA621BFE-A39A-4610-A1FE-BB2E3DDBE3F6}">
      <dgm:prSet phldrT="[Text]"/>
      <dgm:spPr/>
      <dgm:t>
        <a:bodyPr/>
        <a:lstStyle/>
        <a:p>
          <a:r>
            <a:rPr lang="en-GB" noProof="0" dirty="0">
              <a:solidFill>
                <a:schemeClr val="bg1"/>
              </a:solidFill>
              <a:latin typeface="Century Gothic" panose="020B0502020202020204" pitchFamily="34" charset="0"/>
            </a:rPr>
            <a:t>Antifraud statement</a:t>
          </a:r>
        </a:p>
      </dgm:t>
    </dgm:pt>
    <dgm:pt modelId="{E369EFC4-BA6E-4A13-9309-46FD678B47FA}" type="parTrans" cxnId="{8E9B7286-86C0-4C3D-BA0A-BD21C92024E7}">
      <dgm:prSet/>
      <dgm:spPr/>
      <dgm:t>
        <a:bodyPr/>
        <a:lstStyle/>
        <a:p>
          <a:endParaRPr lang="ca-ES"/>
        </a:p>
      </dgm:t>
    </dgm:pt>
    <dgm:pt modelId="{EC4CC4BF-1F1E-4F2C-A54D-44B42652C731}" type="sibTrans" cxnId="{8E9B7286-86C0-4C3D-BA0A-BD21C92024E7}">
      <dgm:prSet/>
      <dgm:spPr/>
      <dgm:t>
        <a:bodyPr/>
        <a:lstStyle/>
        <a:p>
          <a:endParaRPr lang="ca-ES"/>
        </a:p>
      </dgm:t>
    </dgm:pt>
    <dgm:pt modelId="{AD1003D0-467F-465C-AF4F-8C8CD4B3609E}">
      <dgm:prSet phldrT="[Text]"/>
      <dgm:spPr/>
      <dgm:t>
        <a:bodyPr/>
        <a:lstStyle/>
        <a:p>
          <a:r>
            <a:rPr lang="en-GB" noProof="0" dirty="0">
              <a:solidFill>
                <a:schemeClr val="bg1"/>
              </a:solidFill>
              <a:latin typeface="Century Gothic" panose="020B0502020202020204" pitchFamily="34" charset="0"/>
            </a:rPr>
            <a:t>Training</a:t>
          </a:r>
        </a:p>
      </dgm:t>
    </dgm:pt>
    <dgm:pt modelId="{9F4F9641-9941-44EB-90DF-8234F0F7F1A4}" type="parTrans" cxnId="{C716BA17-CC3D-4B24-A514-048258CA4B22}">
      <dgm:prSet/>
      <dgm:spPr/>
      <dgm:t>
        <a:bodyPr/>
        <a:lstStyle/>
        <a:p>
          <a:endParaRPr lang="ca-ES"/>
        </a:p>
      </dgm:t>
    </dgm:pt>
    <dgm:pt modelId="{E96FF331-FB71-4315-940A-C56D71B08B08}" type="sibTrans" cxnId="{C716BA17-CC3D-4B24-A514-048258CA4B22}">
      <dgm:prSet/>
      <dgm:spPr/>
      <dgm:t>
        <a:bodyPr/>
        <a:lstStyle/>
        <a:p>
          <a:endParaRPr lang="ca-ES"/>
        </a:p>
      </dgm:t>
    </dgm:pt>
    <dgm:pt modelId="{14434B76-A44C-4165-9445-11BDD85F9038}">
      <dgm:prSet phldrT="[Text]"/>
      <dgm:spPr/>
      <dgm:t>
        <a:bodyPr/>
        <a:lstStyle/>
        <a:p>
          <a:r>
            <a:rPr lang="en-GB" noProof="0" dirty="0">
              <a:solidFill>
                <a:schemeClr val="bg1"/>
              </a:solidFill>
              <a:latin typeface="Century Gothic" panose="020B0502020202020204" pitchFamily="34" charset="0"/>
            </a:rPr>
            <a:t>Fraud risk assessment</a:t>
          </a:r>
        </a:p>
      </dgm:t>
    </dgm:pt>
    <dgm:pt modelId="{2E56CD0F-07AC-4988-A49B-3EB10B3B8D62}" type="parTrans" cxnId="{40ADD9E3-7B45-4605-B012-0307AEF2E760}">
      <dgm:prSet/>
      <dgm:spPr/>
      <dgm:t>
        <a:bodyPr/>
        <a:lstStyle/>
        <a:p>
          <a:endParaRPr lang="ca-ES"/>
        </a:p>
      </dgm:t>
    </dgm:pt>
    <dgm:pt modelId="{97ECDDA1-21A7-4F9C-952E-8B33AAA1666A}" type="sibTrans" cxnId="{40ADD9E3-7B45-4605-B012-0307AEF2E760}">
      <dgm:prSet/>
      <dgm:spPr/>
      <dgm:t>
        <a:bodyPr/>
        <a:lstStyle/>
        <a:p>
          <a:endParaRPr lang="ca-ES"/>
        </a:p>
      </dgm:t>
    </dgm:pt>
    <dgm:pt modelId="{9644937C-8E4D-4960-95B7-7E9EBBF0142C}">
      <dgm:prSet phldrT="[Text]"/>
      <dgm:spPr/>
      <dgm:t>
        <a:bodyPr/>
        <a:lstStyle/>
        <a:p>
          <a:r>
            <a:rPr lang="en-GB" noProof="0" dirty="0">
              <a:solidFill>
                <a:schemeClr val="bg1"/>
              </a:solidFill>
              <a:latin typeface="Century Gothic" panose="020B0502020202020204" pitchFamily="34" charset="0"/>
            </a:rPr>
            <a:t>Red flags</a:t>
          </a:r>
        </a:p>
      </dgm:t>
    </dgm:pt>
    <dgm:pt modelId="{F12EC0E0-AE69-4C33-80BF-D53A3E89C717}" type="parTrans" cxnId="{1BAA352D-F145-4DBC-A1C6-6256AE7FA343}">
      <dgm:prSet/>
      <dgm:spPr/>
      <dgm:t>
        <a:bodyPr/>
        <a:lstStyle/>
        <a:p>
          <a:endParaRPr lang="ca-ES"/>
        </a:p>
      </dgm:t>
    </dgm:pt>
    <dgm:pt modelId="{3336489B-B2DB-4AEA-BBCE-EA7C5B009876}" type="sibTrans" cxnId="{1BAA352D-F145-4DBC-A1C6-6256AE7FA343}">
      <dgm:prSet/>
      <dgm:spPr/>
      <dgm:t>
        <a:bodyPr/>
        <a:lstStyle/>
        <a:p>
          <a:endParaRPr lang="ca-ES"/>
        </a:p>
      </dgm:t>
    </dgm:pt>
    <dgm:pt modelId="{F191D48F-2409-455E-A041-BEF9F8881DCC}">
      <dgm:prSet phldrT="[Text]"/>
      <dgm:spPr/>
      <dgm:t>
        <a:bodyPr/>
        <a:lstStyle/>
        <a:p>
          <a:r>
            <a:rPr lang="en-GB" noProof="0" dirty="0">
              <a:solidFill>
                <a:schemeClr val="bg1"/>
              </a:solidFill>
              <a:latin typeface="Century Gothic" panose="020B0502020202020204" pitchFamily="34" charset="0"/>
            </a:rPr>
            <a:t>Awareness-raising</a:t>
          </a:r>
        </a:p>
      </dgm:t>
    </dgm:pt>
    <dgm:pt modelId="{14F5E3EC-39D2-48EF-B627-4699E05639C0}" type="parTrans" cxnId="{D54F8206-7B3D-4E54-9F73-8900C8DB36D1}">
      <dgm:prSet/>
      <dgm:spPr/>
      <dgm:t>
        <a:bodyPr/>
        <a:lstStyle/>
        <a:p>
          <a:endParaRPr lang="ca-ES"/>
        </a:p>
      </dgm:t>
    </dgm:pt>
    <dgm:pt modelId="{54B3E094-478B-4B35-871E-05C0FD3C8450}" type="sibTrans" cxnId="{D54F8206-7B3D-4E54-9F73-8900C8DB36D1}">
      <dgm:prSet/>
      <dgm:spPr/>
      <dgm:t>
        <a:bodyPr/>
        <a:lstStyle/>
        <a:p>
          <a:endParaRPr lang="ca-ES"/>
        </a:p>
      </dgm:t>
    </dgm:pt>
    <dgm:pt modelId="{60B9B5F8-FC9B-45F6-8FEE-0FF783BF5F70}">
      <dgm:prSet/>
      <dgm:spPr/>
      <dgm:t>
        <a:bodyPr/>
        <a:lstStyle/>
        <a:p>
          <a:r>
            <a:rPr lang="en-GB" noProof="0" dirty="0">
              <a:latin typeface="Century Gothic" panose="020B0502020202020204" pitchFamily="34" charset="0"/>
            </a:rPr>
            <a:t>Whistleblowing</a:t>
          </a:r>
        </a:p>
      </dgm:t>
    </dgm:pt>
    <dgm:pt modelId="{C7530D7E-D485-4E00-BDBD-19C6C4A70EC6}" type="parTrans" cxnId="{17F0F280-48FB-4349-BBFD-E7A2A6478F12}">
      <dgm:prSet/>
      <dgm:spPr/>
      <dgm:t>
        <a:bodyPr/>
        <a:lstStyle/>
        <a:p>
          <a:endParaRPr lang="ca-ES"/>
        </a:p>
      </dgm:t>
    </dgm:pt>
    <dgm:pt modelId="{28595068-EF5E-4493-AE68-5B328977170D}" type="sibTrans" cxnId="{17F0F280-48FB-4349-BBFD-E7A2A6478F12}">
      <dgm:prSet/>
      <dgm:spPr/>
      <dgm:t>
        <a:bodyPr/>
        <a:lstStyle/>
        <a:p>
          <a:endParaRPr lang="ca-ES"/>
        </a:p>
      </dgm:t>
    </dgm:pt>
    <dgm:pt modelId="{5547B6EC-5D77-46DD-B005-BF545B2F6AE4}">
      <dgm:prSet/>
      <dgm:spPr/>
      <dgm:t>
        <a:bodyPr/>
        <a:lstStyle/>
        <a:p>
          <a:r>
            <a:rPr lang="en-GB" noProof="0" dirty="0">
              <a:latin typeface="Century Gothic" panose="020B0502020202020204" pitchFamily="34" charset="0"/>
            </a:rPr>
            <a:t>Data mining</a:t>
          </a:r>
        </a:p>
      </dgm:t>
    </dgm:pt>
    <dgm:pt modelId="{C85A439D-E7D7-4D28-B5DD-F71717B4712D}" type="parTrans" cxnId="{F2D94A77-B5C4-4C1E-95B0-FFEDB426AD33}">
      <dgm:prSet/>
      <dgm:spPr/>
      <dgm:t>
        <a:bodyPr/>
        <a:lstStyle/>
        <a:p>
          <a:endParaRPr lang="ca-ES"/>
        </a:p>
      </dgm:t>
    </dgm:pt>
    <dgm:pt modelId="{CDF215B5-72BE-4492-8B84-BD289A0726E7}" type="sibTrans" cxnId="{F2D94A77-B5C4-4C1E-95B0-FFEDB426AD33}">
      <dgm:prSet/>
      <dgm:spPr/>
      <dgm:t>
        <a:bodyPr/>
        <a:lstStyle/>
        <a:p>
          <a:endParaRPr lang="ca-ES"/>
        </a:p>
      </dgm:t>
    </dgm:pt>
    <dgm:pt modelId="{771857E1-22E5-420B-A009-C28F1948E91C}">
      <dgm:prSet/>
      <dgm:spPr/>
      <dgm:t>
        <a:bodyPr/>
        <a:lstStyle/>
        <a:p>
          <a:r>
            <a:rPr lang="en-GB" noProof="0" dirty="0">
              <a:latin typeface="Century Gothic" panose="020B0502020202020204" pitchFamily="34" charset="0"/>
            </a:rPr>
            <a:t>Checks and controls</a:t>
          </a:r>
        </a:p>
      </dgm:t>
    </dgm:pt>
    <dgm:pt modelId="{1F445296-7711-48DB-A7F4-57A39CA3DEC1}" type="parTrans" cxnId="{915AF757-ADCE-49C8-B0B1-D2C8E4707A06}">
      <dgm:prSet/>
      <dgm:spPr/>
      <dgm:t>
        <a:bodyPr/>
        <a:lstStyle/>
        <a:p>
          <a:endParaRPr lang="ca-ES"/>
        </a:p>
      </dgm:t>
    </dgm:pt>
    <dgm:pt modelId="{0C21214F-5295-48FE-B64D-403A26E44DC4}" type="sibTrans" cxnId="{915AF757-ADCE-49C8-B0B1-D2C8E4707A06}">
      <dgm:prSet/>
      <dgm:spPr/>
      <dgm:t>
        <a:bodyPr/>
        <a:lstStyle/>
        <a:p>
          <a:endParaRPr lang="ca-ES"/>
        </a:p>
      </dgm:t>
    </dgm:pt>
    <dgm:pt modelId="{2DAB9269-7458-4C2A-B625-723F302A8CCC}" type="pres">
      <dgm:prSet presAssocID="{3F4F7C1E-CF4C-46E2-80FE-2F1623D0E0BF}" presName="diagram" presStyleCnt="0">
        <dgm:presLayoutVars>
          <dgm:dir/>
          <dgm:resizeHandles val="exact"/>
        </dgm:presLayoutVars>
      </dgm:prSet>
      <dgm:spPr/>
    </dgm:pt>
    <dgm:pt modelId="{315A1A9B-6965-4055-B89F-761B3D8336D1}" type="pres">
      <dgm:prSet presAssocID="{2B27EE3F-26F1-4E38-B217-BCB90A10E2F9}" presName="node" presStyleLbl="node1" presStyleIdx="0" presStyleCnt="9">
        <dgm:presLayoutVars>
          <dgm:bulletEnabled val="1"/>
        </dgm:presLayoutVars>
      </dgm:prSet>
      <dgm:spPr/>
    </dgm:pt>
    <dgm:pt modelId="{BD80F83B-433D-4B67-BF24-CF802B93EC5C}" type="pres">
      <dgm:prSet presAssocID="{9E8F2D4F-7CE9-453B-8B4E-E53BC19EB892}" presName="sibTrans" presStyleCnt="0"/>
      <dgm:spPr/>
    </dgm:pt>
    <dgm:pt modelId="{28D1C0A2-4DFC-4FAD-ACC9-8A45AD68281F}" type="pres">
      <dgm:prSet presAssocID="{EA621BFE-A39A-4610-A1FE-BB2E3DDBE3F6}" presName="node" presStyleLbl="node1" presStyleIdx="1" presStyleCnt="9">
        <dgm:presLayoutVars>
          <dgm:bulletEnabled val="1"/>
        </dgm:presLayoutVars>
      </dgm:prSet>
      <dgm:spPr/>
    </dgm:pt>
    <dgm:pt modelId="{99041793-941C-4643-994B-F84C6CA0FA1D}" type="pres">
      <dgm:prSet presAssocID="{EC4CC4BF-1F1E-4F2C-A54D-44B42652C731}" presName="sibTrans" presStyleCnt="0"/>
      <dgm:spPr/>
    </dgm:pt>
    <dgm:pt modelId="{11752E29-51C5-46FB-BF6F-6510B622CD51}" type="pres">
      <dgm:prSet presAssocID="{F191D48F-2409-455E-A041-BEF9F8881DCC}" presName="node" presStyleLbl="node1" presStyleIdx="2" presStyleCnt="9">
        <dgm:presLayoutVars>
          <dgm:bulletEnabled val="1"/>
        </dgm:presLayoutVars>
      </dgm:prSet>
      <dgm:spPr/>
    </dgm:pt>
    <dgm:pt modelId="{E2751E60-B1EA-4C77-B92E-EBD17710EBFE}" type="pres">
      <dgm:prSet presAssocID="{54B3E094-478B-4B35-871E-05C0FD3C8450}" presName="sibTrans" presStyleCnt="0"/>
      <dgm:spPr/>
    </dgm:pt>
    <dgm:pt modelId="{76BAA637-B7F5-4723-8FA0-34C477784E74}" type="pres">
      <dgm:prSet presAssocID="{AD1003D0-467F-465C-AF4F-8C8CD4B3609E}" presName="node" presStyleLbl="node1" presStyleIdx="3" presStyleCnt="9">
        <dgm:presLayoutVars>
          <dgm:bulletEnabled val="1"/>
        </dgm:presLayoutVars>
      </dgm:prSet>
      <dgm:spPr/>
    </dgm:pt>
    <dgm:pt modelId="{E86725B9-1DB1-41B8-AD82-43E9AC522C22}" type="pres">
      <dgm:prSet presAssocID="{E96FF331-FB71-4315-940A-C56D71B08B08}" presName="sibTrans" presStyleCnt="0"/>
      <dgm:spPr/>
    </dgm:pt>
    <dgm:pt modelId="{F9FD0732-4200-4E94-8C40-7E98CABF86D2}" type="pres">
      <dgm:prSet presAssocID="{14434B76-A44C-4165-9445-11BDD85F9038}" presName="node" presStyleLbl="node1" presStyleIdx="4" presStyleCnt="9">
        <dgm:presLayoutVars>
          <dgm:bulletEnabled val="1"/>
        </dgm:presLayoutVars>
      </dgm:prSet>
      <dgm:spPr/>
    </dgm:pt>
    <dgm:pt modelId="{6E032F20-F7D4-40D6-8C8B-9CE4BB2629D0}" type="pres">
      <dgm:prSet presAssocID="{97ECDDA1-21A7-4F9C-952E-8B33AAA1666A}" presName="sibTrans" presStyleCnt="0"/>
      <dgm:spPr/>
    </dgm:pt>
    <dgm:pt modelId="{55CC58B2-B076-4D5F-8921-FD7ABD8E2739}" type="pres">
      <dgm:prSet presAssocID="{9644937C-8E4D-4960-95B7-7E9EBBF0142C}" presName="node" presStyleLbl="node1" presStyleIdx="5" presStyleCnt="9">
        <dgm:presLayoutVars>
          <dgm:bulletEnabled val="1"/>
        </dgm:presLayoutVars>
      </dgm:prSet>
      <dgm:spPr/>
    </dgm:pt>
    <dgm:pt modelId="{C00E99FD-FFAD-444E-A933-38B625EF260C}" type="pres">
      <dgm:prSet presAssocID="{3336489B-B2DB-4AEA-BBCE-EA7C5B009876}" presName="sibTrans" presStyleCnt="0"/>
      <dgm:spPr/>
    </dgm:pt>
    <dgm:pt modelId="{4E12BB97-229A-4DFB-942E-B0F22F4879CB}" type="pres">
      <dgm:prSet presAssocID="{60B9B5F8-FC9B-45F6-8FEE-0FF783BF5F70}" presName="node" presStyleLbl="node1" presStyleIdx="6" presStyleCnt="9">
        <dgm:presLayoutVars>
          <dgm:bulletEnabled val="1"/>
        </dgm:presLayoutVars>
      </dgm:prSet>
      <dgm:spPr/>
    </dgm:pt>
    <dgm:pt modelId="{A04E16FF-C728-4DB0-B195-C793DA2B3058}" type="pres">
      <dgm:prSet presAssocID="{28595068-EF5E-4493-AE68-5B328977170D}" presName="sibTrans" presStyleCnt="0"/>
      <dgm:spPr/>
    </dgm:pt>
    <dgm:pt modelId="{3EE9AC92-9617-4216-904F-7BC5A6523569}" type="pres">
      <dgm:prSet presAssocID="{5547B6EC-5D77-46DD-B005-BF545B2F6AE4}" presName="node" presStyleLbl="node1" presStyleIdx="7" presStyleCnt="9">
        <dgm:presLayoutVars>
          <dgm:bulletEnabled val="1"/>
        </dgm:presLayoutVars>
      </dgm:prSet>
      <dgm:spPr/>
    </dgm:pt>
    <dgm:pt modelId="{355A89F2-2BEE-4081-B2D8-1C1F4E3AC1A2}" type="pres">
      <dgm:prSet presAssocID="{CDF215B5-72BE-4492-8B84-BD289A0726E7}" presName="sibTrans" presStyleCnt="0"/>
      <dgm:spPr/>
    </dgm:pt>
    <dgm:pt modelId="{13FC8F4C-8E26-4CEA-8C45-8F832C8065D7}" type="pres">
      <dgm:prSet presAssocID="{771857E1-22E5-420B-A009-C28F1948E91C}" presName="node" presStyleLbl="node1" presStyleIdx="8" presStyleCnt="9">
        <dgm:presLayoutVars>
          <dgm:bulletEnabled val="1"/>
        </dgm:presLayoutVars>
      </dgm:prSet>
      <dgm:spPr/>
    </dgm:pt>
  </dgm:ptLst>
  <dgm:cxnLst>
    <dgm:cxn modelId="{D54F8206-7B3D-4E54-9F73-8900C8DB36D1}" srcId="{3F4F7C1E-CF4C-46E2-80FE-2F1623D0E0BF}" destId="{F191D48F-2409-455E-A041-BEF9F8881DCC}" srcOrd="2" destOrd="0" parTransId="{14F5E3EC-39D2-48EF-B627-4699E05639C0}" sibTransId="{54B3E094-478B-4B35-871E-05C0FD3C8450}"/>
    <dgm:cxn modelId="{C716BA17-CC3D-4B24-A514-048258CA4B22}" srcId="{3F4F7C1E-CF4C-46E2-80FE-2F1623D0E0BF}" destId="{AD1003D0-467F-465C-AF4F-8C8CD4B3609E}" srcOrd="3" destOrd="0" parTransId="{9F4F9641-9941-44EB-90DF-8234F0F7F1A4}" sibTransId="{E96FF331-FB71-4315-940A-C56D71B08B08}"/>
    <dgm:cxn modelId="{140FE11D-DC5F-4C74-8CEE-36AD972A5EAA}" type="presOf" srcId="{9644937C-8E4D-4960-95B7-7E9EBBF0142C}" destId="{55CC58B2-B076-4D5F-8921-FD7ABD8E2739}" srcOrd="0" destOrd="0" presId="urn:microsoft.com/office/officeart/2005/8/layout/default"/>
    <dgm:cxn modelId="{28069924-067B-4E46-B186-C807F2D0A31F}" type="presOf" srcId="{F191D48F-2409-455E-A041-BEF9F8881DCC}" destId="{11752E29-51C5-46FB-BF6F-6510B622CD51}" srcOrd="0" destOrd="0" presId="urn:microsoft.com/office/officeart/2005/8/layout/default"/>
    <dgm:cxn modelId="{1BAA352D-F145-4DBC-A1C6-6256AE7FA343}" srcId="{3F4F7C1E-CF4C-46E2-80FE-2F1623D0E0BF}" destId="{9644937C-8E4D-4960-95B7-7E9EBBF0142C}" srcOrd="5" destOrd="0" parTransId="{F12EC0E0-AE69-4C33-80BF-D53A3E89C717}" sibTransId="{3336489B-B2DB-4AEA-BBCE-EA7C5B009876}"/>
    <dgm:cxn modelId="{1545713C-BC61-4C70-B185-EE7A24DC1EA3}" type="presOf" srcId="{2B27EE3F-26F1-4E38-B217-BCB90A10E2F9}" destId="{315A1A9B-6965-4055-B89F-761B3D8336D1}" srcOrd="0" destOrd="0" presId="urn:microsoft.com/office/officeart/2005/8/layout/default"/>
    <dgm:cxn modelId="{ED1EC946-F6D2-4F00-AC3F-F5A073E14FF1}" type="presOf" srcId="{14434B76-A44C-4165-9445-11BDD85F9038}" destId="{F9FD0732-4200-4E94-8C40-7E98CABF86D2}" srcOrd="0" destOrd="0" presId="urn:microsoft.com/office/officeart/2005/8/layout/default"/>
    <dgm:cxn modelId="{F2D94A77-B5C4-4C1E-95B0-FFEDB426AD33}" srcId="{3F4F7C1E-CF4C-46E2-80FE-2F1623D0E0BF}" destId="{5547B6EC-5D77-46DD-B005-BF545B2F6AE4}" srcOrd="7" destOrd="0" parTransId="{C85A439D-E7D7-4D28-B5DD-F71717B4712D}" sibTransId="{CDF215B5-72BE-4492-8B84-BD289A0726E7}"/>
    <dgm:cxn modelId="{915AF757-ADCE-49C8-B0B1-D2C8E4707A06}" srcId="{3F4F7C1E-CF4C-46E2-80FE-2F1623D0E0BF}" destId="{771857E1-22E5-420B-A009-C28F1948E91C}" srcOrd="8" destOrd="0" parTransId="{1F445296-7711-48DB-A7F4-57A39CA3DEC1}" sibTransId="{0C21214F-5295-48FE-B64D-403A26E44DC4}"/>
    <dgm:cxn modelId="{E40FF180-99DB-4D25-AF18-72BB07B99F4A}" type="presOf" srcId="{771857E1-22E5-420B-A009-C28F1948E91C}" destId="{13FC8F4C-8E26-4CEA-8C45-8F832C8065D7}" srcOrd="0" destOrd="0" presId="urn:microsoft.com/office/officeart/2005/8/layout/default"/>
    <dgm:cxn modelId="{17F0F280-48FB-4349-BBFD-E7A2A6478F12}" srcId="{3F4F7C1E-CF4C-46E2-80FE-2F1623D0E0BF}" destId="{60B9B5F8-FC9B-45F6-8FEE-0FF783BF5F70}" srcOrd="6" destOrd="0" parTransId="{C7530D7E-D485-4E00-BDBD-19C6C4A70EC6}" sibTransId="{28595068-EF5E-4493-AE68-5B328977170D}"/>
    <dgm:cxn modelId="{8E9B7286-86C0-4C3D-BA0A-BD21C92024E7}" srcId="{3F4F7C1E-CF4C-46E2-80FE-2F1623D0E0BF}" destId="{EA621BFE-A39A-4610-A1FE-BB2E3DDBE3F6}" srcOrd="1" destOrd="0" parTransId="{E369EFC4-BA6E-4A13-9309-46FD678B47FA}" sibTransId="{EC4CC4BF-1F1E-4F2C-A54D-44B42652C731}"/>
    <dgm:cxn modelId="{329D578B-65E1-4FB7-8BEB-9AFBAF81B3B6}" type="presOf" srcId="{3F4F7C1E-CF4C-46E2-80FE-2F1623D0E0BF}" destId="{2DAB9269-7458-4C2A-B625-723F302A8CCC}" srcOrd="0" destOrd="0" presId="urn:microsoft.com/office/officeart/2005/8/layout/default"/>
    <dgm:cxn modelId="{5FE7E39F-83A7-4ED9-85D7-900C383F4452}" type="presOf" srcId="{EA621BFE-A39A-4610-A1FE-BB2E3DDBE3F6}" destId="{28D1C0A2-4DFC-4FAD-ACC9-8A45AD68281F}" srcOrd="0" destOrd="0" presId="urn:microsoft.com/office/officeart/2005/8/layout/default"/>
    <dgm:cxn modelId="{FC40AED5-8F9B-4E4D-8BE7-FEE4BD8BE4C7}" type="presOf" srcId="{5547B6EC-5D77-46DD-B005-BF545B2F6AE4}" destId="{3EE9AC92-9617-4216-904F-7BC5A6523569}" srcOrd="0" destOrd="0" presId="urn:microsoft.com/office/officeart/2005/8/layout/default"/>
    <dgm:cxn modelId="{40ADD9E3-7B45-4605-B012-0307AEF2E760}" srcId="{3F4F7C1E-CF4C-46E2-80FE-2F1623D0E0BF}" destId="{14434B76-A44C-4165-9445-11BDD85F9038}" srcOrd="4" destOrd="0" parTransId="{2E56CD0F-07AC-4988-A49B-3EB10B3B8D62}" sibTransId="{97ECDDA1-21A7-4F9C-952E-8B33AAA1666A}"/>
    <dgm:cxn modelId="{9FBF7DEC-CC61-4987-B3E7-8DC4FBBFE06C}" srcId="{3F4F7C1E-CF4C-46E2-80FE-2F1623D0E0BF}" destId="{2B27EE3F-26F1-4E38-B217-BCB90A10E2F9}" srcOrd="0" destOrd="0" parTransId="{022F1A96-06B5-4813-A46B-051A8E833CE9}" sibTransId="{9E8F2D4F-7CE9-453B-8B4E-E53BC19EB892}"/>
    <dgm:cxn modelId="{A09813F9-EDCB-4935-B93F-8F3505237183}" type="presOf" srcId="{60B9B5F8-FC9B-45F6-8FEE-0FF783BF5F70}" destId="{4E12BB97-229A-4DFB-942E-B0F22F4879CB}" srcOrd="0" destOrd="0" presId="urn:microsoft.com/office/officeart/2005/8/layout/default"/>
    <dgm:cxn modelId="{C83BC9FC-D48A-4090-90B6-D18CFA0492CE}" type="presOf" srcId="{AD1003D0-467F-465C-AF4F-8C8CD4B3609E}" destId="{76BAA637-B7F5-4723-8FA0-34C477784E74}" srcOrd="0" destOrd="0" presId="urn:microsoft.com/office/officeart/2005/8/layout/default"/>
    <dgm:cxn modelId="{D18E578C-5F2A-4588-96A3-3BDE00C0ECB7}" type="presParOf" srcId="{2DAB9269-7458-4C2A-B625-723F302A8CCC}" destId="{315A1A9B-6965-4055-B89F-761B3D8336D1}" srcOrd="0" destOrd="0" presId="urn:microsoft.com/office/officeart/2005/8/layout/default"/>
    <dgm:cxn modelId="{BD2B55C8-B302-45F1-8002-7AFE1745503F}" type="presParOf" srcId="{2DAB9269-7458-4C2A-B625-723F302A8CCC}" destId="{BD80F83B-433D-4B67-BF24-CF802B93EC5C}" srcOrd="1" destOrd="0" presId="urn:microsoft.com/office/officeart/2005/8/layout/default"/>
    <dgm:cxn modelId="{8A09C76B-0D55-41B3-A18F-C5CA7AC21913}" type="presParOf" srcId="{2DAB9269-7458-4C2A-B625-723F302A8CCC}" destId="{28D1C0A2-4DFC-4FAD-ACC9-8A45AD68281F}" srcOrd="2" destOrd="0" presId="urn:microsoft.com/office/officeart/2005/8/layout/default"/>
    <dgm:cxn modelId="{472E85BD-C57D-4702-819A-67CCEFD5763A}" type="presParOf" srcId="{2DAB9269-7458-4C2A-B625-723F302A8CCC}" destId="{99041793-941C-4643-994B-F84C6CA0FA1D}" srcOrd="3" destOrd="0" presId="urn:microsoft.com/office/officeart/2005/8/layout/default"/>
    <dgm:cxn modelId="{6DA94156-7BF9-4D12-AA47-2394C71ADD7C}" type="presParOf" srcId="{2DAB9269-7458-4C2A-B625-723F302A8CCC}" destId="{11752E29-51C5-46FB-BF6F-6510B622CD51}" srcOrd="4" destOrd="0" presId="urn:microsoft.com/office/officeart/2005/8/layout/default"/>
    <dgm:cxn modelId="{75F9AAB9-EB3D-4EB7-9B1F-7A10D53987E5}" type="presParOf" srcId="{2DAB9269-7458-4C2A-B625-723F302A8CCC}" destId="{E2751E60-B1EA-4C77-B92E-EBD17710EBFE}" srcOrd="5" destOrd="0" presId="urn:microsoft.com/office/officeart/2005/8/layout/default"/>
    <dgm:cxn modelId="{6FA38E0C-B07E-4412-9883-0CD7A27160D8}" type="presParOf" srcId="{2DAB9269-7458-4C2A-B625-723F302A8CCC}" destId="{76BAA637-B7F5-4723-8FA0-34C477784E74}" srcOrd="6" destOrd="0" presId="urn:microsoft.com/office/officeart/2005/8/layout/default"/>
    <dgm:cxn modelId="{49214398-A8FB-4CE7-9DFB-9CF3B07A4ABC}" type="presParOf" srcId="{2DAB9269-7458-4C2A-B625-723F302A8CCC}" destId="{E86725B9-1DB1-41B8-AD82-43E9AC522C22}" srcOrd="7" destOrd="0" presId="urn:microsoft.com/office/officeart/2005/8/layout/default"/>
    <dgm:cxn modelId="{70080F94-544E-4E14-AA56-6E533D12988F}" type="presParOf" srcId="{2DAB9269-7458-4C2A-B625-723F302A8CCC}" destId="{F9FD0732-4200-4E94-8C40-7E98CABF86D2}" srcOrd="8" destOrd="0" presId="urn:microsoft.com/office/officeart/2005/8/layout/default"/>
    <dgm:cxn modelId="{0B49743C-95ED-4A54-83DA-026351AD3C32}" type="presParOf" srcId="{2DAB9269-7458-4C2A-B625-723F302A8CCC}" destId="{6E032F20-F7D4-40D6-8C8B-9CE4BB2629D0}" srcOrd="9" destOrd="0" presId="urn:microsoft.com/office/officeart/2005/8/layout/default"/>
    <dgm:cxn modelId="{B9A568E6-96D2-4038-8A48-1184AF1AB1B1}" type="presParOf" srcId="{2DAB9269-7458-4C2A-B625-723F302A8CCC}" destId="{55CC58B2-B076-4D5F-8921-FD7ABD8E2739}" srcOrd="10" destOrd="0" presId="urn:microsoft.com/office/officeart/2005/8/layout/default"/>
    <dgm:cxn modelId="{E86C35DC-8DE8-460D-AEB5-88B5B6BA1BA3}" type="presParOf" srcId="{2DAB9269-7458-4C2A-B625-723F302A8CCC}" destId="{C00E99FD-FFAD-444E-A933-38B625EF260C}" srcOrd="11" destOrd="0" presId="urn:microsoft.com/office/officeart/2005/8/layout/default"/>
    <dgm:cxn modelId="{46F3FD00-EFF4-4B65-9F73-AA47FF11E6DF}" type="presParOf" srcId="{2DAB9269-7458-4C2A-B625-723F302A8CCC}" destId="{4E12BB97-229A-4DFB-942E-B0F22F4879CB}" srcOrd="12" destOrd="0" presId="urn:microsoft.com/office/officeart/2005/8/layout/default"/>
    <dgm:cxn modelId="{DDBE06FC-5FBD-4737-8C11-01819A9B646A}" type="presParOf" srcId="{2DAB9269-7458-4C2A-B625-723F302A8CCC}" destId="{A04E16FF-C728-4DB0-B195-C793DA2B3058}" srcOrd="13" destOrd="0" presId="urn:microsoft.com/office/officeart/2005/8/layout/default"/>
    <dgm:cxn modelId="{36D7A0FC-47CD-4328-B0E5-622B8C119FA2}" type="presParOf" srcId="{2DAB9269-7458-4C2A-B625-723F302A8CCC}" destId="{3EE9AC92-9617-4216-904F-7BC5A6523569}" srcOrd="14" destOrd="0" presId="urn:microsoft.com/office/officeart/2005/8/layout/default"/>
    <dgm:cxn modelId="{668C17AB-625E-4CCB-BC8E-7282669C86BF}" type="presParOf" srcId="{2DAB9269-7458-4C2A-B625-723F302A8CCC}" destId="{355A89F2-2BEE-4081-B2D8-1C1F4E3AC1A2}" srcOrd="15" destOrd="0" presId="urn:microsoft.com/office/officeart/2005/8/layout/default"/>
    <dgm:cxn modelId="{C862C73F-574F-48B3-9FCA-D376A16502E3}" type="presParOf" srcId="{2DAB9269-7458-4C2A-B625-723F302A8CCC}" destId="{13FC8F4C-8E26-4CEA-8C45-8F832C8065D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DB8B1-9157-4CF9-BA7B-117B2C697A2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A8BC75F8-AC77-4B4C-93C4-2E06848BA388}">
      <dgm:prSet phldrT="[Text]"/>
      <dgm:spPr>
        <a:xfrm rot="5400000">
          <a:off x="-289718" y="292805"/>
          <a:ext cx="1931458" cy="1352020"/>
        </a:xfrm>
        <a:prstGeom prst="chevron">
          <a:avLst/>
        </a:prstGeom>
        <a:solidFill>
          <a:srgbClr val="9B66E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1</a:t>
          </a:r>
        </a:p>
      </dgm:t>
    </dgm:pt>
    <dgm:pt modelId="{A3149F41-7719-488A-BDA8-559F341D6A9A}" type="parTrans" cxnId="{A2B6DDFC-3F6C-4CD7-9935-59A7A6771CA4}">
      <dgm:prSet/>
      <dgm:spPr/>
      <dgm:t>
        <a:bodyPr/>
        <a:lstStyle/>
        <a:p>
          <a:endParaRPr lang="ca-ES"/>
        </a:p>
      </dgm:t>
    </dgm:pt>
    <dgm:pt modelId="{E042D9C7-D2B9-4F30-ABDE-6E1604A85A83}" type="sibTrans" cxnId="{A2B6DDFC-3F6C-4CD7-9935-59A7A6771CA4}">
      <dgm:prSet/>
      <dgm:spPr/>
      <dgm:t>
        <a:bodyPr/>
        <a:lstStyle/>
        <a:p>
          <a:endParaRPr lang="ca-ES"/>
        </a:p>
      </dgm:t>
    </dgm:pt>
    <dgm:pt modelId="{7FE8131C-A6D4-45C3-AD2C-3936AB51175D}">
      <dgm:prSet phldrT="[Text]" custT="1"/>
      <dgm:spPr>
        <a:xfrm rot="5400000">
          <a:off x="4112286" y="-2757179"/>
          <a:ext cx="1255447" cy="67759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36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Alert</a:t>
          </a:r>
          <a:endParaRPr lang="en-US" sz="3200" noProof="0" dirty="0">
            <a:solidFill>
              <a:srgbClr val="07147A">
                <a:hueOff val="0"/>
                <a:satOff val="0"/>
                <a:lumOff val="0"/>
                <a:alphaOff val="0"/>
              </a:srgb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2E74C5D-C20E-47FF-9B3D-03EF39520AA4}" type="parTrans" cxnId="{DB8129F9-6FB6-4791-AE53-95FDD0026A90}">
      <dgm:prSet/>
      <dgm:spPr/>
      <dgm:t>
        <a:bodyPr/>
        <a:lstStyle/>
        <a:p>
          <a:endParaRPr lang="ca-ES"/>
        </a:p>
      </dgm:t>
    </dgm:pt>
    <dgm:pt modelId="{EF26689A-9C0E-48B7-BF80-32292AD206AF}" type="sibTrans" cxnId="{DB8129F9-6FB6-4791-AE53-95FDD0026A90}">
      <dgm:prSet/>
      <dgm:spPr/>
      <dgm:t>
        <a:bodyPr/>
        <a:lstStyle/>
        <a:p>
          <a:endParaRPr lang="ca-ES"/>
        </a:p>
      </dgm:t>
    </dgm:pt>
    <dgm:pt modelId="{6FEF0D07-479D-4A97-88D3-DCDF0ED8D99E}">
      <dgm:prSet phldrT="[Text]"/>
      <dgm:spPr>
        <a:xfrm rot="5400000">
          <a:off x="-289718" y="2033323"/>
          <a:ext cx="1931458" cy="1352020"/>
        </a:xfrm>
        <a:prstGeom prst="chevron">
          <a:avLst/>
        </a:prstGeom>
        <a:solidFill>
          <a:srgbClr val="9B66E0">
            <a:hueOff val="-1428826"/>
            <a:satOff val="-7136"/>
            <a:lumOff val="-6078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2</a:t>
          </a:r>
        </a:p>
      </dgm:t>
    </dgm:pt>
    <dgm:pt modelId="{A753DB18-DDA0-479D-A90C-ED6ADE3FF15B}" type="parTrans" cxnId="{2C1279A5-6C8F-4359-A650-6243E68C0161}">
      <dgm:prSet/>
      <dgm:spPr/>
      <dgm:t>
        <a:bodyPr/>
        <a:lstStyle/>
        <a:p>
          <a:endParaRPr lang="ca-ES"/>
        </a:p>
      </dgm:t>
    </dgm:pt>
    <dgm:pt modelId="{1B8EE52E-1D0D-4955-AAB6-5F200A2D688A}" type="sibTrans" cxnId="{2C1279A5-6C8F-4359-A650-6243E68C0161}">
      <dgm:prSet/>
      <dgm:spPr/>
      <dgm:t>
        <a:bodyPr/>
        <a:lstStyle/>
        <a:p>
          <a:endParaRPr lang="ca-ES"/>
        </a:p>
      </dgm:t>
    </dgm:pt>
    <dgm:pt modelId="{20E5B604-7169-4CFC-96E2-08F5F9B40C40}">
      <dgm:prSet phldrT="[Text]" custT="1"/>
      <dgm:spPr>
        <a:xfrm rot="5400000">
          <a:off x="4112286" y="-1016661"/>
          <a:ext cx="1255447" cy="67759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36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Suspicion</a:t>
          </a:r>
          <a:endParaRPr lang="en-US" sz="3200" noProof="0" dirty="0">
            <a:solidFill>
              <a:srgbClr val="07147A">
                <a:hueOff val="0"/>
                <a:satOff val="0"/>
                <a:lumOff val="0"/>
                <a:alphaOff val="0"/>
              </a:srgb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E06F551-EE28-43AF-BF3C-035810ED744A}" type="parTrans" cxnId="{F5571928-3C2D-4123-A3AE-62A0813A88B7}">
      <dgm:prSet/>
      <dgm:spPr/>
      <dgm:t>
        <a:bodyPr/>
        <a:lstStyle/>
        <a:p>
          <a:endParaRPr lang="ca-ES"/>
        </a:p>
      </dgm:t>
    </dgm:pt>
    <dgm:pt modelId="{541B83FE-1860-4CCA-88CF-4A40C9474819}" type="sibTrans" cxnId="{F5571928-3C2D-4123-A3AE-62A0813A88B7}">
      <dgm:prSet/>
      <dgm:spPr/>
      <dgm:t>
        <a:bodyPr/>
        <a:lstStyle/>
        <a:p>
          <a:endParaRPr lang="ca-ES"/>
        </a:p>
      </dgm:t>
    </dgm:pt>
    <dgm:pt modelId="{05DE0035-2D23-4B5B-A44D-F1B66D9C3235}">
      <dgm:prSet phldrT="[Text]"/>
      <dgm:spPr>
        <a:xfrm rot="5400000">
          <a:off x="-289718" y="3773840"/>
          <a:ext cx="1931458" cy="1352020"/>
        </a:xfrm>
        <a:prstGeom prst="chevron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3</a:t>
          </a:r>
        </a:p>
      </dgm:t>
    </dgm:pt>
    <dgm:pt modelId="{37E6C332-FF81-4D75-A4EB-735AC69294E1}" type="parTrans" cxnId="{FF770314-B858-4A37-9EA7-F0E2FF8CD490}">
      <dgm:prSet/>
      <dgm:spPr/>
      <dgm:t>
        <a:bodyPr/>
        <a:lstStyle/>
        <a:p>
          <a:endParaRPr lang="ca-ES"/>
        </a:p>
      </dgm:t>
    </dgm:pt>
    <dgm:pt modelId="{60609AE4-372C-4E10-BCD3-1D791EE164A8}" type="sibTrans" cxnId="{FF770314-B858-4A37-9EA7-F0E2FF8CD490}">
      <dgm:prSet/>
      <dgm:spPr/>
      <dgm:t>
        <a:bodyPr/>
        <a:lstStyle/>
        <a:p>
          <a:endParaRPr lang="ca-ES"/>
        </a:p>
      </dgm:t>
    </dgm:pt>
    <dgm:pt modelId="{B74D7CC3-CFA2-4E0B-87B3-929ADDF5CE8F}">
      <dgm:prSet phldrT="[Text]" custT="1"/>
      <dgm:spPr>
        <a:xfrm rot="5400000">
          <a:off x="4112286" y="723856"/>
          <a:ext cx="1255447" cy="67759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36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Establishment</a:t>
          </a:r>
          <a:r>
            <a:rPr lang="en-US" sz="3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</a:p>
      </dgm:t>
    </dgm:pt>
    <dgm:pt modelId="{4F75E434-9677-4833-8A10-1C670E223553}" type="parTrans" cxnId="{EA2673D0-9738-4160-BF99-ADD2D9551376}">
      <dgm:prSet/>
      <dgm:spPr/>
      <dgm:t>
        <a:bodyPr/>
        <a:lstStyle/>
        <a:p>
          <a:endParaRPr lang="ca-ES"/>
        </a:p>
      </dgm:t>
    </dgm:pt>
    <dgm:pt modelId="{891C342F-F4BE-4E39-B0AD-CCBCE60A9D20}" type="sibTrans" cxnId="{EA2673D0-9738-4160-BF99-ADD2D9551376}">
      <dgm:prSet/>
      <dgm:spPr/>
      <dgm:t>
        <a:bodyPr/>
        <a:lstStyle/>
        <a:p>
          <a:endParaRPr lang="ca-ES"/>
        </a:p>
      </dgm:t>
    </dgm:pt>
    <dgm:pt modelId="{4DAD214F-6BEF-4A6C-B35F-7DFF3FDD336F}" type="pres">
      <dgm:prSet presAssocID="{BC3DB8B1-9157-4CF9-BA7B-117B2C697A2E}" presName="linearFlow" presStyleCnt="0">
        <dgm:presLayoutVars>
          <dgm:dir/>
          <dgm:animLvl val="lvl"/>
          <dgm:resizeHandles val="exact"/>
        </dgm:presLayoutVars>
      </dgm:prSet>
      <dgm:spPr/>
    </dgm:pt>
    <dgm:pt modelId="{50CD4AC9-5785-4EC4-A185-84B2F20779C0}" type="pres">
      <dgm:prSet presAssocID="{A8BC75F8-AC77-4B4C-93C4-2E06848BA388}" presName="composite" presStyleCnt="0"/>
      <dgm:spPr/>
    </dgm:pt>
    <dgm:pt modelId="{8EF541E3-91EF-4550-8570-ACE70353E734}" type="pres">
      <dgm:prSet presAssocID="{A8BC75F8-AC77-4B4C-93C4-2E06848BA3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41B221E-357D-455F-B2FE-F1872CF3041D}" type="pres">
      <dgm:prSet presAssocID="{A8BC75F8-AC77-4B4C-93C4-2E06848BA388}" presName="descendantText" presStyleLbl="alignAcc1" presStyleIdx="0" presStyleCnt="3">
        <dgm:presLayoutVars>
          <dgm:bulletEnabled val="1"/>
        </dgm:presLayoutVars>
      </dgm:prSet>
      <dgm:spPr/>
    </dgm:pt>
    <dgm:pt modelId="{6D216C7E-17C0-416C-B99A-17AEA8BB9C8D}" type="pres">
      <dgm:prSet presAssocID="{E042D9C7-D2B9-4F30-ABDE-6E1604A85A83}" presName="sp" presStyleCnt="0"/>
      <dgm:spPr/>
    </dgm:pt>
    <dgm:pt modelId="{1C9A8551-61BE-4DFC-AAB1-9DB1BED6917C}" type="pres">
      <dgm:prSet presAssocID="{6FEF0D07-479D-4A97-88D3-DCDF0ED8D99E}" presName="composite" presStyleCnt="0"/>
      <dgm:spPr/>
    </dgm:pt>
    <dgm:pt modelId="{04685DE8-B044-4349-9156-DE75FF9C9FA9}" type="pres">
      <dgm:prSet presAssocID="{6FEF0D07-479D-4A97-88D3-DCDF0ED8D99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1BDC9F8-8658-46DC-A400-5E5A62C3B33F}" type="pres">
      <dgm:prSet presAssocID="{6FEF0D07-479D-4A97-88D3-DCDF0ED8D99E}" presName="descendantText" presStyleLbl="alignAcc1" presStyleIdx="1" presStyleCnt="3">
        <dgm:presLayoutVars>
          <dgm:bulletEnabled val="1"/>
        </dgm:presLayoutVars>
      </dgm:prSet>
      <dgm:spPr/>
    </dgm:pt>
    <dgm:pt modelId="{3E656FCC-3041-4920-9284-E6F7C9BB2688}" type="pres">
      <dgm:prSet presAssocID="{1B8EE52E-1D0D-4955-AAB6-5F200A2D688A}" presName="sp" presStyleCnt="0"/>
      <dgm:spPr/>
    </dgm:pt>
    <dgm:pt modelId="{5B1D6CC5-9A09-484C-B0CE-D2AE14CF3135}" type="pres">
      <dgm:prSet presAssocID="{05DE0035-2D23-4B5B-A44D-F1B66D9C3235}" presName="composite" presStyleCnt="0"/>
      <dgm:spPr/>
    </dgm:pt>
    <dgm:pt modelId="{4EFB0727-1237-464B-9464-717E6CACB122}" type="pres">
      <dgm:prSet presAssocID="{05DE0035-2D23-4B5B-A44D-F1B66D9C32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A36B27-F0D2-4D03-8503-64357FBFA615}" type="pres">
      <dgm:prSet presAssocID="{05DE0035-2D23-4B5B-A44D-F1B66D9C323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44BCB0C-DFB4-4519-ABCE-22C033451DAE}" type="presOf" srcId="{05DE0035-2D23-4B5B-A44D-F1B66D9C3235}" destId="{4EFB0727-1237-464B-9464-717E6CACB122}" srcOrd="0" destOrd="0" presId="urn:microsoft.com/office/officeart/2005/8/layout/chevron2"/>
    <dgm:cxn modelId="{FF770314-B858-4A37-9EA7-F0E2FF8CD490}" srcId="{BC3DB8B1-9157-4CF9-BA7B-117B2C697A2E}" destId="{05DE0035-2D23-4B5B-A44D-F1B66D9C3235}" srcOrd="2" destOrd="0" parTransId="{37E6C332-FF81-4D75-A4EB-735AC69294E1}" sibTransId="{60609AE4-372C-4E10-BCD3-1D791EE164A8}"/>
    <dgm:cxn modelId="{F5571928-3C2D-4123-A3AE-62A0813A88B7}" srcId="{6FEF0D07-479D-4A97-88D3-DCDF0ED8D99E}" destId="{20E5B604-7169-4CFC-96E2-08F5F9B40C40}" srcOrd="0" destOrd="0" parTransId="{5E06F551-EE28-43AF-BF3C-035810ED744A}" sibTransId="{541B83FE-1860-4CCA-88CF-4A40C9474819}"/>
    <dgm:cxn modelId="{7DFEC05D-CFB5-4479-95B6-2117E2EF6238}" type="presOf" srcId="{6FEF0D07-479D-4A97-88D3-DCDF0ED8D99E}" destId="{04685DE8-B044-4349-9156-DE75FF9C9FA9}" srcOrd="0" destOrd="0" presId="urn:microsoft.com/office/officeart/2005/8/layout/chevron2"/>
    <dgm:cxn modelId="{2F00684D-CEC9-442A-8365-943E716230F6}" type="presOf" srcId="{B74D7CC3-CFA2-4E0B-87B3-929ADDF5CE8F}" destId="{66A36B27-F0D2-4D03-8503-64357FBFA615}" srcOrd="0" destOrd="0" presId="urn:microsoft.com/office/officeart/2005/8/layout/chevron2"/>
    <dgm:cxn modelId="{6CE6B559-F4DE-4A96-9975-5AB28BC5B0A1}" type="presOf" srcId="{BC3DB8B1-9157-4CF9-BA7B-117B2C697A2E}" destId="{4DAD214F-6BEF-4A6C-B35F-7DFF3FDD336F}" srcOrd="0" destOrd="0" presId="urn:microsoft.com/office/officeart/2005/8/layout/chevron2"/>
    <dgm:cxn modelId="{2C1279A5-6C8F-4359-A650-6243E68C0161}" srcId="{BC3DB8B1-9157-4CF9-BA7B-117B2C697A2E}" destId="{6FEF0D07-479D-4A97-88D3-DCDF0ED8D99E}" srcOrd="1" destOrd="0" parTransId="{A753DB18-DDA0-479D-A90C-ED6ADE3FF15B}" sibTransId="{1B8EE52E-1D0D-4955-AAB6-5F200A2D688A}"/>
    <dgm:cxn modelId="{E3C745A6-9260-4305-8DF3-22A3E0E22759}" type="presOf" srcId="{A8BC75F8-AC77-4B4C-93C4-2E06848BA388}" destId="{8EF541E3-91EF-4550-8570-ACE70353E734}" srcOrd="0" destOrd="0" presId="urn:microsoft.com/office/officeart/2005/8/layout/chevron2"/>
    <dgm:cxn modelId="{EA2673D0-9738-4160-BF99-ADD2D9551376}" srcId="{05DE0035-2D23-4B5B-A44D-F1B66D9C3235}" destId="{B74D7CC3-CFA2-4E0B-87B3-929ADDF5CE8F}" srcOrd="0" destOrd="0" parTransId="{4F75E434-9677-4833-8A10-1C670E223553}" sibTransId="{891C342F-F4BE-4E39-B0AD-CCBCE60A9D20}"/>
    <dgm:cxn modelId="{22E18BF8-0EB3-425A-B8DF-3A86BC078E9E}" type="presOf" srcId="{7FE8131C-A6D4-45C3-AD2C-3936AB51175D}" destId="{B41B221E-357D-455F-B2FE-F1872CF3041D}" srcOrd="0" destOrd="0" presId="urn:microsoft.com/office/officeart/2005/8/layout/chevron2"/>
    <dgm:cxn modelId="{DB8129F9-6FB6-4791-AE53-95FDD0026A90}" srcId="{A8BC75F8-AC77-4B4C-93C4-2E06848BA388}" destId="{7FE8131C-A6D4-45C3-AD2C-3936AB51175D}" srcOrd="0" destOrd="0" parTransId="{D2E74C5D-C20E-47FF-9B3D-03EF39520AA4}" sibTransId="{EF26689A-9C0E-48B7-BF80-32292AD206AF}"/>
    <dgm:cxn modelId="{964FE2FB-26ED-4CA7-BE8D-657F51DE4862}" type="presOf" srcId="{20E5B604-7169-4CFC-96E2-08F5F9B40C40}" destId="{91BDC9F8-8658-46DC-A400-5E5A62C3B33F}" srcOrd="0" destOrd="0" presId="urn:microsoft.com/office/officeart/2005/8/layout/chevron2"/>
    <dgm:cxn modelId="{A2B6DDFC-3F6C-4CD7-9935-59A7A6771CA4}" srcId="{BC3DB8B1-9157-4CF9-BA7B-117B2C697A2E}" destId="{A8BC75F8-AC77-4B4C-93C4-2E06848BA388}" srcOrd="0" destOrd="0" parTransId="{A3149F41-7719-488A-BDA8-559F341D6A9A}" sibTransId="{E042D9C7-D2B9-4F30-ABDE-6E1604A85A83}"/>
    <dgm:cxn modelId="{F46EE750-2482-41BF-8EEE-10D4857AFB35}" type="presParOf" srcId="{4DAD214F-6BEF-4A6C-B35F-7DFF3FDD336F}" destId="{50CD4AC9-5785-4EC4-A185-84B2F20779C0}" srcOrd="0" destOrd="0" presId="urn:microsoft.com/office/officeart/2005/8/layout/chevron2"/>
    <dgm:cxn modelId="{089C1738-6AC2-4731-8868-58D0AE95B48C}" type="presParOf" srcId="{50CD4AC9-5785-4EC4-A185-84B2F20779C0}" destId="{8EF541E3-91EF-4550-8570-ACE70353E734}" srcOrd="0" destOrd="0" presId="urn:microsoft.com/office/officeart/2005/8/layout/chevron2"/>
    <dgm:cxn modelId="{DDDD0E7A-852E-445B-9467-3B2E0B087CF0}" type="presParOf" srcId="{50CD4AC9-5785-4EC4-A185-84B2F20779C0}" destId="{B41B221E-357D-455F-B2FE-F1872CF3041D}" srcOrd="1" destOrd="0" presId="urn:microsoft.com/office/officeart/2005/8/layout/chevron2"/>
    <dgm:cxn modelId="{AC22AEEC-5360-4051-BC61-6566D310B366}" type="presParOf" srcId="{4DAD214F-6BEF-4A6C-B35F-7DFF3FDD336F}" destId="{6D216C7E-17C0-416C-B99A-17AEA8BB9C8D}" srcOrd="1" destOrd="0" presId="urn:microsoft.com/office/officeart/2005/8/layout/chevron2"/>
    <dgm:cxn modelId="{70D4314C-D9C2-4B97-96C5-108CB82D3D0F}" type="presParOf" srcId="{4DAD214F-6BEF-4A6C-B35F-7DFF3FDD336F}" destId="{1C9A8551-61BE-4DFC-AAB1-9DB1BED6917C}" srcOrd="2" destOrd="0" presId="urn:microsoft.com/office/officeart/2005/8/layout/chevron2"/>
    <dgm:cxn modelId="{E67428AF-E451-4FE1-9004-AF99E6E6FBB2}" type="presParOf" srcId="{1C9A8551-61BE-4DFC-AAB1-9DB1BED6917C}" destId="{04685DE8-B044-4349-9156-DE75FF9C9FA9}" srcOrd="0" destOrd="0" presId="urn:microsoft.com/office/officeart/2005/8/layout/chevron2"/>
    <dgm:cxn modelId="{518F34A3-16BD-4E5C-9559-59CC5EA85432}" type="presParOf" srcId="{1C9A8551-61BE-4DFC-AAB1-9DB1BED6917C}" destId="{91BDC9F8-8658-46DC-A400-5E5A62C3B33F}" srcOrd="1" destOrd="0" presId="urn:microsoft.com/office/officeart/2005/8/layout/chevron2"/>
    <dgm:cxn modelId="{50E98D0A-CC22-41B6-B794-040122D0DAA9}" type="presParOf" srcId="{4DAD214F-6BEF-4A6C-B35F-7DFF3FDD336F}" destId="{3E656FCC-3041-4920-9284-E6F7C9BB2688}" srcOrd="3" destOrd="0" presId="urn:microsoft.com/office/officeart/2005/8/layout/chevron2"/>
    <dgm:cxn modelId="{72AB4268-726D-47C1-903E-412A73972F18}" type="presParOf" srcId="{4DAD214F-6BEF-4A6C-B35F-7DFF3FDD336F}" destId="{5B1D6CC5-9A09-484C-B0CE-D2AE14CF3135}" srcOrd="4" destOrd="0" presId="urn:microsoft.com/office/officeart/2005/8/layout/chevron2"/>
    <dgm:cxn modelId="{9B48BF47-4A9E-4283-8D63-96BCEDC257CB}" type="presParOf" srcId="{5B1D6CC5-9A09-484C-B0CE-D2AE14CF3135}" destId="{4EFB0727-1237-464B-9464-717E6CACB122}" srcOrd="0" destOrd="0" presId="urn:microsoft.com/office/officeart/2005/8/layout/chevron2"/>
    <dgm:cxn modelId="{F5B321DF-083D-46EA-BEA2-0D5E3B630F69}" type="presParOf" srcId="{5B1D6CC5-9A09-484C-B0CE-D2AE14CF3135}" destId="{66A36B27-F0D2-4D03-8503-64357FBFA6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CED9F1-470F-41A0-8235-A1B44F8C736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649F3D3-2FC2-42C4-B278-A2F1D23911AE}">
      <dgm:prSet phldrT="[Text]"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Potential</a:t>
          </a:r>
        </a:p>
      </dgm:t>
    </dgm:pt>
    <dgm:pt modelId="{EA4F68EF-2ABE-4E6D-B81B-5CDB307475C3}" type="parTrans" cxnId="{FE50D6B7-5AD2-43D1-A118-CA5B26E91BE0}">
      <dgm:prSet/>
      <dgm:spPr/>
      <dgm:t>
        <a:bodyPr/>
        <a:lstStyle/>
        <a:p>
          <a:endParaRPr lang="en-GB"/>
        </a:p>
      </dgm:t>
    </dgm:pt>
    <dgm:pt modelId="{9321CDB2-8A56-46B2-951C-1C33D30229D5}" type="sibTrans" cxnId="{FE50D6B7-5AD2-43D1-A118-CA5B26E91BE0}">
      <dgm:prSet/>
      <dgm:spPr/>
      <dgm:t>
        <a:bodyPr/>
        <a:lstStyle/>
        <a:p>
          <a:endParaRPr lang="en-GB"/>
        </a:p>
      </dgm:t>
    </dgm:pt>
    <dgm:pt modelId="{2B37540D-6244-4785-924B-5F744ACD8541}">
      <dgm:prSet phldrT="[Text]"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Identified in early stages of the procedure and proactively communicated</a:t>
          </a:r>
        </a:p>
      </dgm:t>
    </dgm:pt>
    <dgm:pt modelId="{478F4FE4-C138-4D45-A605-A09EF8080E63}" type="parTrans" cxnId="{CAB28C1B-9B7E-4DBD-AD87-DDA57CF24F4D}">
      <dgm:prSet/>
      <dgm:spPr/>
      <dgm:t>
        <a:bodyPr/>
        <a:lstStyle/>
        <a:p>
          <a:endParaRPr lang="en-GB"/>
        </a:p>
      </dgm:t>
    </dgm:pt>
    <dgm:pt modelId="{5E63C049-F2D0-46A7-9318-B0C3A599F5F0}" type="sibTrans" cxnId="{CAB28C1B-9B7E-4DBD-AD87-DDA57CF24F4D}">
      <dgm:prSet/>
      <dgm:spPr/>
      <dgm:t>
        <a:bodyPr/>
        <a:lstStyle/>
        <a:p>
          <a:endParaRPr lang="en-GB"/>
        </a:p>
      </dgm:t>
    </dgm:pt>
    <dgm:pt modelId="{AFDDCAB2-6D1C-4E50-ACAB-98090E2CF065}">
      <dgm:prSet phldrT="[Text]"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Real</a:t>
          </a:r>
        </a:p>
      </dgm:t>
    </dgm:pt>
    <dgm:pt modelId="{0B406459-0836-4DB8-9A0C-120E66B228D0}" type="parTrans" cxnId="{7A2BB835-F5AC-4DD8-9756-159424BC635E}">
      <dgm:prSet/>
      <dgm:spPr/>
      <dgm:t>
        <a:bodyPr/>
        <a:lstStyle/>
        <a:p>
          <a:endParaRPr lang="en-GB"/>
        </a:p>
      </dgm:t>
    </dgm:pt>
    <dgm:pt modelId="{E98E7D45-6B80-42DB-B9C8-0CDC5BA24831}" type="sibTrans" cxnId="{7A2BB835-F5AC-4DD8-9756-159424BC635E}">
      <dgm:prSet/>
      <dgm:spPr/>
      <dgm:t>
        <a:bodyPr/>
        <a:lstStyle/>
        <a:p>
          <a:endParaRPr lang="en-GB"/>
        </a:p>
      </dgm:t>
    </dgm:pt>
    <dgm:pt modelId="{E959D8E1-1CB4-4215-BF8C-3691E422CBC8}">
      <dgm:prSet phldrT="[Text]"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Identified by a third person once the procedure is closed</a:t>
          </a:r>
        </a:p>
      </dgm:t>
    </dgm:pt>
    <dgm:pt modelId="{50272398-7615-4A11-9B93-48FCE72D19BF}" type="parTrans" cxnId="{FFFEE216-B575-45A2-8D32-88D2058B15F4}">
      <dgm:prSet/>
      <dgm:spPr/>
      <dgm:t>
        <a:bodyPr/>
        <a:lstStyle/>
        <a:p>
          <a:endParaRPr lang="en-GB"/>
        </a:p>
      </dgm:t>
    </dgm:pt>
    <dgm:pt modelId="{A5C29A53-B267-48A6-95C0-CB194439FE7F}" type="sibTrans" cxnId="{FFFEE216-B575-45A2-8D32-88D2058B15F4}">
      <dgm:prSet/>
      <dgm:spPr/>
      <dgm:t>
        <a:bodyPr/>
        <a:lstStyle/>
        <a:p>
          <a:endParaRPr lang="en-GB"/>
        </a:p>
      </dgm:t>
    </dgm:pt>
    <dgm:pt modelId="{9EE83F3B-0EB5-4B6B-917E-7A0EFCA44CDD}">
      <dgm:prSet phldrT="[Text]"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Apparent</a:t>
          </a:r>
        </a:p>
      </dgm:t>
    </dgm:pt>
    <dgm:pt modelId="{91A868B1-42F0-46BB-A736-2C964EB3EE51}" type="parTrans" cxnId="{A7D6E6C7-EC03-4441-B15D-67C6D2806FCD}">
      <dgm:prSet/>
      <dgm:spPr/>
      <dgm:t>
        <a:bodyPr/>
        <a:lstStyle/>
        <a:p>
          <a:endParaRPr lang="en-GB"/>
        </a:p>
      </dgm:t>
    </dgm:pt>
    <dgm:pt modelId="{9F4301BE-B83F-4F96-81EF-718F8C47AAF2}" type="sibTrans" cxnId="{A7D6E6C7-EC03-4441-B15D-67C6D2806FCD}">
      <dgm:prSet/>
      <dgm:spPr/>
      <dgm:t>
        <a:bodyPr/>
        <a:lstStyle/>
        <a:p>
          <a:endParaRPr lang="en-GB"/>
        </a:p>
      </dgm:t>
    </dgm:pt>
    <dgm:pt modelId="{1B7AD63F-876D-4FB9-AA74-B03C2711B1AB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One which a reasonable person would think that the professional's judgment is likely to be compromised.</a:t>
          </a:r>
          <a:endParaRPr lang="en-GB" dirty="0">
            <a:latin typeface="Century Gothic" panose="020B0502020202020204" pitchFamily="34" charset="0"/>
          </a:endParaRPr>
        </a:p>
      </dgm:t>
    </dgm:pt>
    <dgm:pt modelId="{2890FE6F-2BC7-404D-8991-C34B1B85E1A1}" type="parTrans" cxnId="{C88C2A4F-DCE6-4D97-A15E-3CE604F10959}">
      <dgm:prSet/>
      <dgm:spPr/>
      <dgm:t>
        <a:bodyPr/>
        <a:lstStyle/>
        <a:p>
          <a:endParaRPr lang="en-GB"/>
        </a:p>
      </dgm:t>
    </dgm:pt>
    <dgm:pt modelId="{FCFFA310-0E3A-4EBB-9A6B-939DAC16475F}" type="sibTrans" cxnId="{C88C2A4F-DCE6-4D97-A15E-3CE604F10959}">
      <dgm:prSet/>
      <dgm:spPr/>
      <dgm:t>
        <a:bodyPr/>
        <a:lstStyle/>
        <a:p>
          <a:endParaRPr lang="en-GB"/>
        </a:p>
      </dgm:t>
    </dgm:pt>
    <dgm:pt modelId="{17372333-8ACF-4D14-909F-A04BD6A48F8B}" type="pres">
      <dgm:prSet presAssocID="{E6CED9F1-470F-41A0-8235-A1B44F8C7367}" presName="Name0" presStyleCnt="0">
        <dgm:presLayoutVars>
          <dgm:dir/>
          <dgm:animLvl val="lvl"/>
          <dgm:resizeHandles val="exact"/>
        </dgm:presLayoutVars>
      </dgm:prSet>
      <dgm:spPr/>
    </dgm:pt>
    <dgm:pt modelId="{F825B2B1-699D-47EE-A4AF-913DE8334D9A}" type="pres">
      <dgm:prSet presAssocID="{8649F3D3-2FC2-42C4-B278-A2F1D23911AE}" presName="composite" presStyleCnt="0"/>
      <dgm:spPr/>
    </dgm:pt>
    <dgm:pt modelId="{24801D0E-5FBC-4BF2-B78E-75587F9E1BCE}" type="pres">
      <dgm:prSet presAssocID="{8649F3D3-2FC2-42C4-B278-A2F1D23911A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3DAD6ED-66F6-465D-9D90-7FA38F6F4945}" type="pres">
      <dgm:prSet presAssocID="{8649F3D3-2FC2-42C4-B278-A2F1D23911AE}" presName="desTx" presStyleLbl="alignAccFollowNode1" presStyleIdx="0" presStyleCnt="3">
        <dgm:presLayoutVars>
          <dgm:bulletEnabled val="1"/>
        </dgm:presLayoutVars>
      </dgm:prSet>
      <dgm:spPr/>
    </dgm:pt>
    <dgm:pt modelId="{DA16BE05-37D1-4C37-8A9D-F951F6A6AD1C}" type="pres">
      <dgm:prSet presAssocID="{9321CDB2-8A56-46B2-951C-1C33D30229D5}" presName="space" presStyleCnt="0"/>
      <dgm:spPr/>
    </dgm:pt>
    <dgm:pt modelId="{5D8C39BE-49D2-404C-8D54-1B0F01C5E6D7}" type="pres">
      <dgm:prSet presAssocID="{AFDDCAB2-6D1C-4E50-ACAB-98090E2CF065}" presName="composite" presStyleCnt="0"/>
      <dgm:spPr/>
    </dgm:pt>
    <dgm:pt modelId="{9C25A42C-E8AA-48D6-A395-997776D209FF}" type="pres">
      <dgm:prSet presAssocID="{AFDDCAB2-6D1C-4E50-ACAB-98090E2CF0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374DDFC-B792-45C0-A295-3EFC001EC0FD}" type="pres">
      <dgm:prSet presAssocID="{AFDDCAB2-6D1C-4E50-ACAB-98090E2CF065}" presName="desTx" presStyleLbl="alignAccFollowNode1" presStyleIdx="1" presStyleCnt="3">
        <dgm:presLayoutVars>
          <dgm:bulletEnabled val="1"/>
        </dgm:presLayoutVars>
      </dgm:prSet>
      <dgm:spPr/>
    </dgm:pt>
    <dgm:pt modelId="{00BBDE93-4FD7-48DC-BE66-CCD85BEE1A29}" type="pres">
      <dgm:prSet presAssocID="{E98E7D45-6B80-42DB-B9C8-0CDC5BA24831}" presName="space" presStyleCnt="0"/>
      <dgm:spPr/>
    </dgm:pt>
    <dgm:pt modelId="{85BB2F91-0549-4BC8-9B37-AC0BF24939F5}" type="pres">
      <dgm:prSet presAssocID="{9EE83F3B-0EB5-4B6B-917E-7A0EFCA44CDD}" presName="composite" presStyleCnt="0"/>
      <dgm:spPr/>
    </dgm:pt>
    <dgm:pt modelId="{24E2412C-B6D7-48D0-B654-AD0A5E6F6573}" type="pres">
      <dgm:prSet presAssocID="{9EE83F3B-0EB5-4B6B-917E-7A0EFCA44C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CE0130-FE7B-4FE9-9671-3D8D00E5329E}" type="pres">
      <dgm:prSet presAssocID="{9EE83F3B-0EB5-4B6B-917E-7A0EFCA44C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0F25403-4493-4071-9021-7EF5F60BBB74}" type="presOf" srcId="{2B37540D-6244-4785-924B-5F744ACD8541}" destId="{53DAD6ED-66F6-465D-9D90-7FA38F6F4945}" srcOrd="0" destOrd="0" presId="urn:microsoft.com/office/officeart/2005/8/layout/hList1"/>
    <dgm:cxn modelId="{68E84404-618D-41E0-B380-412330D9DDF9}" type="presOf" srcId="{8649F3D3-2FC2-42C4-B278-A2F1D23911AE}" destId="{24801D0E-5FBC-4BF2-B78E-75587F9E1BCE}" srcOrd="0" destOrd="0" presId="urn:microsoft.com/office/officeart/2005/8/layout/hList1"/>
    <dgm:cxn modelId="{FFFEE216-B575-45A2-8D32-88D2058B15F4}" srcId="{AFDDCAB2-6D1C-4E50-ACAB-98090E2CF065}" destId="{E959D8E1-1CB4-4215-BF8C-3691E422CBC8}" srcOrd="0" destOrd="0" parTransId="{50272398-7615-4A11-9B93-48FCE72D19BF}" sibTransId="{A5C29A53-B267-48A6-95C0-CB194439FE7F}"/>
    <dgm:cxn modelId="{CAB28C1B-9B7E-4DBD-AD87-DDA57CF24F4D}" srcId="{8649F3D3-2FC2-42C4-B278-A2F1D23911AE}" destId="{2B37540D-6244-4785-924B-5F744ACD8541}" srcOrd="0" destOrd="0" parTransId="{478F4FE4-C138-4D45-A605-A09EF8080E63}" sibTransId="{5E63C049-F2D0-46A7-9318-B0C3A599F5F0}"/>
    <dgm:cxn modelId="{7A2BB835-F5AC-4DD8-9756-159424BC635E}" srcId="{E6CED9F1-470F-41A0-8235-A1B44F8C7367}" destId="{AFDDCAB2-6D1C-4E50-ACAB-98090E2CF065}" srcOrd="1" destOrd="0" parTransId="{0B406459-0836-4DB8-9A0C-120E66B228D0}" sibTransId="{E98E7D45-6B80-42DB-B9C8-0CDC5BA24831}"/>
    <dgm:cxn modelId="{8033EB44-C157-438D-8742-683A5F0FDEB0}" type="presOf" srcId="{E6CED9F1-470F-41A0-8235-A1B44F8C7367}" destId="{17372333-8ACF-4D14-909F-A04BD6A48F8B}" srcOrd="0" destOrd="0" presId="urn:microsoft.com/office/officeart/2005/8/layout/hList1"/>
    <dgm:cxn modelId="{C88C2A4F-DCE6-4D97-A15E-3CE604F10959}" srcId="{9EE83F3B-0EB5-4B6B-917E-7A0EFCA44CDD}" destId="{1B7AD63F-876D-4FB9-AA74-B03C2711B1AB}" srcOrd="0" destOrd="0" parTransId="{2890FE6F-2BC7-404D-8991-C34B1B85E1A1}" sibTransId="{FCFFA310-0E3A-4EBB-9A6B-939DAC16475F}"/>
    <dgm:cxn modelId="{D2E9CDB0-2988-41C5-A43F-133675C295FD}" type="presOf" srcId="{1B7AD63F-876D-4FB9-AA74-B03C2711B1AB}" destId="{1FCE0130-FE7B-4FE9-9671-3D8D00E5329E}" srcOrd="0" destOrd="0" presId="urn:microsoft.com/office/officeart/2005/8/layout/hList1"/>
    <dgm:cxn modelId="{FE50D6B7-5AD2-43D1-A118-CA5B26E91BE0}" srcId="{E6CED9F1-470F-41A0-8235-A1B44F8C7367}" destId="{8649F3D3-2FC2-42C4-B278-A2F1D23911AE}" srcOrd="0" destOrd="0" parTransId="{EA4F68EF-2ABE-4E6D-B81B-5CDB307475C3}" sibTransId="{9321CDB2-8A56-46B2-951C-1C33D30229D5}"/>
    <dgm:cxn modelId="{6061BCC1-BDC9-464F-A692-46E42D994D2A}" type="presOf" srcId="{AFDDCAB2-6D1C-4E50-ACAB-98090E2CF065}" destId="{9C25A42C-E8AA-48D6-A395-997776D209FF}" srcOrd="0" destOrd="0" presId="urn:microsoft.com/office/officeart/2005/8/layout/hList1"/>
    <dgm:cxn modelId="{A7D6E6C7-EC03-4441-B15D-67C6D2806FCD}" srcId="{E6CED9F1-470F-41A0-8235-A1B44F8C7367}" destId="{9EE83F3B-0EB5-4B6B-917E-7A0EFCA44CDD}" srcOrd="2" destOrd="0" parTransId="{91A868B1-42F0-46BB-A736-2C964EB3EE51}" sibTransId="{9F4301BE-B83F-4F96-81EF-718F8C47AAF2}"/>
    <dgm:cxn modelId="{AA3B71C8-61AB-4E35-8656-C98D61478D50}" type="presOf" srcId="{E959D8E1-1CB4-4215-BF8C-3691E422CBC8}" destId="{0374DDFC-B792-45C0-A295-3EFC001EC0FD}" srcOrd="0" destOrd="0" presId="urn:microsoft.com/office/officeart/2005/8/layout/hList1"/>
    <dgm:cxn modelId="{1C394DD4-3907-44EC-B1B5-4E3398FAE98F}" type="presOf" srcId="{9EE83F3B-0EB5-4B6B-917E-7A0EFCA44CDD}" destId="{24E2412C-B6D7-48D0-B654-AD0A5E6F6573}" srcOrd="0" destOrd="0" presId="urn:microsoft.com/office/officeart/2005/8/layout/hList1"/>
    <dgm:cxn modelId="{CDDD01C0-8976-4CF3-86B5-062E47F7F8BD}" type="presParOf" srcId="{17372333-8ACF-4D14-909F-A04BD6A48F8B}" destId="{F825B2B1-699D-47EE-A4AF-913DE8334D9A}" srcOrd="0" destOrd="0" presId="urn:microsoft.com/office/officeart/2005/8/layout/hList1"/>
    <dgm:cxn modelId="{6FAAC39C-436F-46E3-ABC6-E3E8F4B1CD6F}" type="presParOf" srcId="{F825B2B1-699D-47EE-A4AF-913DE8334D9A}" destId="{24801D0E-5FBC-4BF2-B78E-75587F9E1BCE}" srcOrd="0" destOrd="0" presId="urn:microsoft.com/office/officeart/2005/8/layout/hList1"/>
    <dgm:cxn modelId="{822DE63E-8387-44F1-8D56-9D432C82A5F6}" type="presParOf" srcId="{F825B2B1-699D-47EE-A4AF-913DE8334D9A}" destId="{53DAD6ED-66F6-465D-9D90-7FA38F6F4945}" srcOrd="1" destOrd="0" presId="urn:microsoft.com/office/officeart/2005/8/layout/hList1"/>
    <dgm:cxn modelId="{FEC02D30-A718-4D01-AACC-AD1451F1E64B}" type="presParOf" srcId="{17372333-8ACF-4D14-909F-A04BD6A48F8B}" destId="{DA16BE05-37D1-4C37-8A9D-F951F6A6AD1C}" srcOrd="1" destOrd="0" presId="urn:microsoft.com/office/officeart/2005/8/layout/hList1"/>
    <dgm:cxn modelId="{5CF88C96-643F-4AF9-85FE-5D464FFDC2FA}" type="presParOf" srcId="{17372333-8ACF-4D14-909F-A04BD6A48F8B}" destId="{5D8C39BE-49D2-404C-8D54-1B0F01C5E6D7}" srcOrd="2" destOrd="0" presId="urn:microsoft.com/office/officeart/2005/8/layout/hList1"/>
    <dgm:cxn modelId="{88B8D820-AD62-46A1-87A6-D8D1C9885AF7}" type="presParOf" srcId="{5D8C39BE-49D2-404C-8D54-1B0F01C5E6D7}" destId="{9C25A42C-E8AA-48D6-A395-997776D209FF}" srcOrd="0" destOrd="0" presId="urn:microsoft.com/office/officeart/2005/8/layout/hList1"/>
    <dgm:cxn modelId="{40F5458F-4515-4AA2-8BD4-94B50A39F900}" type="presParOf" srcId="{5D8C39BE-49D2-404C-8D54-1B0F01C5E6D7}" destId="{0374DDFC-B792-45C0-A295-3EFC001EC0FD}" srcOrd="1" destOrd="0" presId="urn:microsoft.com/office/officeart/2005/8/layout/hList1"/>
    <dgm:cxn modelId="{EE7D7728-0459-49E1-A5C7-D2A1DE039452}" type="presParOf" srcId="{17372333-8ACF-4D14-909F-A04BD6A48F8B}" destId="{00BBDE93-4FD7-48DC-BE66-CCD85BEE1A29}" srcOrd="3" destOrd="0" presId="urn:microsoft.com/office/officeart/2005/8/layout/hList1"/>
    <dgm:cxn modelId="{32FD4DC4-3727-42E4-BAF0-4E6FBBC1A822}" type="presParOf" srcId="{17372333-8ACF-4D14-909F-A04BD6A48F8B}" destId="{85BB2F91-0549-4BC8-9B37-AC0BF24939F5}" srcOrd="4" destOrd="0" presId="urn:microsoft.com/office/officeart/2005/8/layout/hList1"/>
    <dgm:cxn modelId="{3BA3B1C0-685C-42F2-8036-995FE1A2D91F}" type="presParOf" srcId="{85BB2F91-0549-4BC8-9B37-AC0BF24939F5}" destId="{24E2412C-B6D7-48D0-B654-AD0A5E6F6573}" srcOrd="0" destOrd="0" presId="urn:microsoft.com/office/officeart/2005/8/layout/hList1"/>
    <dgm:cxn modelId="{6FB18FE6-CA8C-498E-B6FF-684B43216AAE}" type="presParOf" srcId="{85BB2F91-0549-4BC8-9B37-AC0BF24939F5}" destId="{1FCE0130-FE7B-4FE9-9671-3D8D00E532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41E3-91EF-4550-8570-ACE70353E734}">
      <dsp:nvSpPr>
        <dsp:cNvPr id="0" name=""/>
        <dsp:cNvSpPr/>
      </dsp:nvSpPr>
      <dsp:spPr>
        <a:xfrm rot="5400000">
          <a:off x="-271752" y="273685"/>
          <a:ext cx="1811686" cy="1268180"/>
        </a:xfrm>
        <a:prstGeom prst="chevron">
          <a:avLst/>
        </a:prstGeom>
        <a:solidFill>
          <a:srgbClr val="9B66E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Irregularity</a:t>
          </a:r>
        </a:p>
      </dsp:txBody>
      <dsp:txXfrm rot="-5400000">
        <a:off x="1" y="636022"/>
        <a:ext cx="1268180" cy="543506"/>
      </dsp:txXfrm>
    </dsp:sp>
    <dsp:sp modelId="{B41B221E-357D-455F-B2FE-F1872CF3041D}">
      <dsp:nvSpPr>
        <dsp:cNvPr id="0" name=""/>
        <dsp:cNvSpPr/>
      </dsp:nvSpPr>
      <dsp:spPr>
        <a:xfrm rot="5400000">
          <a:off x="4613281" y="-3343168"/>
          <a:ext cx="1177596" cy="786779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An infringement of applicable rules affecting the EU budget</a:t>
          </a:r>
        </a:p>
      </dsp:txBody>
      <dsp:txXfrm rot="-5400000">
        <a:off x="1268181" y="59417"/>
        <a:ext cx="7810313" cy="1062626"/>
      </dsp:txXfrm>
    </dsp:sp>
    <dsp:sp modelId="{04685DE8-B044-4349-9156-DE75FF9C9FA9}">
      <dsp:nvSpPr>
        <dsp:cNvPr id="0" name=""/>
        <dsp:cNvSpPr/>
      </dsp:nvSpPr>
      <dsp:spPr>
        <a:xfrm rot="5400000">
          <a:off x="-271752" y="1893385"/>
          <a:ext cx="1811686" cy="1268180"/>
        </a:xfrm>
        <a:prstGeom prst="chevron">
          <a:avLst/>
        </a:prstGeom>
        <a:solidFill>
          <a:srgbClr val="9B66E0">
            <a:hueOff val="-1428826"/>
            <a:satOff val="-7136"/>
            <a:lumOff val="-6078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Fraud</a:t>
          </a:r>
        </a:p>
      </dsp:txBody>
      <dsp:txXfrm rot="-5400000">
        <a:off x="1" y="2255722"/>
        <a:ext cx="1268180" cy="543506"/>
      </dsp:txXfrm>
    </dsp:sp>
    <dsp:sp modelId="{91BDC9F8-8658-46DC-A400-5E5A62C3B33F}">
      <dsp:nvSpPr>
        <dsp:cNvPr id="0" name=""/>
        <dsp:cNvSpPr/>
      </dsp:nvSpPr>
      <dsp:spPr>
        <a:xfrm rot="5400000">
          <a:off x="4613281" y="-1723468"/>
          <a:ext cx="1177596" cy="786779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An intentional irregularity</a:t>
          </a:r>
        </a:p>
      </dsp:txBody>
      <dsp:txXfrm rot="-5400000">
        <a:off x="1268181" y="1679117"/>
        <a:ext cx="7810313" cy="1062626"/>
      </dsp:txXfrm>
    </dsp:sp>
    <dsp:sp modelId="{4EFB0727-1237-464B-9464-717E6CACB122}">
      <dsp:nvSpPr>
        <dsp:cNvPr id="0" name=""/>
        <dsp:cNvSpPr/>
      </dsp:nvSpPr>
      <dsp:spPr>
        <a:xfrm rot="5400000">
          <a:off x="-271752" y="3513084"/>
          <a:ext cx="1811686" cy="1268180"/>
        </a:xfrm>
        <a:prstGeom prst="chevron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Corruption</a:t>
          </a:r>
        </a:p>
      </dsp:txBody>
      <dsp:txXfrm rot="-5400000">
        <a:off x="1" y="3875421"/>
        <a:ext cx="1268180" cy="543506"/>
      </dsp:txXfrm>
    </dsp:sp>
    <dsp:sp modelId="{66A36B27-F0D2-4D03-8503-64357FBFA615}">
      <dsp:nvSpPr>
        <dsp:cNvPr id="0" name=""/>
        <dsp:cNvSpPr/>
      </dsp:nvSpPr>
      <dsp:spPr>
        <a:xfrm rot="5400000">
          <a:off x="4613281" y="-103769"/>
          <a:ext cx="1177596" cy="786779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 fraud with personal gain</a:t>
          </a:r>
        </a:p>
      </dsp:txBody>
      <dsp:txXfrm rot="-5400000">
        <a:off x="1268181" y="3298816"/>
        <a:ext cx="7810313" cy="1062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19EB9-B7C1-4B2B-A1A8-E412A2E054BC}">
      <dsp:nvSpPr>
        <dsp:cNvPr id="0" name=""/>
        <dsp:cNvSpPr/>
      </dsp:nvSpPr>
      <dsp:spPr>
        <a:xfrm>
          <a:off x="4095" y="331199"/>
          <a:ext cx="2462600" cy="729390"/>
        </a:xfrm>
        <a:prstGeom prst="rect">
          <a:avLst/>
        </a:prstGeom>
        <a:solidFill>
          <a:srgbClr val="9B66E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Corruption</a:t>
          </a:r>
        </a:p>
      </dsp:txBody>
      <dsp:txXfrm>
        <a:off x="4095" y="331199"/>
        <a:ext cx="2462600" cy="729390"/>
      </dsp:txXfrm>
    </dsp:sp>
    <dsp:sp modelId="{9FCA2159-7EAA-471E-A1F3-C45343400650}">
      <dsp:nvSpPr>
        <dsp:cNvPr id="0" name=""/>
        <dsp:cNvSpPr/>
      </dsp:nvSpPr>
      <dsp:spPr>
        <a:xfrm>
          <a:off x="4095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Conflict of interest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Bribery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Illegal gratuities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Economic or violent extorsion</a:t>
          </a:r>
        </a:p>
      </dsp:txBody>
      <dsp:txXfrm>
        <a:off x="4095" y="1060589"/>
        <a:ext cx="2462600" cy="3546196"/>
      </dsp:txXfrm>
    </dsp:sp>
    <dsp:sp modelId="{612EE12C-7F77-4DF0-B3FC-79AB15408511}">
      <dsp:nvSpPr>
        <dsp:cNvPr id="0" name=""/>
        <dsp:cNvSpPr/>
      </dsp:nvSpPr>
      <dsp:spPr>
        <a:xfrm>
          <a:off x="2811459" y="331199"/>
          <a:ext cx="2462600" cy="729390"/>
        </a:xfrm>
        <a:prstGeom prst="rect">
          <a:avLst/>
        </a:prstGeom>
        <a:solidFill>
          <a:srgbClr val="9B66E0">
            <a:hueOff val="-1428826"/>
            <a:satOff val="-7136"/>
            <a:lumOff val="-6078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Misappropriation</a:t>
          </a:r>
        </a:p>
      </dsp:txBody>
      <dsp:txXfrm>
        <a:off x="2811459" y="331199"/>
        <a:ext cx="2462600" cy="729390"/>
      </dsp:txXfrm>
    </dsp:sp>
    <dsp:sp modelId="{FCC8845D-5955-47A1-BD4B-ACA77FA4974A}">
      <dsp:nvSpPr>
        <dsp:cNvPr id="0" name=""/>
        <dsp:cNvSpPr/>
      </dsp:nvSpPr>
      <dsp:spPr>
        <a:xfrm>
          <a:off x="2811459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1038503"/>
            <a:satOff val="-9425"/>
            <a:lumOff val="-1358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1038503"/>
              <a:satOff val="-9425"/>
              <a:lumOff val="-135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Fraudulent procurement or disbursements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Misuse of funds or assets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noProof="0" dirty="0">
            <a:solidFill>
              <a:srgbClr val="07147A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sp:txBody>
      <dsp:txXfrm>
        <a:off x="2811459" y="1060589"/>
        <a:ext cx="2462600" cy="3546196"/>
      </dsp:txXfrm>
    </dsp:sp>
    <dsp:sp modelId="{BC956DDF-2C6C-4DCA-B254-6CC1EB8216B1}">
      <dsp:nvSpPr>
        <dsp:cNvPr id="0" name=""/>
        <dsp:cNvSpPr/>
      </dsp:nvSpPr>
      <dsp:spPr>
        <a:xfrm>
          <a:off x="5618823" y="331199"/>
          <a:ext cx="2462600" cy="729390"/>
        </a:xfrm>
        <a:prstGeom prst="rect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Financial misstatement</a:t>
          </a:r>
        </a:p>
      </dsp:txBody>
      <dsp:txXfrm>
        <a:off x="5618823" y="331199"/>
        <a:ext cx="2462600" cy="729390"/>
      </dsp:txXfrm>
    </dsp:sp>
    <dsp:sp modelId="{EB852F62-0A3D-4692-B669-7F59F563DE0F}">
      <dsp:nvSpPr>
        <dsp:cNvPr id="0" name=""/>
        <dsp:cNvSpPr/>
      </dsp:nvSpPr>
      <dsp:spPr>
        <a:xfrm>
          <a:off x="5618823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Expenditure over-valuation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False supporting documents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Overstated performance indicators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False, incorrect or incomplete statements</a:t>
          </a:r>
        </a:p>
      </dsp:txBody>
      <dsp:txXfrm>
        <a:off x="5618823" y="1060589"/>
        <a:ext cx="2462600" cy="3546196"/>
      </dsp:txXfrm>
    </dsp:sp>
    <dsp:sp modelId="{5EE84634-72B0-4B28-89C8-C575C869861F}">
      <dsp:nvSpPr>
        <dsp:cNvPr id="0" name=""/>
        <dsp:cNvSpPr/>
      </dsp:nvSpPr>
      <dsp:spPr>
        <a:xfrm>
          <a:off x="8426187" y="331199"/>
          <a:ext cx="2462600" cy="729390"/>
        </a:xfrm>
        <a:prstGeom prst="rect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Manipulation of tenders</a:t>
          </a:r>
        </a:p>
      </dsp:txBody>
      <dsp:txXfrm>
        <a:off x="8426187" y="331199"/>
        <a:ext cx="2462600" cy="729390"/>
      </dsp:txXfrm>
    </dsp:sp>
    <dsp:sp modelId="{01F836B9-C2C3-4FDE-ACD1-B1517060511C}">
      <dsp:nvSpPr>
        <dsp:cNvPr id="0" name=""/>
        <dsp:cNvSpPr/>
      </dsp:nvSpPr>
      <dsp:spPr>
        <a:xfrm>
          <a:off x="8426187" y="1060589"/>
          <a:ext cx="2462600" cy="3546196"/>
        </a:xfrm>
        <a:prstGeom prst="rect">
          <a:avLst/>
        </a:prstGeom>
        <a:solidFill>
          <a:srgbClr val="9B66E0">
            <a:tint val="40000"/>
            <a:alpha val="90000"/>
            <a:hueOff val="-2077006"/>
            <a:satOff val="-18849"/>
            <a:lumOff val="-2716"/>
            <a:alphaOff val="0"/>
          </a:srgbClr>
        </a:solidFill>
        <a:ln w="12700" cap="flat" cmpd="sng" algn="ctr">
          <a:solidFill>
            <a:srgbClr val="9B66E0">
              <a:tint val="40000"/>
              <a:alpha val="90000"/>
              <a:hueOff val="-2077006"/>
              <a:satOff val="-18849"/>
              <a:lumOff val="-271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Rigged specifications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Leaking bid data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Collusive bidding</a:t>
          </a:r>
        </a:p>
      </dsp:txBody>
      <dsp:txXfrm>
        <a:off x="8426187" y="1060589"/>
        <a:ext cx="2462600" cy="3546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A1A9B-6965-4055-B89F-761B3D8336D1}">
      <dsp:nvSpPr>
        <dsp:cNvPr id="0" name=""/>
        <dsp:cNvSpPr/>
      </dsp:nvSpPr>
      <dsp:spPr>
        <a:xfrm>
          <a:off x="530314" y="585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solidFill>
                <a:schemeClr val="bg1"/>
              </a:solidFill>
              <a:latin typeface="Century Gothic" panose="020B0502020202020204" pitchFamily="34" charset="0"/>
            </a:rPr>
            <a:t>Antifraud strategy</a:t>
          </a:r>
        </a:p>
      </dsp:txBody>
      <dsp:txXfrm>
        <a:off x="530314" y="585"/>
        <a:ext cx="2135131" cy="1281079"/>
      </dsp:txXfrm>
    </dsp:sp>
    <dsp:sp modelId="{28D1C0A2-4DFC-4FAD-ACC9-8A45AD68281F}">
      <dsp:nvSpPr>
        <dsp:cNvPr id="0" name=""/>
        <dsp:cNvSpPr/>
      </dsp:nvSpPr>
      <dsp:spPr>
        <a:xfrm>
          <a:off x="2878959" y="585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solidFill>
                <a:schemeClr val="bg1"/>
              </a:solidFill>
              <a:latin typeface="Century Gothic" panose="020B0502020202020204" pitchFamily="34" charset="0"/>
            </a:rPr>
            <a:t>Antifraud statement</a:t>
          </a:r>
        </a:p>
      </dsp:txBody>
      <dsp:txXfrm>
        <a:off x="2878959" y="585"/>
        <a:ext cx="2135131" cy="1281079"/>
      </dsp:txXfrm>
    </dsp:sp>
    <dsp:sp modelId="{11752E29-51C5-46FB-BF6F-6510B622CD51}">
      <dsp:nvSpPr>
        <dsp:cNvPr id="0" name=""/>
        <dsp:cNvSpPr/>
      </dsp:nvSpPr>
      <dsp:spPr>
        <a:xfrm>
          <a:off x="5227604" y="585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solidFill>
                <a:schemeClr val="bg1"/>
              </a:solidFill>
              <a:latin typeface="Century Gothic" panose="020B0502020202020204" pitchFamily="34" charset="0"/>
            </a:rPr>
            <a:t>Awareness-raising</a:t>
          </a:r>
        </a:p>
      </dsp:txBody>
      <dsp:txXfrm>
        <a:off x="5227604" y="585"/>
        <a:ext cx="2135131" cy="1281079"/>
      </dsp:txXfrm>
    </dsp:sp>
    <dsp:sp modelId="{76BAA637-B7F5-4723-8FA0-34C477784E74}">
      <dsp:nvSpPr>
        <dsp:cNvPr id="0" name=""/>
        <dsp:cNvSpPr/>
      </dsp:nvSpPr>
      <dsp:spPr>
        <a:xfrm>
          <a:off x="530314" y="1495177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solidFill>
                <a:schemeClr val="bg1"/>
              </a:solidFill>
              <a:latin typeface="Century Gothic" panose="020B0502020202020204" pitchFamily="34" charset="0"/>
            </a:rPr>
            <a:t>Training</a:t>
          </a:r>
        </a:p>
      </dsp:txBody>
      <dsp:txXfrm>
        <a:off x="530314" y="1495177"/>
        <a:ext cx="2135131" cy="1281079"/>
      </dsp:txXfrm>
    </dsp:sp>
    <dsp:sp modelId="{F9FD0732-4200-4E94-8C40-7E98CABF86D2}">
      <dsp:nvSpPr>
        <dsp:cNvPr id="0" name=""/>
        <dsp:cNvSpPr/>
      </dsp:nvSpPr>
      <dsp:spPr>
        <a:xfrm>
          <a:off x="2878959" y="1495177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solidFill>
                <a:schemeClr val="bg1"/>
              </a:solidFill>
              <a:latin typeface="Century Gothic" panose="020B0502020202020204" pitchFamily="34" charset="0"/>
            </a:rPr>
            <a:t>Fraud risk assessment</a:t>
          </a:r>
        </a:p>
      </dsp:txBody>
      <dsp:txXfrm>
        <a:off x="2878959" y="1495177"/>
        <a:ext cx="2135131" cy="1281079"/>
      </dsp:txXfrm>
    </dsp:sp>
    <dsp:sp modelId="{55CC58B2-B076-4D5F-8921-FD7ABD8E2739}">
      <dsp:nvSpPr>
        <dsp:cNvPr id="0" name=""/>
        <dsp:cNvSpPr/>
      </dsp:nvSpPr>
      <dsp:spPr>
        <a:xfrm>
          <a:off x="5227604" y="1495177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solidFill>
                <a:schemeClr val="bg1"/>
              </a:solidFill>
              <a:latin typeface="Century Gothic" panose="020B0502020202020204" pitchFamily="34" charset="0"/>
            </a:rPr>
            <a:t>Red flags</a:t>
          </a:r>
        </a:p>
      </dsp:txBody>
      <dsp:txXfrm>
        <a:off x="5227604" y="1495177"/>
        <a:ext cx="2135131" cy="1281079"/>
      </dsp:txXfrm>
    </dsp:sp>
    <dsp:sp modelId="{4E12BB97-229A-4DFB-942E-B0F22F4879CB}">
      <dsp:nvSpPr>
        <dsp:cNvPr id="0" name=""/>
        <dsp:cNvSpPr/>
      </dsp:nvSpPr>
      <dsp:spPr>
        <a:xfrm>
          <a:off x="530314" y="2989769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latin typeface="Century Gothic" panose="020B0502020202020204" pitchFamily="34" charset="0"/>
            </a:rPr>
            <a:t>Whistleblowing</a:t>
          </a:r>
        </a:p>
      </dsp:txBody>
      <dsp:txXfrm>
        <a:off x="530314" y="2989769"/>
        <a:ext cx="2135131" cy="1281079"/>
      </dsp:txXfrm>
    </dsp:sp>
    <dsp:sp modelId="{3EE9AC92-9617-4216-904F-7BC5A6523569}">
      <dsp:nvSpPr>
        <dsp:cNvPr id="0" name=""/>
        <dsp:cNvSpPr/>
      </dsp:nvSpPr>
      <dsp:spPr>
        <a:xfrm>
          <a:off x="2878959" y="2989769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latin typeface="Century Gothic" panose="020B0502020202020204" pitchFamily="34" charset="0"/>
            </a:rPr>
            <a:t>Data mining</a:t>
          </a:r>
        </a:p>
      </dsp:txBody>
      <dsp:txXfrm>
        <a:off x="2878959" y="2989769"/>
        <a:ext cx="2135131" cy="1281079"/>
      </dsp:txXfrm>
    </dsp:sp>
    <dsp:sp modelId="{13FC8F4C-8E26-4CEA-8C45-8F832C8065D7}">
      <dsp:nvSpPr>
        <dsp:cNvPr id="0" name=""/>
        <dsp:cNvSpPr/>
      </dsp:nvSpPr>
      <dsp:spPr>
        <a:xfrm>
          <a:off x="5227604" y="2989769"/>
          <a:ext cx="2135131" cy="128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latin typeface="Century Gothic" panose="020B0502020202020204" pitchFamily="34" charset="0"/>
            </a:rPr>
            <a:t>Checks and controls</a:t>
          </a:r>
        </a:p>
      </dsp:txBody>
      <dsp:txXfrm>
        <a:off x="5227604" y="2989769"/>
        <a:ext cx="2135131" cy="1281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41E3-91EF-4550-8570-ACE70353E734}">
      <dsp:nvSpPr>
        <dsp:cNvPr id="0" name=""/>
        <dsp:cNvSpPr/>
      </dsp:nvSpPr>
      <dsp:spPr>
        <a:xfrm rot="5400000">
          <a:off x="-265179" y="265530"/>
          <a:ext cx="1767863" cy="1237504"/>
        </a:xfrm>
        <a:prstGeom prst="chevron">
          <a:avLst/>
        </a:prstGeom>
        <a:solidFill>
          <a:srgbClr val="9B66E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1</a:t>
          </a:r>
        </a:p>
      </dsp:txBody>
      <dsp:txXfrm rot="-5400000">
        <a:off x="1" y="619102"/>
        <a:ext cx="1237504" cy="530359"/>
      </dsp:txXfrm>
    </dsp:sp>
    <dsp:sp modelId="{B41B221E-357D-455F-B2FE-F1872CF3041D}">
      <dsp:nvSpPr>
        <dsp:cNvPr id="0" name=""/>
        <dsp:cNvSpPr/>
      </dsp:nvSpPr>
      <dsp:spPr>
        <a:xfrm rot="5400000">
          <a:off x="3443967" y="-2206111"/>
          <a:ext cx="1149111" cy="5562036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Alert</a:t>
          </a:r>
          <a:endParaRPr lang="en-US" sz="3200" kern="1200" noProof="0" dirty="0">
            <a:solidFill>
              <a:srgbClr val="07147A">
                <a:hueOff val="0"/>
                <a:satOff val="0"/>
                <a:lumOff val="0"/>
                <a:alphaOff val="0"/>
              </a:srgb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-5400000">
        <a:off x="1237505" y="56446"/>
        <a:ext cx="5505941" cy="1036921"/>
      </dsp:txXfrm>
    </dsp:sp>
    <dsp:sp modelId="{04685DE8-B044-4349-9156-DE75FF9C9FA9}">
      <dsp:nvSpPr>
        <dsp:cNvPr id="0" name=""/>
        <dsp:cNvSpPr/>
      </dsp:nvSpPr>
      <dsp:spPr>
        <a:xfrm rot="5400000">
          <a:off x="-265179" y="1840883"/>
          <a:ext cx="1767863" cy="1237504"/>
        </a:xfrm>
        <a:prstGeom prst="chevron">
          <a:avLst/>
        </a:prstGeom>
        <a:solidFill>
          <a:srgbClr val="9B66E0">
            <a:hueOff val="-1428826"/>
            <a:satOff val="-7136"/>
            <a:lumOff val="-6078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2</a:t>
          </a:r>
        </a:p>
      </dsp:txBody>
      <dsp:txXfrm rot="-5400000">
        <a:off x="1" y="2194455"/>
        <a:ext cx="1237504" cy="530359"/>
      </dsp:txXfrm>
    </dsp:sp>
    <dsp:sp modelId="{91BDC9F8-8658-46DC-A400-5E5A62C3B33F}">
      <dsp:nvSpPr>
        <dsp:cNvPr id="0" name=""/>
        <dsp:cNvSpPr/>
      </dsp:nvSpPr>
      <dsp:spPr>
        <a:xfrm rot="5400000">
          <a:off x="3443967" y="-630758"/>
          <a:ext cx="1149111" cy="5562036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1428826"/>
              <a:satOff val="-7136"/>
              <a:lumOff val="-6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Suspicion</a:t>
          </a:r>
          <a:endParaRPr lang="en-US" sz="3200" kern="1200" noProof="0" dirty="0">
            <a:solidFill>
              <a:srgbClr val="07147A">
                <a:hueOff val="0"/>
                <a:satOff val="0"/>
                <a:lumOff val="0"/>
                <a:alphaOff val="0"/>
              </a:srgb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-5400000">
        <a:off x="1237505" y="1631799"/>
        <a:ext cx="5505941" cy="1036921"/>
      </dsp:txXfrm>
    </dsp:sp>
    <dsp:sp modelId="{4EFB0727-1237-464B-9464-717E6CACB122}">
      <dsp:nvSpPr>
        <dsp:cNvPr id="0" name=""/>
        <dsp:cNvSpPr/>
      </dsp:nvSpPr>
      <dsp:spPr>
        <a:xfrm rot="5400000">
          <a:off x="-265179" y="3416237"/>
          <a:ext cx="1767863" cy="1237504"/>
        </a:xfrm>
        <a:prstGeom prst="chevron">
          <a:avLst/>
        </a:prstGeom>
        <a:solidFill>
          <a:srgbClr val="9B66E0">
            <a:hueOff val="-2857653"/>
            <a:satOff val="-14272"/>
            <a:lumOff val="-12157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3</a:t>
          </a:r>
        </a:p>
      </dsp:txBody>
      <dsp:txXfrm rot="-5400000">
        <a:off x="1" y="3769809"/>
        <a:ext cx="1237504" cy="530359"/>
      </dsp:txXfrm>
    </dsp:sp>
    <dsp:sp modelId="{66A36B27-F0D2-4D03-8503-64357FBFA615}">
      <dsp:nvSpPr>
        <dsp:cNvPr id="0" name=""/>
        <dsp:cNvSpPr/>
      </dsp:nvSpPr>
      <dsp:spPr>
        <a:xfrm rot="5400000">
          <a:off x="3443967" y="944594"/>
          <a:ext cx="1149111" cy="5562036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B66E0">
              <a:hueOff val="-2857653"/>
              <a:satOff val="-14272"/>
              <a:lumOff val="-12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Establishment</a:t>
          </a:r>
          <a:r>
            <a:rPr lang="en-US" sz="3200" kern="1200" noProof="0" dirty="0">
              <a:solidFill>
                <a:srgbClr val="07147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</a:p>
      </dsp:txBody>
      <dsp:txXfrm rot="-5400000">
        <a:off x="1237505" y="3207152"/>
        <a:ext cx="5505941" cy="1036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01D0E-5FBC-4BF2-B78E-75587F9E1BCE}">
      <dsp:nvSpPr>
        <dsp:cNvPr id="0" name=""/>
        <dsp:cNvSpPr/>
      </dsp:nvSpPr>
      <dsp:spPr>
        <a:xfrm>
          <a:off x="3046" y="793608"/>
          <a:ext cx="2970496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entury Gothic" panose="020B0502020202020204" pitchFamily="34" charset="0"/>
            </a:rPr>
            <a:t>Potential</a:t>
          </a:r>
        </a:p>
      </dsp:txBody>
      <dsp:txXfrm>
        <a:off x="3046" y="793608"/>
        <a:ext cx="2970496" cy="720000"/>
      </dsp:txXfrm>
    </dsp:sp>
    <dsp:sp modelId="{53DAD6ED-66F6-465D-9D90-7FA38F6F4945}">
      <dsp:nvSpPr>
        <dsp:cNvPr id="0" name=""/>
        <dsp:cNvSpPr/>
      </dsp:nvSpPr>
      <dsp:spPr>
        <a:xfrm>
          <a:off x="3046" y="1513608"/>
          <a:ext cx="2970496" cy="31653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>
              <a:latin typeface="Century Gothic" panose="020B0502020202020204" pitchFamily="34" charset="0"/>
            </a:rPr>
            <a:t>Identified in early stages of the procedure and proactively communicated</a:t>
          </a:r>
        </a:p>
      </dsp:txBody>
      <dsp:txXfrm>
        <a:off x="3046" y="1513608"/>
        <a:ext cx="2970496" cy="3165328"/>
      </dsp:txXfrm>
    </dsp:sp>
    <dsp:sp modelId="{9C25A42C-E8AA-48D6-A395-997776D209FF}">
      <dsp:nvSpPr>
        <dsp:cNvPr id="0" name=""/>
        <dsp:cNvSpPr/>
      </dsp:nvSpPr>
      <dsp:spPr>
        <a:xfrm>
          <a:off x="3389412" y="793608"/>
          <a:ext cx="2970496" cy="7200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entury Gothic" panose="020B0502020202020204" pitchFamily="34" charset="0"/>
            </a:rPr>
            <a:t>Real</a:t>
          </a:r>
        </a:p>
      </dsp:txBody>
      <dsp:txXfrm>
        <a:off x="3389412" y="793608"/>
        <a:ext cx="2970496" cy="720000"/>
      </dsp:txXfrm>
    </dsp:sp>
    <dsp:sp modelId="{0374DDFC-B792-45C0-A295-3EFC001EC0FD}">
      <dsp:nvSpPr>
        <dsp:cNvPr id="0" name=""/>
        <dsp:cNvSpPr/>
      </dsp:nvSpPr>
      <dsp:spPr>
        <a:xfrm>
          <a:off x="3389412" y="1513608"/>
          <a:ext cx="2970496" cy="316532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>
              <a:latin typeface="Century Gothic" panose="020B0502020202020204" pitchFamily="34" charset="0"/>
            </a:rPr>
            <a:t>Identified by a third person once the procedure is closed</a:t>
          </a:r>
        </a:p>
      </dsp:txBody>
      <dsp:txXfrm>
        <a:off x="3389412" y="1513608"/>
        <a:ext cx="2970496" cy="3165328"/>
      </dsp:txXfrm>
    </dsp:sp>
    <dsp:sp modelId="{24E2412C-B6D7-48D0-B654-AD0A5E6F6573}">
      <dsp:nvSpPr>
        <dsp:cNvPr id="0" name=""/>
        <dsp:cNvSpPr/>
      </dsp:nvSpPr>
      <dsp:spPr>
        <a:xfrm>
          <a:off x="6775778" y="793608"/>
          <a:ext cx="2970496" cy="720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entury Gothic" panose="020B0502020202020204" pitchFamily="34" charset="0"/>
            </a:rPr>
            <a:t>Apparent</a:t>
          </a:r>
        </a:p>
      </dsp:txBody>
      <dsp:txXfrm>
        <a:off x="6775778" y="793608"/>
        <a:ext cx="2970496" cy="720000"/>
      </dsp:txXfrm>
    </dsp:sp>
    <dsp:sp modelId="{1FCE0130-FE7B-4FE9-9671-3D8D00E5329E}">
      <dsp:nvSpPr>
        <dsp:cNvPr id="0" name=""/>
        <dsp:cNvSpPr/>
      </dsp:nvSpPr>
      <dsp:spPr>
        <a:xfrm>
          <a:off x="6775778" y="1513608"/>
          <a:ext cx="2970496" cy="316532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entury Gothic" panose="020B0502020202020204" pitchFamily="34" charset="0"/>
            </a:rPr>
            <a:t>One which a reasonable person would think that the professional's judgment is likely to be compromised.</a:t>
          </a:r>
          <a:endParaRPr lang="en-GB" sz="2500" kern="1200" dirty="0">
            <a:latin typeface="Century Gothic" panose="020B0502020202020204" pitchFamily="34" charset="0"/>
          </a:endParaRPr>
        </a:p>
      </dsp:txBody>
      <dsp:txXfrm>
        <a:off x="6775778" y="1513608"/>
        <a:ext cx="2970496" cy="316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C3E53-C52C-FE49-8312-71C196B48E5F}" type="datetimeFigureOut">
              <a:rPr lang="en-LV" smtClean="0"/>
              <a:t>03/26/2026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F5A3-0781-3448-8F41-46C079206A57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4828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D9E28-4A15-A85B-9EDC-8534CA66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9C8B7F-CE2B-6D60-75AB-20082DB0A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A97B59-455E-1E0C-70A7-848E69D1C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054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C793-1A80-2A2A-4DC7-71FB15285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76FE1-DBD5-C1BB-0D67-687316BF8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2A328-FC3A-B395-35AE-880BE7E99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E0284-5573-ED80-E705-B55B90459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17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3069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0ADA0-6B38-77FC-EA1F-56E382A23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2EAC26-6C50-083F-79E0-8A04E6C8F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1B938-3BF3-C415-4F3D-AF3A520E2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0133C-C934-45CC-9052-5C314FC0A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18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3186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67ED7-7BD8-9D9C-6860-BCCD6E1C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F5903-47DF-7304-F20A-9DA0F2C86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A1EAF-BDAA-9DD3-96A7-41C86BB25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6103-296C-50D5-A656-37BF9A5B8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19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8790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EB00D-6E1D-96A8-16C3-049103C1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CF06C-D626-9136-EBCA-D8A81795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4D24D-A6D4-872D-0E5B-B4747A4E6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2FC8F-0851-B88A-A3BC-6F67AB3C2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28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21341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98659-935B-B846-ACBE-57C025E23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0511D-D449-3552-A3D9-72B67E09E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C2D27-F35D-A569-4CC8-9C9DE72D8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ECFB4-F913-0B00-B46E-1407F7A99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38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2477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1382-E7AB-AF45-0F63-28F073782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00897-1B4E-F046-0292-DE7354A22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EAABA-40F9-36FD-75BD-456ED8CA7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7AAD6-0683-D77B-AB6F-EACEA95D3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39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8577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3E876-D385-B531-0721-9C82F2CE5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AD1B2-3474-3CA3-D7C3-4D92C48E9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3549C-77BC-8BE3-8EC5-BAE9046F0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6289B-AA9D-8A5A-1132-A3C4E8FFE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40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3056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9417-6CE2-AA50-DC56-CBF7140E4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FF86A-D27C-4BDF-F494-F7EC374C3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3C4CD-6D8F-4141-2F30-6763BA0B6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1484D-784B-DB18-0FBD-FED8D8396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41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3492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8D45C-E416-7827-B0D8-1B42C77B5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98AA7-9B83-1FBF-6003-DFCED11CD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79460-F3AF-1AE1-0B34-4A843660B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DF27-FF80-A770-AFB3-8086EE385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43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2776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7C85-3EA8-CA45-CAE7-54E0D96EB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61D50-8654-6754-2C20-8CD4CCA90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04AD7F-F96D-6B6E-7C62-1FCDF36C7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6E547-D2BE-B71A-060A-E134995D1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6081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4890E-BEB0-E889-1560-A5F9CC49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538E00-0DCE-8CE8-24A4-26D41783F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37999-90DA-3E09-1115-75C46BF60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9252B-03F7-FA51-BBE6-D1BC45894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4588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D6AC5-DE75-02B8-96D0-5C6FEAB1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7947B6-ABF9-6771-19F6-4E4CECB26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CD9BD-961C-08F6-9A8B-3320B7B66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A47C9-CBF9-6936-D800-E0E7B294C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3201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80DE9-6664-95D8-8F1B-A019680A4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06469-5808-063A-0021-8110A2D43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141E3B-58DD-F96B-6B3A-56E41EC92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CA2C5-BB86-A970-84BB-3D2CCD934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43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B4B23-61BE-59CE-3247-97EE96BB4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E6742-582F-833D-87B5-28731BD9B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37E10-6546-AE0B-939B-41865F618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DFCF7-5A02-D710-53C4-EEBCC0F7F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89479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08723-D118-1192-2E88-7350DDB21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38D77-96E5-CC2A-DE30-453D66ABD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9FFC42-A91A-FD0A-FE31-7339F610F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156EF-4654-5276-AFF2-6C241748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3040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D2D4-CA5D-1B62-DB69-E0F00B82E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EF8600-D18B-522F-5672-00AA23106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40762-E7E4-EF68-84F9-F9BD942F0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91C3A-CC6C-118A-457B-0EF5F8116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68850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6AAC-C5AE-C81D-4527-5E7B482E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D964E-0468-ED2B-0030-7EFB4F058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07130-722E-47B9-D87D-4E4264AAB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V" dirty="0"/>
              <a:t>Monitoring involves much more than the JS – MC, MA also play big part in this process and they use the information collected in the monitoring for their informed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0FC91-9640-7BDE-7329-0B6B13D7A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4F5A3-0781-3448-8F41-46C079206A57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2262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5D5F0-F445-FDD0-F448-A8A175D4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779765-AAB4-BB81-6431-525CB9E51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6BBAEF-459D-1C37-D865-53F17578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B426B9-16F7-2D3C-64CC-F72323C3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C6A40-F8C2-DB18-0A6A-DDB633D5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5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F97BD-3E93-FCE6-4D34-39E7F69D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745BE3-29CF-B0F0-0056-6E939640B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1AD6C7-F576-E613-7C59-346922E5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C32D5B-FB7B-132C-CD9D-204948A5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E3267E-C921-C1E1-25FC-72695B11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38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FD69BD-3120-2179-1760-F99A4C9E8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9A0D55-8359-C3B4-0BBF-3C8A40412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164AF6-E600-96AD-A419-6EB64391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110873-7352-BE54-F9D8-2FAA9111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B14BA0-B013-2A99-53F4-2232EE39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65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1015191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6921DF-7E03-3214-8AD1-8C53C2816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7250" b="-2517"/>
          <a:stretch/>
        </p:blipFill>
        <p:spPr>
          <a:xfrm>
            <a:off x="9726318" y="464288"/>
            <a:ext cx="1595887" cy="3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806604" y="1627321"/>
            <a:ext cx="10515601" cy="378439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731519" indent="-274319" algn="ctr">
              <a:buFontTx/>
              <a:defRPr sz="2400"/>
            </a:lvl2pPr>
            <a:lvl3pPr marL="1188719" indent="-274319" algn="ctr">
              <a:buFontTx/>
              <a:defRPr sz="2400"/>
            </a:lvl3pPr>
            <a:lvl4pPr marL="1645920" indent="-274320" algn="ctr">
              <a:buFontTx/>
              <a:defRPr sz="2400"/>
            </a:lvl4pPr>
            <a:lvl5pPr marL="2103120" indent="-274320" algn="ctr">
              <a:buFontTx/>
              <a:defRPr sz="24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1" name="Shape 111"/>
          <p:cNvSpPr/>
          <p:nvPr/>
        </p:nvSpPr>
        <p:spPr>
          <a:xfrm>
            <a:off x="838200" y="1015191"/>
            <a:ext cx="10477133" cy="33173"/>
          </a:xfrm>
          <a:prstGeom prst="line">
            <a:avLst/>
          </a:prstGeom>
          <a:ln w="28575">
            <a:solidFill>
              <a:srgbClr val="751D7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1752319" y="6165862"/>
            <a:ext cx="303298" cy="30734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751D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9157447" y="6486040"/>
            <a:ext cx="3051333" cy="3777"/>
          </a:xfrm>
          <a:prstGeom prst="line">
            <a:avLst/>
          </a:prstGeom>
          <a:ln w="28575">
            <a:solidFill>
              <a:srgbClr val="751D7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876667" y="436233"/>
            <a:ext cx="8894765" cy="387278"/>
          </a:xfrm>
          <a:prstGeom prst="rect">
            <a:avLst/>
          </a:prstGeom>
        </p:spPr>
        <p:txBody>
          <a:bodyPr/>
          <a:lstStyle/>
          <a:p>
            <a:pPr marL="0" indent="0" algn="just" defTabSz="768095">
              <a:spcBef>
                <a:spcPts val="800"/>
              </a:spcBef>
              <a:buSzTx/>
              <a:buFontTx/>
              <a:buNone/>
              <a:defRPr sz="2016">
                <a:solidFill>
                  <a:srgbClr val="751D70"/>
                </a:solidFill>
              </a:defRPr>
            </a:pPr>
            <a:endParaRPr/>
          </a:p>
        </p:txBody>
      </p:sp>
      <p:pic>
        <p:nvPicPr>
          <p:cNvPr id="115" name="imag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26318" y="464287"/>
            <a:ext cx="1595887" cy="3230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20321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89443586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0" noProof="0" dirty="0">
                          <a:latin typeface="Century Gothic" pitchFamily="34" charset="0"/>
                        </a:rPr>
                        <a:t>A project funded by the European Union</a:t>
                      </a:r>
                      <a:endParaRPr lang="en-US" sz="14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1F4BAF-9FFD-4084-8DF2-439F061C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8053"/>
          <a:stretch/>
        </p:blipFill>
        <p:spPr>
          <a:xfrm>
            <a:off x="7641698" y="2536658"/>
            <a:ext cx="4554783" cy="33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69E505-3E3A-4FAD-97A8-76BDF9487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98191" y="2233567"/>
            <a:ext cx="5824013" cy="3987736"/>
          </a:xfrm>
          <a:prstGeom prst="rect">
            <a:avLst/>
          </a:prstGeom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073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03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8EC29E-360D-4A14-9194-FBDD7F00C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1204973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612850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549224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</p:spTree>
    <p:extLst>
      <p:ext uri="{BB962C8B-B14F-4D97-AF65-F5344CB8AC3E}">
        <p14:creationId xmlns:p14="http://schemas.microsoft.com/office/powerpoint/2010/main" val="1517407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906A4C2-02DD-4FBE-B56C-F4FF90AFB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960671" y="4424404"/>
            <a:ext cx="2231329" cy="20484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1204973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549224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612850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9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EEE756-77A0-41FC-9E84-CFBC2A572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960671" y="4424404"/>
            <a:ext cx="2231329" cy="20484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1204973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549224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612850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51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826" y="677753"/>
            <a:ext cx="8693380" cy="5499228"/>
          </a:xfrm>
          <a:prstGeom prst="rect">
            <a:avLst/>
          </a:prstGeom>
          <a:noFill/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91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92E32-596E-5EED-08F2-CBD12607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D39649-1F23-2B7D-4E13-11981A0B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71C157-47DD-F0AD-8D95-8D35EB90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6505AD-44E3-146C-7D28-F2F1554E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E59B52-0576-AFD2-F5DC-74643101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3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>
            <a:extLst>
              <a:ext uri="{FF2B5EF4-FFF2-40B4-BE49-F238E27FC236}">
                <a16:creationId xmlns:a16="http://schemas.microsoft.com/office/drawing/2014/main" id="{2B4436F6-1FC5-08EA-863F-2A165C195B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55381725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0" noProof="0" dirty="0">
                          <a:latin typeface="Century Gothic" pitchFamily="34" charset="0"/>
                        </a:rPr>
                        <a:t>A project funded by the European Union</a:t>
                      </a:r>
                      <a:endParaRPr lang="en-US" sz="14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112BCD-413B-4C62-A9A8-D19775623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960671" y="4424404"/>
            <a:ext cx="2231329" cy="2048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1204973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549224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612850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20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60D047-B447-48D1-AAFF-0C4E27902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960671" y="4424404"/>
            <a:ext cx="2231329" cy="204843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1204973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549224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612850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22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3E38AF-D9CF-40BA-8840-D13518A15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960671" y="4424404"/>
            <a:ext cx="2231329" cy="2048434"/>
          </a:xfrm>
          <a:prstGeom prst="rect">
            <a:avLst/>
          </a:prstGeom>
        </p:spPr>
      </p:pic>
      <p:cxnSp>
        <p:nvCxnSpPr>
          <p:cNvPr id="6" name="Connettore 1 14"/>
          <p:cNvCxnSpPr/>
          <p:nvPr userDrawn="1"/>
        </p:nvCxnSpPr>
        <p:spPr>
          <a:xfrm>
            <a:off x="838200" y="1204973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549224"/>
            <a:ext cx="8894763" cy="59598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lang="ca-ES" sz="2800" b="1" kern="1200" dirty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612850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8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F6056C-D835-1064-98D0-F5820A90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B9B992-3390-1092-7716-7322F635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DF2154-9BD6-CFC5-850D-D8142654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0896CC-1128-5A04-7830-8D3F86AC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9B7C4F-26AC-394C-E13C-834D29A9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07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C44DE-5553-6BC3-9758-ED25135C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3D9451-D173-76EE-90D8-62D78CABE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B63630-2CF8-EF68-A348-F6884DAFB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BD94DE-F45A-8CCD-B488-C838156F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BA808A-077F-CA39-AB99-3B7C2EC9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D4A119-4D96-BABF-55CD-82AECCF7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37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A3E4A-2336-F983-B132-7884FE10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655C8-4D60-934C-166D-871DD8722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0568E0-9657-9454-5CF4-59994E0C2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48D4F6-23C0-AD54-AB60-056742DC9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5EF924-F972-D39E-DB00-E385AC4CC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6C4551-EAFF-01F9-E9F1-F8952E0B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F0FEC5-CD08-01FC-E37B-6C5DFF67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DA8C2D3-A3C8-E351-DEDC-BA59972B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80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D91DB-0310-9F84-6E6C-4EFFF5DB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7461D7-3477-6C7A-5A73-9C69AEF1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34A927-B84F-6607-D132-A2080B95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7E64BA-5C9A-8CB5-D90C-A75BC2BE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38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0E5C30-6BC4-A0D0-5A49-F95185A9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8A8DAB-8300-2152-366A-B06AA7AD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71E9DF-6090-1B96-19D1-D5545524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5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535A2-B459-EE9C-04BA-6C6A2A95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1C95E-1FD2-3EE4-CAD7-F3CC18ED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9C361A-9410-6BD1-58B5-C9E54D673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435268-840B-7CD0-E759-E24C1085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CBAE7B-EAFA-B959-67F8-72631E7A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CB3285-680B-C7BC-856C-B2495055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16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8ED750-360D-A115-17EF-A7303041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4257EC6-FF10-5486-7084-3D8418950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F20AEC-5E83-0CDF-B128-7F9B22D0C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BB4D40-2C1D-605B-92E2-A8A6DF0B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56689B-E9C7-6B48-63A3-3A5CD404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E2C8D1-E71B-23D2-E14C-8065FFAC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67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0B4641-BEFD-E10B-E751-8ED358C7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0E29F7-8DB9-98B5-F9D3-560B0052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892951-2B4F-8FDE-CA85-52939F425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D287-EA28-974F-AD16-EFC5E6F8AAE9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58AF-EEDA-1EF7-AE53-B03D7E851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75A3AB-8318-DA9E-9FA0-27DE9BD36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627-EFFC-7843-B0C4-0C38839BBA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85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ur-lex.europa.eu/legal-content/EN/TXT/?uri=uriserv:OJ.C_.2021.121.01.0001.01.ENG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31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31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07/20/being-data-driven-means-being-contex-driven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12" Type="http://schemas.openxmlformats.org/officeDocument/2006/relationships/image" Target="../media/image4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hyperlink" Target="http://www.tesim-enicbc.eu/" TargetMode="External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about:blan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A82340C-3F3E-28A9-F2B6-E93A754B3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2" y="2172"/>
            <a:ext cx="12185600" cy="68544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6F4CCB2-0295-CD8C-486E-35EBF7F80B3D}"/>
              </a:ext>
            </a:extLst>
          </p:cNvPr>
          <p:cNvSpPr txBox="1"/>
          <p:nvPr/>
        </p:nvSpPr>
        <p:spPr>
          <a:xfrm>
            <a:off x="212265" y="511645"/>
            <a:ext cx="372446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TESIM </a:t>
            </a:r>
          </a:p>
          <a:p>
            <a:endParaRPr lang="en-US" sz="2800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r>
              <a:rPr lang="en-US" sz="24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Irregularities and conflict of interest. Recoveries</a:t>
            </a:r>
          </a:p>
          <a:p>
            <a:endParaRPr lang="en-US" sz="2400" b="1" i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endParaRPr lang="it-IT" sz="2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sellaDiTesto 19">
            <a:extLst>
              <a:ext uri="{FF2B5EF4-FFF2-40B4-BE49-F238E27FC236}">
                <a16:creationId xmlns:a16="http://schemas.microsoft.com/office/drawing/2014/main" id="{739C9C0D-2A1B-A694-DFB8-01FD28A6F89C}"/>
              </a:ext>
            </a:extLst>
          </p:cNvPr>
          <p:cNvSpPr txBox="1"/>
          <p:nvPr/>
        </p:nvSpPr>
        <p:spPr>
          <a:xfrm>
            <a:off x="212266" y="4114624"/>
            <a:ext cx="5327922" cy="61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Online training for the beneficiaries of ROUA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26 March 2026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2A5C-AF65-54D7-5809-67C67A652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C2134A5-87B5-65C0-0A13-9F40B60A1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 recent finding by a National Controller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D2AE22CB-F8DF-9232-250B-FF1F4031DC3B}"/>
              </a:ext>
            </a:extLst>
          </p:cNvPr>
          <p:cNvSpPr txBox="1"/>
          <p:nvPr/>
        </p:nvSpPr>
        <p:spPr>
          <a:xfrm>
            <a:off x="771434" y="4551027"/>
            <a:ext cx="316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Project 1 </a:t>
            </a:r>
          </a:p>
          <a:p>
            <a:pPr algn="ctr">
              <a:spcAft>
                <a:spcPts val="1000"/>
              </a:spcAft>
            </a:pPr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100% of time</a:t>
            </a:r>
            <a:endParaRPr lang="en-GB" sz="1200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àfic 5" descr="Man with beard">
            <a:extLst>
              <a:ext uri="{FF2B5EF4-FFF2-40B4-BE49-F238E27FC236}">
                <a16:creationId xmlns:a16="http://schemas.microsoft.com/office/drawing/2014/main" id="{43A73862-2F44-B71A-2C0F-185DEC00B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9703" y="1257200"/>
            <a:ext cx="1044325" cy="3247423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C4CD54BE-57AF-DFBD-2838-51643A33AF29}"/>
              </a:ext>
            </a:extLst>
          </p:cNvPr>
          <p:cNvSpPr txBox="1"/>
          <p:nvPr/>
        </p:nvSpPr>
        <p:spPr>
          <a:xfrm>
            <a:off x="4339200" y="4551026"/>
            <a:ext cx="316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Project 2</a:t>
            </a:r>
          </a:p>
          <a:p>
            <a:pPr algn="ctr">
              <a:spcAft>
                <a:spcPts val="1000"/>
              </a:spcAft>
            </a:pPr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100% of time</a:t>
            </a:r>
            <a:endParaRPr lang="en-GB" sz="1200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àfic 7" descr="Man with beard">
            <a:extLst>
              <a:ext uri="{FF2B5EF4-FFF2-40B4-BE49-F238E27FC236}">
                <a16:creationId xmlns:a16="http://schemas.microsoft.com/office/drawing/2014/main" id="{F3B131D3-6365-2E6C-5B88-B01B941E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469" y="1257200"/>
            <a:ext cx="1044325" cy="3247423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B8A5FEDC-3ED2-EA8A-E6EB-24AACBD0B4D0}"/>
              </a:ext>
            </a:extLst>
          </p:cNvPr>
          <p:cNvSpPr txBox="1"/>
          <p:nvPr/>
        </p:nvSpPr>
        <p:spPr>
          <a:xfrm>
            <a:off x="8083335" y="4551027"/>
            <a:ext cx="316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Project 3 </a:t>
            </a:r>
          </a:p>
          <a:p>
            <a:pPr algn="ctr">
              <a:spcAft>
                <a:spcPts val="1000"/>
              </a:spcAft>
            </a:pPr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100% of time</a:t>
            </a:r>
            <a:endParaRPr lang="en-GB" sz="1200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àfic 9" descr="Man with beard">
            <a:extLst>
              <a:ext uri="{FF2B5EF4-FFF2-40B4-BE49-F238E27FC236}">
                <a16:creationId xmlns:a16="http://schemas.microsoft.com/office/drawing/2014/main" id="{A693D1B4-BD24-C2B2-8EB5-9DF8ABB5D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235" y="1257200"/>
            <a:ext cx="1044325" cy="3247423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3A656F8B-91C0-A369-31D7-811AA33CDF66}"/>
              </a:ext>
            </a:extLst>
          </p:cNvPr>
          <p:cNvSpPr txBox="1"/>
          <p:nvPr/>
        </p:nvSpPr>
        <p:spPr>
          <a:xfrm>
            <a:off x="4451400" y="5445066"/>
            <a:ext cx="316086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Total time of the same person allocated in 3 projects: 300% of time</a:t>
            </a:r>
            <a:endParaRPr lang="en-GB" sz="1200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0878F-21FC-FFCB-EC6C-0B6EA4A16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F8C52B4-6E2A-3638-3DB2-70C8C9B19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Measures to correct fraud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7D18FF7-9BAB-DA3A-B6B8-E023E02A7BE1}"/>
              </a:ext>
            </a:extLst>
          </p:cNvPr>
          <p:cNvSpPr txBox="1">
            <a:spLocks/>
          </p:cNvSpPr>
          <p:nvPr/>
        </p:nvSpPr>
        <p:spPr>
          <a:xfrm>
            <a:off x="838199" y="1835586"/>
            <a:ext cx="10487891" cy="4139186"/>
          </a:xfrm>
          <a:prstGeom prst="rect">
            <a:avLst/>
          </a:prstGeom>
          <a:solidFill>
            <a:srgbClr val="9B66E0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b="0" dirty="0">
                <a:latin typeface="Century Gothic"/>
              </a:rPr>
              <a:t>“</a:t>
            </a:r>
            <a:r>
              <a:rPr lang="en-US" i="1" dirty="0">
                <a:latin typeface="Century Gothic"/>
              </a:rPr>
              <a:t>Intentional irregularities </a:t>
            </a:r>
            <a:r>
              <a:rPr lang="en-US" b="0" i="1" dirty="0">
                <a:latin typeface="Century Gothic"/>
              </a:rPr>
              <a:t>or those caused by negligence may lead to the following administrative penalties:</a:t>
            </a:r>
          </a:p>
          <a:p>
            <a:pPr marL="457200" indent="-369888" algn="just">
              <a:buFont typeface="+mj-lt"/>
              <a:buAutoNum type="alphaLcParenR"/>
              <a:defRPr/>
            </a:pPr>
            <a:r>
              <a:rPr lang="en-US" b="0" i="1" dirty="0">
                <a:latin typeface="Century Gothic"/>
              </a:rPr>
              <a:t>Payment of an administrative fine;</a:t>
            </a:r>
          </a:p>
          <a:p>
            <a:pPr marL="457200" indent="-369888" algn="just">
              <a:buFont typeface="+mj-lt"/>
              <a:buAutoNum type="alphaLcParenR"/>
              <a:defRPr/>
            </a:pPr>
            <a:r>
              <a:rPr lang="en-US" b="0" i="1" dirty="0">
                <a:latin typeface="Century Gothic"/>
              </a:rPr>
              <a:t>Payment of an amount greater than the amounts wrongly received or evaded, plus interest where appropriate (…);</a:t>
            </a:r>
          </a:p>
          <a:p>
            <a:pPr marL="457200" indent="-369888" algn="just">
              <a:buFont typeface="+mj-lt"/>
              <a:buAutoNum type="alphaLcParenR"/>
              <a:defRPr/>
            </a:pPr>
            <a:r>
              <a:rPr lang="en-US" b="0" dirty="0">
                <a:latin typeface="Century Gothic"/>
              </a:rPr>
              <a:t>Total or partial removal of an advantage granted (…)</a:t>
            </a:r>
          </a:p>
          <a:p>
            <a:pPr marL="457200" indent="-369888" algn="just">
              <a:buFont typeface="+mj-lt"/>
              <a:buAutoNum type="alphaLcParenR"/>
              <a:defRPr/>
            </a:pPr>
            <a:r>
              <a:rPr lang="en-US" b="0" dirty="0">
                <a:latin typeface="Century Gothic"/>
              </a:rPr>
              <a:t>Exclusion from, or withdrawal of, the advantage for a period subsequent to that of the irregularity;</a:t>
            </a:r>
          </a:p>
          <a:p>
            <a:pPr marL="457200" indent="-369888" algn="just">
              <a:buFont typeface="+mj-lt"/>
              <a:buAutoNum type="alphaLcParenR"/>
              <a:defRPr/>
            </a:pPr>
            <a:r>
              <a:rPr lang="en-US" b="0" dirty="0">
                <a:latin typeface="Century Gothic"/>
              </a:rPr>
              <a:t>Temporary withdrawal of the approval or recognition necessary for participation in a Community aid scheme; (…)” 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1D64ED29-1B27-1B93-CC57-BCE8E3868BF3}"/>
              </a:ext>
            </a:extLst>
          </p:cNvPr>
          <p:cNvSpPr/>
          <p:nvPr/>
        </p:nvSpPr>
        <p:spPr>
          <a:xfrm>
            <a:off x="838199" y="1263527"/>
            <a:ext cx="4139045" cy="432089"/>
          </a:xfrm>
          <a:prstGeom prst="roundRect">
            <a:avLst/>
          </a:prstGeom>
          <a:solidFill>
            <a:srgbClr val="5A1BAD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latin typeface="Century Gothic"/>
              </a:rPr>
              <a:t>Article 5 of Regulation 2988/1995</a:t>
            </a:r>
          </a:p>
        </p:txBody>
      </p:sp>
    </p:spTree>
    <p:extLst>
      <p:ext uri="{BB962C8B-B14F-4D97-AF65-F5344CB8AC3E}">
        <p14:creationId xmlns:p14="http://schemas.microsoft.com/office/powerpoint/2010/main" val="355214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A66AF-C050-7EE6-01CC-E2DF5BF8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9D6CDDD-C50E-96E5-1728-8F509AB80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E470C8-ADDE-1A41-1A59-1FF3723AB57A}"/>
              </a:ext>
            </a:extLst>
          </p:cNvPr>
          <p:cNvSpPr txBox="1"/>
          <p:nvPr/>
        </p:nvSpPr>
        <p:spPr>
          <a:xfrm>
            <a:off x="0" y="231210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How to prevent the problems</a:t>
            </a:r>
          </a:p>
        </p:txBody>
      </p:sp>
    </p:spTree>
    <p:extLst>
      <p:ext uri="{BB962C8B-B14F-4D97-AF65-F5344CB8AC3E}">
        <p14:creationId xmlns:p14="http://schemas.microsoft.com/office/powerpoint/2010/main" val="402018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15138-26E4-25DC-5EAC-F95A7614E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FBFFC6D-506A-018D-DD69-55F397232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Institutional toolbox</a:t>
            </a:r>
          </a:p>
        </p:txBody>
      </p:sp>
      <p:pic>
        <p:nvPicPr>
          <p:cNvPr id="6" name="Picture 2" descr="Caja de herramientas: imágenes, fotos de stock y vectores | Shutterstock">
            <a:extLst>
              <a:ext uri="{FF2B5EF4-FFF2-40B4-BE49-F238E27FC236}">
                <a16:creationId xmlns:a16="http://schemas.microsoft.com/office/drawing/2014/main" id="{FB00D070-71CE-C47F-B044-945D65B57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456748" y="2522974"/>
            <a:ext cx="3326731" cy="2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2BD2ED4-3EF8-53DC-0B45-FA15EA5E607D}"/>
              </a:ext>
            </a:extLst>
          </p:cNvPr>
          <p:cNvGraphicFramePr/>
          <p:nvPr/>
        </p:nvGraphicFramePr>
        <p:xfrm>
          <a:off x="3783479" y="1626502"/>
          <a:ext cx="7893050" cy="427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36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6F570-6495-5E97-FD78-4257246A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3C6B183-5FE4-0F2C-0C76-549EDFD55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Three stages in detection of fraud and corruption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BF41072-2FC4-5D1C-C3A9-BBA1FB69C1F2}"/>
              </a:ext>
            </a:extLst>
          </p:cNvPr>
          <p:cNvGraphicFramePr/>
          <p:nvPr/>
        </p:nvGraphicFramePr>
        <p:xfrm>
          <a:off x="2696229" y="1502495"/>
          <a:ext cx="6799541" cy="49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50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A22F1-95AB-485B-631B-0CD372DE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2DD543B-4DA1-6869-4404-76B4769C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6E4F23-61C5-BAD5-E2C3-CB64A064E09A}"/>
              </a:ext>
            </a:extLst>
          </p:cNvPr>
          <p:cNvSpPr txBox="1"/>
          <p:nvPr/>
        </p:nvSpPr>
        <p:spPr>
          <a:xfrm>
            <a:off x="0" y="2312108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Management control system: does it concern the beneficiaries</a:t>
            </a:r>
          </a:p>
        </p:txBody>
      </p:sp>
    </p:spTree>
    <p:extLst>
      <p:ext uri="{BB962C8B-B14F-4D97-AF65-F5344CB8AC3E}">
        <p14:creationId xmlns:p14="http://schemas.microsoft.com/office/powerpoint/2010/main" val="166915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FA5E-9489-AA56-10B5-00E628C0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848CE3E-8E94-D524-8656-A7A36AB56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Responsibilities of participating countries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0B925E-75A1-8ABE-08E4-C20ADF2388B9}"/>
              </a:ext>
            </a:extLst>
          </p:cNvPr>
          <p:cNvSpPr txBox="1">
            <a:spLocks/>
          </p:cNvSpPr>
          <p:nvPr/>
        </p:nvSpPr>
        <p:spPr>
          <a:xfrm>
            <a:off x="833120" y="1431926"/>
            <a:ext cx="10474960" cy="31400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751D70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“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Member States shall have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51D70"/>
                </a:solidFill>
                <a:effectLst/>
                <a:uLnTx/>
                <a:uFillTx/>
                <a:latin typeface="Century Gothic" charset="0"/>
              </a:rPr>
              <a:t>management and control systems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for their programmes […] and ensure their functioning in accordance with the principle of sound financial management and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51D70"/>
                </a:solidFill>
                <a:effectLst/>
                <a:uLnTx/>
                <a:uFillTx/>
                <a:latin typeface="Century Gothic" charset="0"/>
              </a:rPr>
              <a:t>key requirements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listed in Annex XI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1D70"/>
              </a:buClr>
              <a:buSzTx/>
              <a:buFont typeface="Arial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Article 69(1) of Common Provisions Regulation (CPR)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1D70"/>
              </a:buClr>
              <a:buSzTx/>
              <a:buFont typeface="Arial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charset="0"/>
              </a:rPr>
              <a:t>Regulation 1060/2021 </a:t>
            </a:r>
          </a:p>
        </p:txBody>
      </p:sp>
      <p:sp>
        <p:nvSpPr>
          <p:cNvPr id="3" name="Rectangle: cantonades arrodonides 2">
            <a:extLst>
              <a:ext uri="{FF2B5EF4-FFF2-40B4-BE49-F238E27FC236}">
                <a16:creationId xmlns:a16="http://schemas.microsoft.com/office/drawing/2014/main" id="{782F7CEC-1399-D95E-7FDC-5F3759133ACA}"/>
              </a:ext>
            </a:extLst>
          </p:cNvPr>
          <p:cNvSpPr/>
          <p:nvPr/>
        </p:nvSpPr>
        <p:spPr>
          <a:xfrm>
            <a:off x="1599118" y="4853395"/>
            <a:ext cx="8589963" cy="863600"/>
          </a:xfrm>
          <a:prstGeom prst="roundRect">
            <a:avLst/>
          </a:prstGeom>
          <a:solidFill>
            <a:srgbClr val="993366"/>
          </a:solidFill>
          <a:ln w="12700" cap="flat" cmpd="sng" algn="ctr">
            <a:solidFill>
              <a:srgbClr val="9933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REMEMBER!!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“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MEMBER STATES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 = “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PARTICIPATING COUNTRIES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 IN CPR</a:t>
            </a:r>
          </a:p>
        </p:txBody>
      </p:sp>
    </p:spTree>
    <p:extLst>
      <p:ext uri="{BB962C8B-B14F-4D97-AF65-F5344CB8AC3E}">
        <p14:creationId xmlns:p14="http://schemas.microsoft.com/office/powerpoint/2010/main" val="14296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60BAD-AAB6-DD09-CE37-2AA2D9E9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A7284B0-0913-0911-DC34-8960BCFA4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Annex XI of CPR. Key requirements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81FEDA6D-D403-956D-5684-E062C96F9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0"/>
          <a:stretch/>
        </p:blipFill>
        <p:spPr>
          <a:xfrm>
            <a:off x="762000" y="1199477"/>
            <a:ext cx="5862320" cy="4885020"/>
          </a:xfrm>
          <a:prstGeom prst="rect">
            <a:avLst/>
          </a:prstGeom>
        </p:spPr>
      </p:pic>
      <p:sp>
        <p:nvSpPr>
          <p:cNvPr id="9" name="Signe més 8">
            <a:extLst>
              <a:ext uri="{FF2B5EF4-FFF2-40B4-BE49-F238E27FC236}">
                <a16:creationId xmlns:a16="http://schemas.microsoft.com/office/drawing/2014/main" id="{64E86488-39CE-83DB-1965-D9A39338EDB8}"/>
              </a:ext>
            </a:extLst>
          </p:cNvPr>
          <p:cNvSpPr/>
          <p:nvPr/>
        </p:nvSpPr>
        <p:spPr>
          <a:xfrm>
            <a:off x="5222240" y="5860977"/>
            <a:ext cx="416560" cy="335280"/>
          </a:xfrm>
          <a:prstGeom prst="mathPlus">
            <a:avLst/>
          </a:prstGeom>
          <a:solidFill>
            <a:srgbClr val="993366"/>
          </a:solidFill>
          <a:ln w="12700" cap="flat" cmpd="sng" algn="ctr">
            <a:solidFill>
              <a:srgbClr val="9933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Rectangle: cantonades arrodonides 9">
            <a:extLst>
              <a:ext uri="{FF2B5EF4-FFF2-40B4-BE49-F238E27FC236}">
                <a16:creationId xmlns:a16="http://schemas.microsoft.com/office/drawing/2014/main" id="{5A511F7E-DE8A-9E17-A9F2-15BF8CABC336}"/>
              </a:ext>
            </a:extLst>
          </p:cNvPr>
          <p:cNvSpPr/>
          <p:nvPr/>
        </p:nvSpPr>
        <p:spPr>
          <a:xfrm>
            <a:off x="5717699" y="5860977"/>
            <a:ext cx="6108542" cy="447040"/>
          </a:xfrm>
          <a:prstGeom prst="roundRect">
            <a:avLst/>
          </a:prstGeom>
          <a:solidFill>
            <a:srgbClr val="993366"/>
          </a:solidFill>
          <a:ln w="12700" cap="flat" cmpd="sng" algn="ctr">
            <a:solidFill>
              <a:srgbClr val="9933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National bodies in Interreg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43F009-AFCE-9701-8CF6-54C76B1D253D}"/>
              </a:ext>
            </a:extLst>
          </p:cNvPr>
          <p:cNvSpPr/>
          <p:nvPr/>
        </p:nvSpPr>
        <p:spPr>
          <a:xfrm>
            <a:off x="762000" y="5060277"/>
            <a:ext cx="3952240" cy="1158240"/>
          </a:xfrm>
          <a:prstGeom prst="ellipse">
            <a:avLst/>
          </a:prstGeom>
          <a:noFill/>
          <a:ln w="57150" cap="flat" cmpd="sng" algn="ctr">
            <a:solidFill>
              <a:srgbClr val="9933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5F489-E2EA-167A-769F-81107A03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A55580EB-DABC-B9CF-2F3F-E1A1D77D0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Key players at national level</a:t>
            </a: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0883345-E669-0BC7-1F0D-11D32444F480}"/>
              </a:ext>
            </a:extLst>
          </p:cNvPr>
          <p:cNvSpPr/>
          <p:nvPr/>
        </p:nvSpPr>
        <p:spPr>
          <a:xfrm>
            <a:off x="876668" y="1590117"/>
            <a:ext cx="2743200" cy="857250"/>
          </a:xfrm>
          <a:prstGeom prst="roundRect">
            <a:avLst/>
          </a:prstGeom>
          <a:solidFill>
            <a:srgbClr val="FBE5D6"/>
          </a:solidFill>
          <a:ln w="28575" cap="flat" cmpd="sng" algn="ctr">
            <a:solidFill>
              <a:srgbClr val="751D7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Authority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id="{7F61B52C-1A0E-C6A9-6ACE-F7802C80471A}"/>
              </a:ext>
            </a:extLst>
          </p:cNvPr>
          <p:cNvSpPr/>
          <p:nvPr/>
        </p:nvSpPr>
        <p:spPr>
          <a:xfrm>
            <a:off x="4765735" y="2830293"/>
            <a:ext cx="2743200" cy="857250"/>
          </a:xfrm>
          <a:prstGeom prst="roundRect">
            <a:avLst/>
          </a:prstGeom>
          <a:solidFill>
            <a:srgbClr val="FBE5D6"/>
          </a:solidFill>
          <a:ln w="28575" cap="flat" cmpd="sng" algn="ctr">
            <a:solidFill>
              <a:srgbClr val="751D7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of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: округлені кути 8">
            <a:extLst>
              <a:ext uri="{FF2B5EF4-FFF2-40B4-BE49-F238E27FC236}">
                <a16:creationId xmlns:a16="http://schemas.microsoft.com/office/drawing/2014/main" id="{02B85A65-9256-E497-5909-7DEADCF5E01B}"/>
              </a:ext>
            </a:extLst>
          </p:cNvPr>
          <p:cNvSpPr/>
          <p:nvPr/>
        </p:nvSpPr>
        <p:spPr>
          <a:xfrm>
            <a:off x="876668" y="2830293"/>
            <a:ext cx="2743200" cy="819150"/>
          </a:xfrm>
          <a:prstGeom prst="roundRect">
            <a:avLst/>
          </a:prstGeom>
          <a:solidFill>
            <a:srgbClr val="FBE5D6"/>
          </a:solidFill>
          <a:ln w="28575" cap="flat" cmpd="sng" algn="ctr">
            <a:solidFill>
              <a:srgbClr val="751D7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OLAF counterpart</a:t>
            </a:r>
          </a:p>
        </p:txBody>
      </p:sp>
      <p:sp>
        <p:nvSpPr>
          <p:cNvPr id="9" name="Прямокутник: округлені кути 9">
            <a:extLst>
              <a:ext uri="{FF2B5EF4-FFF2-40B4-BE49-F238E27FC236}">
                <a16:creationId xmlns:a16="http://schemas.microsoft.com/office/drawing/2014/main" id="{DA7836F8-4936-9F52-0D3C-AD2508A5FB28}"/>
              </a:ext>
            </a:extLst>
          </p:cNvPr>
          <p:cNvSpPr/>
          <p:nvPr/>
        </p:nvSpPr>
        <p:spPr>
          <a:xfrm>
            <a:off x="4671054" y="1590117"/>
            <a:ext cx="2849891" cy="857250"/>
          </a:xfrm>
          <a:prstGeom prst="roundRect">
            <a:avLst/>
          </a:prstGeom>
          <a:solidFill>
            <a:srgbClr val="FBE5D6"/>
          </a:solidFill>
          <a:ln w="28575" cap="flat" cmpd="sng" algn="ctr">
            <a:solidFill>
              <a:srgbClr val="751D7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Controller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: округлені кути 10">
            <a:extLst>
              <a:ext uri="{FF2B5EF4-FFF2-40B4-BE49-F238E27FC236}">
                <a16:creationId xmlns:a16="http://schemas.microsoft.com/office/drawing/2014/main" id="{DA35D70E-937A-24C8-1EF5-428AB18C2FDB}"/>
              </a:ext>
            </a:extLst>
          </p:cNvPr>
          <p:cNvSpPr/>
          <p:nvPr/>
        </p:nvSpPr>
        <p:spPr>
          <a:xfrm>
            <a:off x="8654802" y="2792193"/>
            <a:ext cx="2743200" cy="857250"/>
          </a:xfrm>
          <a:prstGeom prst="roundRect">
            <a:avLst/>
          </a:prstGeom>
          <a:solidFill>
            <a:srgbClr val="FBE5D6"/>
          </a:solidFill>
          <a:ln w="28575" cap="flat" cmpd="sng" algn="ctr">
            <a:solidFill>
              <a:srgbClr val="751D7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bodies at national level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9E0D68FF-DD8D-B291-467C-B2C4D112D910}"/>
              </a:ext>
            </a:extLst>
          </p:cNvPr>
          <p:cNvSpPr/>
          <p:nvPr/>
        </p:nvSpPr>
        <p:spPr>
          <a:xfrm>
            <a:off x="8584958" y="1572311"/>
            <a:ext cx="2743200" cy="857250"/>
          </a:xfrm>
          <a:prstGeom prst="roundRect">
            <a:avLst/>
          </a:prstGeom>
          <a:solidFill>
            <a:srgbClr val="FBE5D6"/>
          </a:solidFill>
          <a:ln w="28575" cap="flat" cmpd="sng" algn="ctr">
            <a:solidFill>
              <a:srgbClr val="751D7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7147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Controllers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eneficiaries">
            <a:extLst>
              <a:ext uri="{FF2B5EF4-FFF2-40B4-BE49-F238E27FC236}">
                <a16:creationId xmlns:a16="http://schemas.microsoft.com/office/drawing/2014/main" id="{1F3714A9-8531-CCE6-19A9-93247AAF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6" y="40704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5C2BAB12-9452-FF0E-C341-B3C964BB2279}"/>
              </a:ext>
            </a:extLst>
          </p:cNvPr>
          <p:cNvSpPr txBox="1"/>
          <p:nvPr/>
        </p:nvSpPr>
        <p:spPr>
          <a:xfrm>
            <a:off x="2787597" y="4792423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51D70"/>
                </a:solidFill>
                <a:latin typeface="Century Gothic" panose="020B0502020202020204" pitchFamily="34" charset="0"/>
              </a:rPr>
              <a:t>And, of course...</a:t>
            </a:r>
          </a:p>
        </p:txBody>
      </p:sp>
    </p:spTree>
    <p:extLst>
      <p:ext uri="{BB962C8B-B14F-4D97-AF65-F5344CB8AC3E}">
        <p14:creationId xmlns:p14="http://schemas.microsoft.com/office/powerpoint/2010/main" val="20130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070E-F0E4-6FAC-B610-50D36669F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5AF1B35-1BFC-BDCE-4469-0AD1258B2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Tasks to be performed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709EED0D-9801-88A0-8824-38A65D10052F}"/>
              </a:ext>
            </a:extLst>
          </p:cNvPr>
          <p:cNvSpPr/>
          <p:nvPr/>
        </p:nvSpPr>
        <p:spPr>
          <a:xfrm>
            <a:off x="838199" y="1152719"/>
            <a:ext cx="10858500" cy="1178893"/>
          </a:xfrm>
          <a:prstGeom prst="roundRect">
            <a:avLst/>
          </a:prstGeom>
          <a:solidFill>
            <a:srgbClr val="FFCCCC"/>
          </a:solidFill>
          <a:ln w="12700" cap="flat" cmpd="sng" algn="ctr">
            <a:solidFill>
              <a:srgbClr val="07147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relevant information about fraud prevention measures (laws, programme documents, factsheets, information about trainings and training materials, etc) should be published on the website of the NA. 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: округлені кути 5">
            <a:extLst>
              <a:ext uri="{FF2B5EF4-FFF2-40B4-BE49-F238E27FC236}">
                <a16:creationId xmlns:a16="http://schemas.microsoft.com/office/drawing/2014/main" id="{D9AA7D95-FCFA-EA2E-ADEC-5068B0568F43}"/>
              </a:ext>
            </a:extLst>
          </p:cNvPr>
          <p:cNvSpPr/>
          <p:nvPr/>
        </p:nvSpPr>
        <p:spPr>
          <a:xfrm>
            <a:off x="838199" y="2514039"/>
            <a:ext cx="10858500" cy="1947514"/>
          </a:xfrm>
          <a:prstGeom prst="roundRect">
            <a:avLst/>
          </a:prstGeom>
          <a:solidFill>
            <a:srgbClr val="5A1BAD">
              <a:lumMod val="20000"/>
              <a:lumOff val="80000"/>
            </a:srgbClr>
          </a:solidFill>
          <a:ln w="12700" cap="flat" cmpd="sng" algn="ctr">
            <a:solidFill>
              <a:srgbClr val="07147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building</a:t>
            </a:r>
            <a:endParaRPr kumimoji="0" lang="en-US" sz="1800" b="1" i="1" u="sng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building in case of fraud prevention can be developed in two major ways: 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delivering training events for staff of all national institutions concerned with programme  implementation; 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the organisation of the trainings for beneficiaries and controllers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MT"/>
              </a:rPr>
              <a:t>of approved projects, before projects start and during their implementation.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6">
            <a:extLst>
              <a:ext uri="{FF2B5EF4-FFF2-40B4-BE49-F238E27FC236}">
                <a16:creationId xmlns:a16="http://schemas.microsoft.com/office/drawing/2014/main" id="{2376B44C-DF12-EF68-2D5C-FA1B420D1BAE}"/>
              </a:ext>
            </a:extLst>
          </p:cNvPr>
          <p:cNvSpPr/>
          <p:nvPr/>
        </p:nvSpPr>
        <p:spPr>
          <a:xfrm>
            <a:off x="838199" y="4718831"/>
            <a:ext cx="10858500" cy="161921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07147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 and correction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 shall: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7147A">
                    <a:lumMod val="5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and assess the fraud alerts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support to the MA in matters relating to suspected or </a:t>
            </a:r>
            <a:r>
              <a:rPr lang="en-GB" kern="0" dirty="0">
                <a:solidFill>
                  <a:srgbClr val="07147A">
                    <a:lumMod val="5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7147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7147A">
                    <a:lumMod val="5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 the competent bodies at national level (OLAF counterpart, prosecutor, etc.)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srgbClr val="07147A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4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7D5F3-DA2B-D631-495C-84CF4677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>
            <a:extLst>
              <a:ext uri="{FF2B5EF4-FFF2-40B4-BE49-F238E27FC236}">
                <a16:creationId xmlns:a16="http://schemas.microsoft.com/office/drawing/2014/main" id="{7FA90736-E3FE-77F6-B433-9412DFB374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02108" y="6165862"/>
            <a:ext cx="203720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rgbClr val="751D70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751D70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203" name="Shape 203">
            <a:extLst>
              <a:ext uri="{FF2B5EF4-FFF2-40B4-BE49-F238E27FC236}">
                <a16:creationId xmlns:a16="http://schemas.microsoft.com/office/drawing/2014/main" id="{AEADBE22-7E46-8868-3AE8-5BE5A85BAF0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6667" y="436233"/>
            <a:ext cx="8894765" cy="387278"/>
          </a:xfrm>
          <a:prstGeom prst="rect">
            <a:avLst/>
          </a:prstGeom>
        </p:spPr>
        <p:txBody>
          <a:bodyPr>
            <a:noAutofit/>
          </a:bodyPr>
          <a:lstStyle>
            <a:lvl1pPr algn="just" defTabSz="731520">
              <a:spcBef>
                <a:spcPts val="800"/>
              </a:spcBef>
              <a:defRPr sz="1920" b="1">
                <a:solidFill>
                  <a:srgbClr val="751D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2400" noProof="0" dirty="0"/>
              <a:t>Today’s agenda</a:t>
            </a:r>
          </a:p>
          <a:p>
            <a:endParaRPr lang="en-GB" sz="2400" noProof="0" dirty="0"/>
          </a:p>
        </p:txBody>
      </p:sp>
      <p:pic>
        <p:nvPicPr>
          <p:cNvPr id="204" name="image10.png">
            <a:extLst>
              <a:ext uri="{FF2B5EF4-FFF2-40B4-BE49-F238E27FC236}">
                <a16:creationId xmlns:a16="http://schemas.microsoft.com/office/drawing/2014/main" id="{661FE881-528A-C2E0-53CB-56CD17CCA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1" y="2412604"/>
            <a:ext cx="1528763" cy="152876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>
            <a:extLst>
              <a:ext uri="{FF2B5EF4-FFF2-40B4-BE49-F238E27FC236}">
                <a16:creationId xmlns:a16="http://schemas.microsoft.com/office/drawing/2014/main" id="{9350BF2D-E4B5-D7BD-78CC-02804FF520E9}"/>
              </a:ext>
            </a:extLst>
          </p:cNvPr>
          <p:cNvSpPr/>
          <p:nvPr/>
        </p:nvSpPr>
        <p:spPr>
          <a:xfrm>
            <a:off x="2645304" y="1490175"/>
            <a:ext cx="8636000" cy="3877649"/>
          </a:xfrm>
          <a:prstGeom prst="rect">
            <a:avLst/>
          </a:prstGeom>
          <a:solidFill>
            <a:srgbClr val="DEEBF7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marL="342900" lvl="0" indent="-342900" hangingPunct="0">
              <a:spcBef>
                <a:spcPts val="1800"/>
              </a:spcBef>
              <a:buClr>
                <a:srgbClr val="751D70"/>
              </a:buClr>
              <a:buSzPct val="100000"/>
              <a:buFont typeface="Wingdings"/>
              <a:buChar char="❖"/>
              <a:defRPr sz="2400" b="1">
                <a:solidFill>
                  <a:srgbClr val="0714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dirty="0">
                <a:sym typeface="Century Gothic"/>
              </a:rPr>
              <a:t>Introduction</a:t>
            </a:r>
          </a:p>
          <a:p>
            <a:pPr marL="342900" lvl="0" indent="-342900" hangingPunct="0">
              <a:spcBef>
                <a:spcPts val="1800"/>
              </a:spcBef>
              <a:buClr>
                <a:srgbClr val="751D70"/>
              </a:buClr>
              <a:buSzPct val="100000"/>
              <a:buFont typeface="Wingdings"/>
              <a:buChar char="❖"/>
              <a:defRPr sz="2400" b="1">
                <a:solidFill>
                  <a:srgbClr val="0714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dirty="0">
                <a:sym typeface="Century Gothic"/>
              </a:rPr>
              <a:t>Fraud, irregularities, corruption, conflict of interests</a:t>
            </a:r>
          </a:p>
          <a:p>
            <a:pPr marL="342900" lvl="0" indent="-342900" hangingPunct="0">
              <a:spcBef>
                <a:spcPts val="1800"/>
              </a:spcBef>
              <a:buClr>
                <a:srgbClr val="751D70"/>
              </a:buClr>
              <a:buSzPct val="100000"/>
              <a:buFont typeface="Wingdings"/>
              <a:buChar char="❖"/>
              <a:defRPr sz="2400" b="1">
                <a:solidFill>
                  <a:srgbClr val="0714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dirty="0">
                <a:sym typeface="Century Gothic"/>
              </a:rPr>
              <a:t>Management control system: does it concern beneficiaries?</a:t>
            </a:r>
          </a:p>
          <a:p>
            <a:pPr marL="342900" lvl="0" indent="-342900" hangingPunct="0">
              <a:spcBef>
                <a:spcPts val="1800"/>
              </a:spcBef>
              <a:buClr>
                <a:srgbClr val="751D70"/>
              </a:buClr>
              <a:buSzPct val="100000"/>
              <a:buFont typeface="Wingdings"/>
              <a:buChar char="❖"/>
              <a:defRPr sz="2400" b="1">
                <a:solidFill>
                  <a:srgbClr val="0714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dirty="0">
                <a:sym typeface="Century Gothic"/>
              </a:rPr>
              <a:t>Conflict of interests</a:t>
            </a:r>
          </a:p>
          <a:p>
            <a:pPr marL="342900" lvl="0" indent="-342900" hangingPunct="0">
              <a:spcBef>
                <a:spcPts val="1800"/>
              </a:spcBef>
              <a:buClr>
                <a:srgbClr val="751D70"/>
              </a:buClr>
              <a:buSzPct val="100000"/>
              <a:buFont typeface="Wingdings"/>
              <a:buChar char="❖"/>
              <a:defRPr sz="2400" b="1">
                <a:solidFill>
                  <a:srgbClr val="0714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dirty="0">
                <a:sym typeface="Century Gothic"/>
              </a:rPr>
              <a:t>Recoveries</a:t>
            </a:r>
            <a:endParaRPr lang="en-GB" sz="2400" b="1" kern="0" noProof="0" dirty="0">
              <a:solidFill>
                <a:srgbClr val="07147A"/>
              </a:solidFill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629710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146ED-211C-DBA8-34EC-B4A6B0B0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8046-347F-4044-32B6-2E8FB7481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it takes to commit fraud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D15B92B-332A-E6A8-5182-A5FA5A4261DF}"/>
              </a:ext>
            </a:extLst>
          </p:cNvPr>
          <p:cNvSpPr txBox="1">
            <a:spLocks/>
          </p:cNvSpPr>
          <p:nvPr/>
        </p:nvSpPr>
        <p:spPr>
          <a:xfrm>
            <a:off x="806605" y="1254998"/>
            <a:ext cx="10515600" cy="5166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8DCA021-AA8F-5E90-8411-09CCA8E3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4998"/>
            <a:ext cx="3130902" cy="29155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US" sz="5000" b="1" i="1" dirty="0"/>
              <a:t>Opportunity:</a:t>
            </a:r>
          </a:p>
          <a:p>
            <a:pPr marL="177800" indent="-177800" algn="just">
              <a:lnSpc>
                <a:spcPct val="129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4000" b="0" dirty="0"/>
              <a:t>Internal controls not in place, un-enforced, un-monitored or ineffective</a:t>
            </a:r>
          </a:p>
          <a:p>
            <a:pPr marL="177800" indent="-177800" algn="just">
              <a:lnSpc>
                <a:spcPct val="129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4000" b="0" dirty="0"/>
              <a:t>Too much trust</a:t>
            </a:r>
          </a:p>
          <a:p>
            <a:pPr marL="177800" indent="-177800" algn="just">
              <a:lnSpc>
                <a:spcPct val="129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4000" b="0" dirty="0"/>
              <a:t>Poor “tone at the top”</a:t>
            </a:r>
          </a:p>
          <a:p>
            <a:pPr marL="177800" indent="-177800" algn="just">
              <a:lnSpc>
                <a:spcPct val="129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4000" b="0" dirty="0"/>
              <a:t>Not adequate segregation of duties</a:t>
            </a:r>
          </a:p>
          <a:p>
            <a:pPr marL="177800" indent="-177800" algn="just">
              <a:lnSpc>
                <a:spcPct val="129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4000" b="0" dirty="0"/>
              <a:t>Feeling of impunity</a:t>
            </a:r>
          </a:p>
          <a:p>
            <a:pPr marL="177800" indent="-177800" algn="just">
              <a:lnSpc>
                <a:spcPct val="129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4000" b="0" dirty="0"/>
              <a:t>Access to sensitive information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8ECC6F2-614D-592A-1C71-0E839F4218F6}"/>
              </a:ext>
            </a:extLst>
          </p:cNvPr>
          <p:cNvSpPr txBox="1">
            <a:spLocks/>
          </p:cNvSpPr>
          <p:nvPr/>
        </p:nvSpPr>
        <p:spPr>
          <a:xfrm>
            <a:off x="8222900" y="1254998"/>
            <a:ext cx="3020123" cy="2357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800" i="1" dirty="0">
                <a:latin typeface="Century Gothic" pitchFamily="34" charset="0"/>
              </a:rPr>
              <a:t>Rationalization</a:t>
            </a:r>
            <a:r>
              <a:rPr lang="en-US" sz="2800" b="0" i="1" dirty="0">
                <a:latin typeface="Century Gothic" pitchFamily="34" charset="0"/>
              </a:rPr>
              <a:t>: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“I don’t get paid what I worth”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“I intended to pay it back”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“Everyone is doing it and nobody is caught”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“If they don’t know I am doing it, they deserve to lose the money”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43F4222-BCDA-BDC6-CDB8-77D88D46CDD1}"/>
              </a:ext>
            </a:extLst>
          </p:cNvPr>
          <p:cNvSpPr txBox="1">
            <a:spLocks/>
          </p:cNvSpPr>
          <p:nvPr/>
        </p:nvSpPr>
        <p:spPr>
          <a:xfrm>
            <a:off x="2458843" y="4401240"/>
            <a:ext cx="3637157" cy="1918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200" i="1" dirty="0">
                <a:latin typeface="Century Gothic" pitchFamily="34" charset="0"/>
              </a:rPr>
              <a:t>Motivation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200" i="1" dirty="0">
                <a:latin typeface="Century Gothic" pitchFamily="34" charset="0"/>
              </a:rPr>
              <a:t> (external pressure)</a:t>
            </a:r>
            <a:r>
              <a:rPr lang="en-US" sz="2200" b="0" i="1" dirty="0">
                <a:latin typeface="Century Gothic" pitchFamily="34" charset="0"/>
              </a:rPr>
              <a:t>: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Debts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Life-style needs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Illegal activities (gamble, drugs, etc.)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Life pressure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107466-8B11-137B-4714-CAB757177938}"/>
              </a:ext>
            </a:extLst>
          </p:cNvPr>
          <p:cNvSpPr txBox="1">
            <a:spLocks/>
          </p:cNvSpPr>
          <p:nvPr/>
        </p:nvSpPr>
        <p:spPr>
          <a:xfrm>
            <a:off x="6222595" y="4401240"/>
            <a:ext cx="3637157" cy="1918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000" i="1" dirty="0">
                <a:latin typeface="Century Gothic" pitchFamily="34" charset="0"/>
              </a:rPr>
              <a:t>Motivation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000" i="1" dirty="0">
                <a:latin typeface="Century Gothic" pitchFamily="34" charset="0"/>
              </a:rPr>
              <a:t>(internal pressure)</a:t>
            </a:r>
            <a:r>
              <a:rPr lang="en-US" sz="2200" b="0" i="1" dirty="0">
                <a:latin typeface="Century Gothic" pitchFamily="34" charset="0"/>
              </a:rPr>
              <a:t>: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Pressure to perform</a:t>
            </a:r>
          </a:p>
          <a:p>
            <a:pPr marL="177800" indent="-1778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Too much work</a:t>
            </a:r>
          </a:p>
        </p:txBody>
      </p:sp>
      <p:pic>
        <p:nvPicPr>
          <p:cNvPr id="8" name="Imatge 10">
            <a:extLst>
              <a:ext uri="{FF2B5EF4-FFF2-40B4-BE49-F238E27FC236}">
                <a16:creationId xmlns:a16="http://schemas.microsoft.com/office/drawing/2014/main" id="{80D5C785-FC67-F50B-F79D-C7786DE9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826" y="1497633"/>
            <a:ext cx="3890348" cy="26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52B2C-0FF9-FCF9-9B05-C56C422B7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CFC30-12A6-ECE4-328C-90ADB52A6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beneficiaries should do in practice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F0A08DC-3083-FA9B-1B09-D13D17466159}"/>
              </a:ext>
            </a:extLst>
          </p:cNvPr>
          <p:cNvSpPr txBox="1">
            <a:spLocks/>
          </p:cNvSpPr>
          <p:nvPr/>
        </p:nvSpPr>
        <p:spPr>
          <a:xfrm>
            <a:off x="806605" y="1381177"/>
            <a:ext cx="10515600" cy="477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Prevent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establish clear internal responsibilities for </a:t>
            </a:r>
            <a:r>
              <a:rPr lang="en-US" sz="3000" dirty="0" err="1">
                <a:latin typeface="Century Gothic" panose="020B0502020202020204" pitchFamily="34" charset="0"/>
              </a:rPr>
              <a:t>authorising</a:t>
            </a:r>
            <a:r>
              <a:rPr lang="en-US" sz="3000" dirty="0">
                <a:latin typeface="Century Gothic" panose="020B0502020202020204" pitchFamily="34" charset="0"/>
              </a:rPr>
              <a:t> costs, procurement, and reporting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ensure full audit trail for staff costs, procurement, deliverables, and payments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declare and manage conflicts of interest before decisions are taken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verify eligibility, reality, and project relevance of expenditure before it is reported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2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EAAE-F95B-AFD7-2ADA-4B32DD41A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CA5B2-DFD6-8632-FCBE-ED233FE57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beneficiaries should do in practice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94AE2C8-B99D-EA8C-FD94-D139F6C6466C}"/>
              </a:ext>
            </a:extLst>
          </p:cNvPr>
          <p:cNvSpPr txBox="1">
            <a:spLocks/>
          </p:cNvSpPr>
          <p:nvPr/>
        </p:nvSpPr>
        <p:spPr>
          <a:xfrm>
            <a:off x="806605" y="1381177"/>
            <a:ext cx="10515600" cy="477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Detect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review high-risk areas regularly: staff time, procurement, supporting documents, and outputs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treat inconsistencies, missing evidence, </a:t>
            </a:r>
            <a:r>
              <a:rPr lang="en-US" sz="3000" b="1" dirty="0">
                <a:latin typeface="Century Gothic" panose="020B0502020202020204" pitchFamily="34" charset="0"/>
              </a:rPr>
              <a:t>unusual patterns</a:t>
            </a:r>
            <a:r>
              <a:rPr lang="en-US" sz="3000" dirty="0">
                <a:latin typeface="Century Gothic" panose="020B0502020202020204" pitchFamily="34" charset="0"/>
              </a:rPr>
              <a:t>, and pressure to “justify later” as red flags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do not rely only on signed declarations; check facts, links, and documentation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latin typeface="Century Gothic" panose="020B0502020202020204" pitchFamily="34" charset="0"/>
              </a:rPr>
              <a:t>escalate concerns internally and to the </a:t>
            </a:r>
            <a:r>
              <a:rPr lang="en-US" sz="3000" dirty="0" err="1">
                <a:latin typeface="Century Gothic" panose="020B0502020202020204" pitchFamily="34" charset="0"/>
              </a:rPr>
              <a:t>programme</a:t>
            </a:r>
            <a:r>
              <a:rPr lang="en-US" sz="3000" dirty="0">
                <a:latin typeface="Century Gothic" panose="020B0502020202020204" pitchFamily="34" charset="0"/>
              </a:rPr>
              <a:t> chain without delay</a:t>
            </a:r>
          </a:p>
          <a:p>
            <a:pPr algn="just"/>
            <a:endParaRPr lang="en-US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90CC4-6BC4-4327-A5D0-00BBF8CBD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9011FF-3E71-CCAD-C49A-92376E6FF8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3862" y="2172"/>
            <a:ext cx="12185600" cy="6854400"/>
          </a:xfrm>
          <a:prstGeom prst="rect">
            <a:avLst/>
          </a:prstGeom>
        </p:spPr>
      </p:pic>
      <p:sp>
        <p:nvSpPr>
          <p:cNvPr id="2" name="CasellaDiTesto 4">
            <a:extLst>
              <a:ext uri="{FF2B5EF4-FFF2-40B4-BE49-F238E27FC236}">
                <a16:creationId xmlns:a16="http://schemas.microsoft.com/office/drawing/2014/main" id="{E2063881-D484-5E7C-E213-9C47A1AF5F1C}"/>
              </a:ext>
            </a:extLst>
          </p:cNvPr>
          <p:cNvSpPr txBox="1"/>
          <p:nvPr/>
        </p:nvSpPr>
        <p:spPr>
          <a:xfrm>
            <a:off x="0" y="231210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Reporting irregularities</a:t>
            </a:r>
          </a:p>
        </p:txBody>
      </p:sp>
    </p:spTree>
    <p:extLst>
      <p:ext uri="{BB962C8B-B14F-4D97-AF65-F5344CB8AC3E}">
        <p14:creationId xmlns:p14="http://schemas.microsoft.com/office/powerpoint/2010/main" val="426593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D732015E-6182-5286-C04C-B27ED37E5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Article 69 of Common Provisions Regulation</a:t>
            </a:r>
          </a:p>
        </p:txBody>
      </p:sp>
      <p:sp>
        <p:nvSpPr>
          <p:cNvPr id="2" name="Contenidor de contingut 5">
            <a:extLst>
              <a:ext uri="{FF2B5EF4-FFF2-40B4-BE49-F238E27FC236}">
                <a16:creationId xmlns:a16="http://schemas.microsoft.com/office/drawing/2014/main" id="{F1F92968-8A32-9AC0-CB93-B99913DD9438}"/>
              </a:ext>
            </a:extLst>
          </p:cNvPr>
          <p:cNvSpPr txBox="1">
            <a:spLocks/>
          </p:cNvSpPr>
          <p:nvPr/>
        </p:nvSpPr>
        <p:spPr>
          <a:xfrm>
            <a:off x="914399" y="1353987"/>
            <a:ext cx="1040490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2000" dirty="0">
                <a:latin typeface="Century Gothic" panose="020B0502020202020204" pitchFamily="34" charset="0"/>
              </a:rPr>
              <a:t>Member States shall have management and control systems for their programmes […] and ensure their functioning.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2000" dirty="0">
                <a:latin typeface="Century Gothic" panose="020B0502020202020204" pitchFamily="34" charset="0"/>
              </a:rPr>
              <a:t>Member States shall ensure the legality and regularity of expenditure included in the accounts submitted to the Commission and </a:t>
            </a:r>
            <a:r>
              <a:rPr lang="en-US" sz="2000" u="sng" dirty="0">
                <a:latin typeface="Century Gothic" panose="020B0502020202020204" pitchFamily="34" charset="0"/>
              </a:rPr>
              <a:t>shall take all required actions to prevent, detect and correct and report on irregularities including fraud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8" name="Fletxa: dreta 7">
            <a:extLst>
              <a:ext uri="{FF2B5EF4-FFF2-40B4-BE49-F238E27FC236}">
                <a16:creationId xmlns:a16="http://schemas.microsoft.com/office/drawing/2014/main" id="{0049760E-1CA9-6517-D245-180333721040}"/>
              </a:ext>
            </a:extLst>
          </p:cNvPr>
          <p:cNvSpPr/>
          <p:nvPr/>
        </p:nvSpPr>
        <p:spPr>
          <a:xfrm>
            <a:off x="2352174" y="3696102"/>
            <a:ext cx="683393" cy="1097280"/>
          </a:xfrm>
          <a:prstGeom prst="righ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E164A2ED-030A-8DFF-5702-C0888AE1159A}"/>
              </a:ext>
            </a:extLst>
          </p:cNvPr>
          <p:cNvSpPr txBox="1"/>
          <p:nvPr/>
        </p:nvSpPr>
        <p:spPr>
          <a:xfrm>
            <a:off x="3462689" y="3529656"/>
            <a:ext cx="720210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entury Gothic" panose="020B0502020202020204" pitchFamily="34" charset="0"/>
              </a:rPr>
              <a:t>All countries are expected to appoint an irregularity officer with the function of confirming irregularities to the Managing Authority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10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4491A-F71F-DE72-C5AB-23B25B473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78ACB6C-BD4D-E2CA-269F-316E6BFCD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Initial reporting in IMS</a:t>
            </a: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682E8D69-B1AF-2F9D-56F4-0ACD5901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60" y="1353987"/>
            <a:ext cx="10468598" cy="4351338"/>
          </a:xfrm>
        </p:spPr>
        <p:txBody>
          <a:bodyPr>
            <a:normAutofit/>
          </a:bodyPr>
          <a:lstStyle/>
          <a:p>
            <a:pPr algn="just"/>
            <a:r>
              <a:rPr lang="en-GB" b="1" dirty="0">
                <a:latin typeface="Century Gothic" panose="020B0502020202020204" pitchFamily="34" charset="0"/>
              </a:rPr>
              <a:t>Irregularities</a:t>
            </a:r>
            <a:r>
              <a:rPr lang="en-GB" dirty="0">
                <a:latin typeface="Century Gothic" panose="020B0502020202020204" pitchFamily="34" charset="0"/>
              </a:rPr>
              <a:t> 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that have been the subject of a first written assessment by a competent authority, either administrative or judicial</a:t>
            </a:r>
            <a:r>
              <a:rPr lang="ca-ES" dirty="0">
                <a:latin typeface="Century Gothic" panose="020B0502020202020204" pitchFamily="34" charset="0"/>
              </a:rPr>
              <a:t>.</a:t>
            </a:r>
            <a:endParaRPr lang="hu-HU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that give rise to the initiation of administrative or judicial proceedings at national level in order to establish the presence of fraud or other criminal offences.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precede a bankruptcy.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for which the Commission submits a written request for information to the Member State. </a:t>
            </a:r>
          </a:p>
          <a:p>
            <a:pPr marL="0" indent="0" algn="just">
              <a:buNone/>
            </a:pP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D7E91-5B5F-4BE5-1095-DD6C27F8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57447AD1-3079-7804-4618-C80E44E70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Irregularities exempted from reporting in IMS</a:t>
            </a: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EB413634-C064-85AE-829A-D55366474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60" y="1353987"/>
            <a:ext cx="10468598" cy="435133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irregularities for an amount lower than EUR 10 000 in contribution from the Funds.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irregularities consisting solely of the failure to execute an operation owing to the non-fraudulent bankruptcy of the beneficiary.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cases brought to the attention of the Managing Authority (…) by the beneficiary voluntarily and before detection by either authority.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cases which are detected and corrected by the Managing Authority before inclusion in a payment application submitted to the Commission, except the suspected fraud.</a:t>
            </a:r>
            <a:endParaRPr lang="en-GB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4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8BAFD-A8D5-67A4-55AB-9A84A7C05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781DA3E-9028-740B-3C93-38EA1EA3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3862" y="2172"/>
            <a:ext cx="12185600" cy="6854400"/>
          </a:xfrm>
          <a:prstGeom prst="rect">
            <a:avLst/>
          </a:prstGeom>
        </p:spPr>
      </p:pic>
      <p:sp>
        <p:nvSpPr>
          <p:cNvPr id="2" name="CasellaDiTesto 4">
            <a:extLst>
              <a:ext uri="{FF2B5EF4-FFF2-40B4-BE49-F238E27FC236}">
                <a16:creationId xmlns:a16="http://schemas.microsoft.com/office/drawing/2014/main" id="{4E72FE2A-FBB8-8F42-05EB-267727A10480}"/>
              </a:ext>
            </a:extLst>
          </p:cNvPr>
          <p:cNvSpPr txBox="1"/>
          <p:nvPr/>
        </p:nvSpPr>
        <p:spPr>
          <a:xfrm>
            <a:off x="0" y="231210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Conflict of interest (</a:t>
            </a:r>
            <a:r>
              <a:rPr lang="en-US" sz="4000" b="1" i="1" dirty="0" err="1">
                <a:solidFill>
                  <a:srgbClr val="07147A"/>
                </a:solidFill>
                <a:latin typeface="Century Gothic" panose="020B0502020202020204" pitchFamily="34" charset="0"/>
              </a:rPr>
              <a:t>CoI</a:t>
            </a:r>
            <a:r>
              <a:rPr lang="en-US" sz="4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730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4CE0E-8A28-4923-9031-B1CEFA5AB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2203279-AF64-F853-2637-524F5F3130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CCEA00D5-63C3-4BAC-EB6C-F3BFFBFC59BC}"/>
              </a:ext>
            </a:extLst>
          </p:cNvPr>
          <p:cNvSpPr txBox="1"/>
          <p:nvPr/>
        </p:nvSpPr>
        <p:spPr>
          <a:xfrm>
            <a:off x="876668" y="1254446"/>
            <a:ext cx="10423391" cy="237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61 (Financial Regulation 2024/2509)</a:t>
            </a:r>
          </a:p>
          <a:p>
            <a:pPr algn="just">
              <a:spcAft>
                <a:spcPts val="500"/>
              </a:spcAft>
            </a:pP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of interest</a:t>
            </a:r>
            <a:endParaRPr lang="en-AU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>
              <a:spcAft>
                <a:spcPts val="500"/>
              </a:spcAft>
            </a:pPr>
            <a:r>
              <a:rPr lang="es-E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[…]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conflict of interests exists where the impartial and objective exercise of the functions of a financial actor or other person […] is compromised for reasons involving family, emotional life, political or national affinity, economic interest or any other direct or indirect personal interest</a:t>
            </a:r>
            <a:r>
              <a:rPr lang="es-E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Why Should Authors Disclose Conflicts of Interest? | Rasayely">
            <a:extLst>
              <a:ext uri="{FF2B5EF4-FFF2-40B4-BE49-F238E27FC236}">
                <a16:creationId xmlns:a16="http://schemas.microsoft.com/office/drawing/2014/main" id="{5052A975-A501-4D20-DE59-10C9E282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49" y="3721279"/>
            <a:ext cx="5159141" cy="27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09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0F9AE-1DBF-781E-4888-09A926AA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218C895A-E33A-426E-EB28-AA4B20371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Why is it so important?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76EB549-B2FC-9D72-1237-1958DC08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2" y="1481620"/>
            <a:ext cx="10515600" cy="285523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Century Gothic" panose="020B0502020202020204" pitchFamily="34" charset="0"/>
              </a:rPr>
              <a:t>CoI</a:t>
            </a:r>
            <a:r>
              <a:rPr lang="en-GB" dirty="0">
                <a:latin typeface="Century Gothic" panose="020B0502020202020204" pitchFamily="34" charset="0"/>
              </a:rPr>
              <a:t> threatens </a:t>
            </a:r>
            <a:r>
              <a:rPr lang="en-GB" b="1" dirty="0">
                <a:latin typeface="Century Gothic" panose="020B0502020202020204" pitchFamily="34" charset="0"/>
              </a:rPr>
              <a:t>impartiality, credibility, and trust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Century Gothic" panose="020B0502020202020204" pitchFamily="34" charset="0"/>
              </a:rPr>
              <a:t>CoI</a:t>
            </a:r>
            <a:r>
              <a:rPr lang="en-GB" dirty="0">
                <a:latin typeface="Century Gothic" panose="020B0502020202020204" pitchFamily="34" charset="0"/>
              </a:rPr>
              <a:t> is essential to protect the </a:t>
            </a:r>
            <a:r>
              <a:rPr lang="en-GB" b="1" dirty="0">
                <a:latin typeface="Century Gothic" panose="020B0502020202020204" pitchFamily="34" charset="0"/>
              </a:rPr>
              <a:t>EU budget </a:t>
            </a:r>
            <a:r>
              <a:rPr lang="en-GB" dirty="0">
                <a:latin typeface="Century Gothic" panose="020B0502020202020204" pitchFamily="34" charset="0"/>
              </a:rPr>
              <a:t>and ensure sound financial management.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Perceived or actual </a:t>
            </a:r>
            <a:r>
              <a:rPr lang="en-GB" dirty="0" err="1">
                <a:latin typeface="Century Gothic" panose="020B0502020202020204" pitchFamily="34" charset="0"/>
              </a:rPr>
              <a:t>CoI</a:t>
            </a:r>
            <a:r>
              <a:rPr lang="en-GB" dirty="0">
                <a:latin typeface="Century Gothic" panose="020B0502020202020204" pitchFamily="34" charset="0"/>
              </a:rPr>
              <a:t> can </a:t>
            </a:r>
            <a:r>
              <a:rPr lang="en-GB" b="1" dirty="0">
                <a:latin typeface="Century Gothic" panose="020B0502020202020204" pitchFamily="34" charset="0"/>
              </a:rPr>
              <a:t>damage the integrity </a:t>
            </a:r>
            <a:r>
              <a:rPr lang="en-GB" dirty="0">
                <a:latin typeface="Century Gothic" panose="020B0502020202020204" pitchFamily="34" charset="0"/>
              </a:rPr>
              <a:t>of decisions.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Non-compliance leads to irregularities, </a:t>
            </a:r>
            <a:r>
              <a:rPr lang="en-GB" b="1" dirty="0">
                <a:latin typeface="Century Gothic" panose="020B0502020202020204" pitchFamily="34" charset="0"/>
              </a:rPr>
              <a:t>financial corrections</a:t>
            </a:r>
            <a:r>
              <a:rPr lang="en-GB" dirty="0">
                <a:latin typeface="Century Gothic" panose="020B0502020202020204" pitchFamily="34" charset="0"/>
              </a:rPr>
              <a:t>, and reputational harm.</a:t>
            </a:r>
          </a:p>
        </p:txBody>
      </p:sp>
    </p:spTree>
    <p:extLst>
      <p:ext uri="{BB962C8B-B14F-4D97-AF65-F5344CB8AC3E}">
        <p14:creationId xmlns:p14="http://schemas.microsoft.com/office/powerpoint/2010/main" val="23145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2644FF5-4BE6-0EB5-3219-572C3F275B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4A5860-99CA-6E31-1EA7-664201D43D36}"/>
              </a:ext>
            </a:extLst>
          </p:cNvPr>
          <p:cNvSpPr txBox="1"/>
          <p:nvPr/>
        </p:nvSpPr>
        <p:spPr>
          <a:xfrm>
            <a:off x="0" y="231210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43433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2CA15-BD3B-6DF3-C20C-613C0171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508375C-8EBB-E2C3-441B-95ABE6955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Legal definition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34CB6E-9376-40C9-BF44-DFE86D80B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Century Gothic" panose="020B0502020202020204" pitchFamily="34" charset="0"/>
              </a:rPr>
              <a:t>Article 61 Financial Regulation 2024:</a:t>
            </a:r>
            <a:endParaRPr lang="en-150" i="1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Applies to:</a:t>
            </a:r>
            <a:r>
              <a:rPr lang="en-150" dirty="0">
                <a:latin typeface="Century Gothic" panose="020B0502020202020204" pitchFamily="34" charset="0"/>
              </a:rPr>
              <a:t> (i) </a:t>
            </a:r>
            <a:r>
              <a:rPr lang="en-GB" dirty="0">
                <a:latin typeface="Century Gothic" panose="020B0502020202020204" pitchFamily="34" charset="0"/>
              </a:rPr>
              <a:t>Direct, indirect, and </a:t>
            </a:r>
            <a:r>
              <a:rPr lang="en-GB" b="1" dirty="0">
                <a:latin typeface="Century Gothic" panose="020B0502020202020204" pitchFamily="34" charset="0"/>
              </a:rPr>
              <a:t>shared management</a:t>
            </a:r>
            <a:r>
              <a:rPr lang="en-150" dirty="0">
                <a:latin typeface="Century Gothic" panose="020B0502020202020204" pitchFamily="34" charset="0"/>
              </a:rPr>
              <a:t>; (ii) </a:t>
            </a:r>
            <a:r>
              <a:rPr lang="en-GB" b="1" dirty="0">
                <a:latin typeface="Century Gothic" panose="020B0502020202020204" pitchFamily="34" charset="0"/>
              </a:rPr>
              <a:t>All financial actors and relevant staff</a:t>
            </a:r>
            <a:r>
              <a:rPr lang="en-15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Covers:</a:t>
            </a:r>
            <a:r>
              <a:rPr lang="en-150" dirty="0">
                <a:latin typeface="Century Gothic" panose="020B0502020202020204" pitchFamily="34" charset="0"/>
              </a:rPr>
              <a:t> (</a:t>
            </a:r>
            <a:r>
              <a:rPr lang="en-150" dirty="0" err="1">
                <a:latin typeface="Century Gothic" panose="020B0502020202020204" pitchFamily="34" charset="0"/>
              </a:rPr>
              <a:t>i</a:t>
            </a:r>
            <a:r>
              <a:rPr lang="en-150" dirty="0">
                <a:latin typeface="Century Gothic" panose="020B0502020202020204" pitchFamily="34" charset="0"/>
              </a:rPr>
              <a:t>) </a:t>
            </a:r>
            <a:r>
              <a:rPr lang="en-GB" dirty="0">
                <a:latin typeface="Century Gothic" panose="020B0502020202020204" pitchFamily="34" charset="0"/>
              </a:rPr>
              <a:t>Family, emotional, political, economic, and other personal interests</a:t>
            </a:r>
            <a:r>
              <a:rPr lang="en-150" dirty="0">
                <a:latin typeface="Century Gothic" panose="020B0502020202020204" pitchFamily="34" charset="0"/>
              </a:rPr>
              <a:t>; (ii) </a:t>
            </a:r>
            <a:r>
              <a:rPr lang="en-GB" b="1" dirty="0">
                <a:latin typeface="Century Gothic" panose="020B0502020202020204" pitchFamily="34" charset="0"/>
              </a:rPr>
              <a:t>Both actual and perceived</a:t>
            </a:r>
            <a:r>
              <a:rPr lang="en-150" dirty="0">
                <a:latin typeface="Century Gothic" panose="020B0502020202020204" pitchFamily="34" charset="0"/>
              </a:rPr>
              <a:t>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55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7F78-8CAF-AF89-95E7-79D990F9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A367AF82-228D-9F5E-FC36-C41FF30FD2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AFDFC8-2610-9782-8B4B-430FCB978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0615"/>
            <a:ext cx="10515600" cy="968571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 Guidance was adopted by the EC in 2021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27628AB2-20CA-EAD3-04D4-86F3F43B05C6}"/>
              </a:ext>
            </a:extLst>
          </p:cNvPr>
          <p:cNvSpPr txBox="1"/>
          <p:nvPr/>
        </p:nvSpPr>
        <p:spPr>
          <a:xfrm>
            <a:off x="3207695" y="2052349"/>
            <a:ext cx="423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hlinkClick r:id="rId2"/>
              </a:rPr>
              <a:t>EUR-</a:t>
            </a:r>
            <a:r>
              <a:rPr lang="ca-ES" dirty="0" err="1">
                <a:hlinkClick r:id="rId2"/>
              </a:rPr>
              <a:t>Lex</a:t>
            </a:r>
            <a:r>
              <a:rPr lang="ca-ES" dirty="0">
                <a:hlinkClick r:id="rId2"/>
              </a:rPr>
              <a:t> - 52021XC0409(01) - EN - EUR-</a:t>
            </a:r>
            <a:r>
              <a:rPr lang="ca-ES" dirty="0" err="1">
                <a:hlinkClick r:id="rId2"/>
              </a:rPr>
              <a:t>Lex</a:t>
            </a:r>
            <a:endParaRPr lang="en-GB" dirty="0"/>
          </a:p>
        </p:txBody>
      </p:sp>
      <p:pic>
        <p:nvPicPr>
          <p:cNvPr id="5" name="Contenidor de contingut 5">
            <a:extLst>
              <a:ext uri="{FF2B5EF4-FFF2-40B4-BE49-F238E27FC236}">
                <a16:creationId xmlns:a16="http://schemas.microsoft.com/office/drawing/2014/main" id="{13602C1F-3C20-E4D9-9BA7-16B545B1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99" y="2869286"/>
            <a:ext cx="8424801" cy="25480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3750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5BD81-E10B-DAD4-39F7-4BD0B5B1C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D75DA3F4-B908-FFAF-D418-CBC8A80CA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 err="1">
                <a:latin typeface="Century Gothic" panose="020B0502020202020204" pitchFamily="34" charset="0"/>
              </a:rPr>
              <a:t>CoI</a:t>
            </a:r>
            <a:r>
              <a:rPr lang="en-GB" b="1" dirty="0">
                <a:latin typeface="Century Gothic" panose="020B0502020202020204" pitchFamily="34" charset="0"/>
              </a:rPr>
              <a:t> may be…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ADEE2CD-006B-61B5-BBD1-3DC008255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125866"/>
              </p:ext>
            </p:extLst>
          </p:nvPr>
        </p:nvGraphicFramePr>
        <p:xfrm>
          <a:off x="1358232" y="823510"/>
          <a:ext cx="9749322" cy="547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670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66B12-FBCD-AA96-8DEE-BBCA6B9267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43143-B2D6-9522-824B-8B85F908B6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0000"/>
                </a:solidFill>
              </a:rPr>
              <a:t>A project officer is asked to assess an application submitted by a university where his spouse works in the finance department. He  informs the programme bodies before the assessment starts and is removed from the evaluation process. Type of CoI?</a:t>
            </a:r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74FED-1DD2-562B-E000-73A4B34B70AF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de-DE" sz="260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9C5AD5-AE23-CC11-850C-3EAC36370D3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EDDB2506-59A4-1BBC-9BE6-747E5B21DA7D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de-DE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D493919-1766-AFEA-B617-1E40735531F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66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82937-90EA-B04D-A7FD-7FC1703825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4BB39F-9EAA-2907-CA85-584F5B91B7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0000"/>
                </a:solidFill>
              </a:rPr>
              <a:t>A procurement officer in an Interreg NEXT project is involved in selecting an external service provider. Which situations may qualify as a conflict of interest? Select all that apply.</a:t>
            </a:r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BD4E0-4D3E-C658-496D-0F977F9FE7E6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de-DE" sz="260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21C129-0A35-605C-5C90-87B05AF1F31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291FBB6E-8C5E-0E02-A2EC-9A20919F1E51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de-DE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5EA5CE-89A7-271D-5FF7-50EC7C1532D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349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4EFF6-400E-B0A9-3760-9C4FC756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B07B571F-17F7-930E-0395-B481DDA21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Declaration of absence of </a:t>
            </a:r>
            <a:r>
              <a:rPr lang="en-GB" b="1" dirty="0" err="1">
                <a:latin typeface="Century Gothic" panose="020B0502020202020204" pitchFamily="34" charset="0"/>
              </a:rPr>
              <a:t>CoI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376CF70-C4F0-46A7-ED59-920FB853B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68" y="1755407"/>
            <a:ext cx="5181600" cy="304759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Is it enough to check if there are signed declarations of absence of conflict of interest?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else can be done? How can I know that the best friend of the wife/husband of a member of the evaluation committee had confidential information leaked?</a:t>
            </a:r>
          </a:p>
        </p:txBody>
      </p:sp>
      <p:pic>
        <p:nvPicPr>
          <p:cNvPr id="8" name="Picture 2" descr="Most firms falling short in conflict compliance | Investment Executive">
            <a:extLst>
              <a:ext uri="{FF2B5EF4-FFF2-40B4-BE49-F238E27FC236}">
                <a16:creationId xmlns:a16="http://schemas.microsoft.com/office/drawing/2014/main" id="{6DC70268-811B-7DA6-5A84-83147DFE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12" y="1505150"/>
            <a:ext cx="484632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80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1022-865C-A55F-879E-D59CC39C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B7423726-F9E2-2B5C-1C43-191E3D655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can we do to identify </a:t>
            </a:r>
            <a:r>
              <a:rPr lang="en-US" b="1" dirty="0" err="1">
                <a:latin typeface="Century Gothic" panose="020B0502020202020204" pitchFamily="34" charset="0"/>
              </a:rPr>
              <a:t>CoI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6" name="Contenidor de contingut 4" descr="Imatge que conté text, captura de pantalla, disseny gràfic, dibuixos&#10;&#10;Pot ser que el contingut generat per IA no sigui correcte.">
            <a:extLst>
              <a:ext uri="{FF2B5EF4-FFF2-40B4-BE49-F238E27FC236}">
                <a16:creationId xmlns:a16="http://schemas.microsoft.com/office/drawing/2014/main" id="{64DBCB81-78F5-2D17-E0C5-B8B11A11D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0518" y="2075881"/>
            <a:ext cx="4455031" cy="3022391"/>
          </a:xfrm>
        </p:spPr>
      </p:pic>
      <p:pic>
        <p:nvPicPr>
          <p:cNvPr id="7" name="Picture 2" descr="Ultimate Beneficial Owner (UBO): An In-Depth Exploration and Its Importance">
            <a:extLst>
              <a:ext uri="{FF2B5EF4-FFF2-40B4-BE49-F238E27FC236}">
                <a16:creationId xmlns:a16="http://schemas.microsoft.com/office/drawing/2014/main" id="{70A1B227-9511-05F7-C995-494121DC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-54159" y="1285809"/>
            <a:ext cx="5929333" cy="46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6CC23DB4-FD06-3456-E866-BFA719037287}"/>
              </a:ext>
            </a:extLst>
          </p:cNvPr>
          <p:cNvSpPr txBox="1"/>
          <p:nvPr/>
        </p:nvSpPr>
        <p:spPr>
          <a:xfrm>
            <a:off x="6316828" y="5273478"/>
            <a:ext cx="6116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Datamining: a powerful tool for the detection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5ECA0B7D-DB7C-B5C4-50D2-AC82913C046A}"/>
              </a:ext>
            </a:extLst>
          </p:cNvPr>
          <p:cNvSpPr txBox="1"/>
          <p:nvPr/>
        </p:nvSpPr>
        <p:spPr>
          <a:xfrm>
            <a:off x="764373" y="5782997"/>
            <a:ext cx="533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How can we identify the “beneficial owners”?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A21F-B23A-7D48-619E-3D0B8A44B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0982B7F-E47D-64A4-24D8-6020CFD8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3862" y="2172"/>
            <a:ext cx="12185600" cy="6854400"/>
          </a:xfrm>
          <a:prstGeom prst="rect">
            <a:avLst/>
          </a:prstGeom>
        </p:spPr>
      </p:pic>
      <p:sp>
        <p:nvSpPr>
          <p:cNvPr id="2" name="CasellaDiTesto 4">
            <a:extLst>
              <a:ext uri="{FF2B5EF4-FFF2-40B4-BE49-F238E27FC236}">
                <a16:creationId xmlns:a16="http://schemas.microsoft.com/office/drawing/2014/main" id="{EEA3E2E3-4520-BC8F-61F6-922B4A84197A}"/>
              </a:ext>
            </a:extLst>
          </p:cNvPr>
          <p:cNvSpPr txBox="1"/>
          <p:nvPr/>
        </p:nvSpPr>
        <p:spPr>
          <a:xfrm>
            <a:off x="0" y="231210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What if this work leads to recoveries?</a:t>
            </a:r>
          </a:p>
        </p:txBody>
      </p:sp>
    </p:spTree>
    <p:extLst>
      <p:ext uri="{BB962C8B-B14F-4D97-AF65-F5344CB8AC3E}">
        <p14:creationId xmlns:p14="http://schemas.microsoft.com/office/powerpoint/2010/main" val="836504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E35C2-1232-5383-6289-AE9CC044B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335F87AC-6A79-9A5C-BB1F-6F4688179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The recovery chain</a:t>
            </a:r>
          </a:p>
        </p:txBody>
      </p:sp>
      <p:pic>
        <p:nvPicPr>
          <p:cNvPr id="7170" name="Picture 2" descr="Step one two three icons sequence of options Vector Image">
            <a:extLst>
              <a:ext uri="{FF2B5EF4-FFF2-40B4-BE49-F238E27FC236}">
                <a16:creationId xmlns:a16="http://schemas.microsoft.com/office/drawing/2014/main" id="{35253A2B-ED1B-9CA8-CC47-2073A8BDE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12288"/>
          <a:stretch/>
        </p:blipFill>
        <p:spPr bwMode="auto">
          <a:xfrm>
            <a:off x="5783072" y="1390067"/>
            <a:ext cx="5305552" cy="47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txa: dreta 6">
            <a:extLst>
              <a:ext uri="{FF2B5EF4-FFF2-40B4-BE49-F238E27FC236}">
                <a16:creationId xmlns:a16="http://schemas.microsoft.com/office/drawing/2014/main" id="{15864ACE-4DB3-B828-7554-D6630FF4AB36}"/>
              </a:ext>
            </a:extLst>
          </p:cNvPr>
          <p:cNvSpPr/>
          <p:nvPr/>
        </p:nvSpPr>
        <p:spPr>
          <a:xfrm>
            <a:off x="2159837" y="2437751"/>
            <a:ext cx="2862072" cy="2660904"/>
          </a:xfrm>
          <a:prstGeom prst="rightArrow">
            <a:avLst/>
          </a:prstGeom>
          <a:solidFill>
            <a:srgbClr val="FBE5D6"/>
          </a:solidFill>
          <a:ln w="28575">
            <a:solidFill>
              <a:srgbClr val="751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4 steps for</a:t>
            </a:r>
            <a:r>
              <a:rPr lang="en-GB" sz="20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certainty</a:t>
            </a:r>
            <a:r>
              <a:rPr lang="en-GB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in recoveries</a:t>
            </a:r>
          </a:p>
        </p:txBody>
      </p:sp>
    </p:spTree>
    <p:extLst>
      <p:ext uri="{BB962C8B-B14F-4D97-AF65-F5344CB8AC3E}">
        <p14:creationId xmlns:p14="http://schemas.microsoft.com/office/powerpoint/2010/main" val="4170580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7D618-6458-FD83-5F17-2AFEDAB8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D758C095-57BA-FED9-3A9E-ADB7C554C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The recovery chain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8786BDEE-26CE-CFF3-BABC-7CBE93CB1B03}"/>
              </a:ext>
            </a:extLst>
          </p:cNvPr>
          <p:cNvSpPr txBox="1"/>
          <p:nvPr/>
        </p:nvSpPr>
        <p:spPr>
          <a:xfrm>
            <a:off x="950258" y="1335741"/>
            <a:ext cx="644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Article 52 of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Interreg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Regulation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(1059/2021)</a:t>
            </a:r>
          </a:p>
        </p:txBody>
      </p:sp>
      <p:pic>
        <p:nvPicPr>
          <p:cNvPr id="7170" name="Picture 2" descr="Step one two three icons sequence of options Vector Image">
            <a:extLst>
              <a:ext uri="{FF2B5EF4-FFF2-40B4-BE49-F238E27FC236}">
                <a16:creationId xmlns:a16="http://schemas.microsoft.com/office/drawing/2014/main" id="{D33F931C-CC96-366F-F188-7A6F4A453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4706" r="50000" b="55294"/>
          <a:stretch/>
        </p:blipFill>
        <p:spPr bwMode="auto">
          <a:xfrm>
            <a:off x="806823" y="2936611"/>
            <a:ext cx="1921846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6336A883-E91D-9A77-BAA0-BAC98EB7D65D}"/>
              </a:ext>
            </a:extLst>
          </p:cNvPr>
          <p:cNvSpPr txBox="1"/>
          <p:nvPr/>
        </p:nvSpPr>
        <p:spPr>
          <a:xfrm>
            <a:off x="950257" y="1912512"/>
            <a:ext cx="1036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baseline="0" dirty="0">
                <a:solidFill>
                  <a:srgbClr val="000000"/>
                </a:solidFill>
                <a:latin typeface="EUAlbertina"/>
              </a:rPr>
              <a:t>‘1. The managing authority shall ensure that any amount paid as a result of an irregularity is recovered from the lead […] partner. Partners shall repay to the lead partner any amounts unduly paid.’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76E451F3-96E6-9848-E550-46A31B083820}"/>
              </a:ext>
            </a:extLst>
          </p:cNvPr>
          <p:cNvSpPr/>
          <p:nvPr/>
        </p:nvSpPr>
        <p:spPr>
          <a:xfrm>
            <a:off x="3254188" y="3030071"/>
            <a:ext cx="8059270" cy="1712258"/>
          </a:xfrm>
          <a:prstGeom prst="roundRect">
            <a:avLst/>
          </a:prstGeom>
          <a:solidFill>
            <a:srgbClr val="FBE5D6"/>
          </a:solidFill>
          <a:ln w="28575">
            <a:solidFill>
              <a:srgbClr val="751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solidFill>
                  <a:srgbClr val="751D70"/>
                </a:solidFill>
                <a:latin typeface="Century Gothic" panose="020B0502020202020204" pitchFamily="34" charset="0"/>
              </a:rPr>
              <a:t>MA issues a recovery order for the concerned partner and send it to the Lead Partner (LP). The concerned partner pays to the LP, who repays the amount to the MA.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641E79-BD86-02B9-35F5-A3D3D7C69D7C}"/>
              </a:ext>
            </a:extLst>
          </p:cNvPr>
          <p:cNvSpPr/>
          <p:nvPr/>
        </p:nvSpPr>
        <p:spPr>
          <a:xfrm>
            <a:off x="3675529" y="5213557"/>
            <a:ext cx="5351929" cy="869137"/>
          </a:xfrm>
          <a:prstGeom prst="ellipse">
            <a:avLst/>
          </a:prstGeom>
          <a:solidFill>
            <a:srgbClr val="071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Possible waivers of amounts up to EUR 250 per project per year</a:t>
            </a:r>
          </a:p>
        </p:txBody>
      </p:sp>
    </p:spTree>
    <p:extLst>
      <p:ext uri="{BB962C8B-B14F-4D97-AF65-F5344CB8AC3E}">
        <p14:creationId xmlns:p14="http://schemas.microsoft.com/office/powerpoint/2010/main" val="28622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EFA91-2130-C1E7-D8A3-2A308FF0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23215402-5D07-8F17-F891-6B7CA4DD9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Why we are here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4DD6CC-FC92-1E4D-73EA-6FB193DAB9D3}"/>
              </a:ext>
            </a:extLst>
          </p:cNvPr>
          <p:cNvSpPr/>
          <p:nvPr/>
        </p:nvSpPr>
        <p:spPr>
          <a:xfrm>
            <a:off x="837379" y="1135994"/>
            <a:ext cx="10517237" cy="1089848"/>
          </a:xfrm>
          <a:prstGeom prst="roundRect">
            <a:avLst/>
          </a:prstGeom>
          <a:solidFill>
            <a:srgbClr val="2240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4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Irregularities, conflict of interest, and recoveries are project-management issues, not only control issues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3A3442-DC9E-FD0E-EFB3-B36472DF7BFC}"/>
              </a:ext>
            </a:extLst>
          </p:cNvPr>
          <p:cNvSpPr/>
          <p:nvPr/>
        </p:nvSpPr>
        <p:spPr>
          <a:xfrm>
            <a:off x="876665" y="2361861"/>
            <a:ext cx="10517237" cy="1263316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400" b="1" kern="100" dirty="0">
                <a:solidFill>
                  <a:schemeClr val="tx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highest exposure for beneficiaries usually arises in routine implementation decisions: staff costs, procurement, supporting documents, reporting, and internal decision-making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AF49BB-5CBF-FBD8-9782-DE3BA888973F}"/>
              </a:ext>
            </a:extLst>
          </p:cNvPr>
          <p:cNvSpPr/>
          <p:nvPr/>
        </p:nvSpPr>
        <p:spPr>
          <a:xfrm>
            <a:off x="876665" y="3761196"/>
            <a:ext cx="10517237" cy="126331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4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case does not need to qualify as fraud to create financial consequences: ineligible expenditure, financial corrections, and recoveries may arise well before any final legal qualification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BE6C37-2994-7A47-9B19-B7E4FEB2F0DB}"/>
              </a:ext>
            </a:extLst>
          </p:cNvPr>
          <p:cNvSpPr/>
          <p:nvPr/>
        </p:nvSpPr>
        <p:spPr>
          <a:xfrm>
            <a:off x="876665" y="5090348"/>
            <a:ext cx="10517237" cy="1263316"/>
          </a:xfrm>
          <a:prstGeom prst="roundRect">
            <a:avLst/>
          </a:prstGeom>
          <a:solidFill>
            <a:srgbClr val="071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4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Early identification and proper handling protect both the beneficiary and the project partnership</a:t>
            </a:r>
          </a:p>
        </p:txBody>
      </p:sp>
    </p:spTree>
    <p:extLst>
      <p:ext uri="{BB962C8B-B14F-4D97-AF65-F5344CB8AC3E}">
        <p14:creationId xmlns:p14="http://schemas.microsoft.com/office/powerpoint/2010/main" val="1619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D601-B97C-4197-D96B-511861FB2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8CAF7433-8065-3357-FB51-0DE48F1BB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The recovery chain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829C2CB-E586-6C83-8DA6-F6DC5B3C94C5}"/>
              </a:ext>
            </a:extLst>
          </p:cNvPr>
          <p:cNvSpPr txBox="1"/>
          <p:nvPr/>
        </p:nvSpPr>
        <p:spPr>
          <a:xfrm>
            <a:off x="950258" y="1335741"/>
            <a:ext cx="644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Article 52 of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Interreg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Regulation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(1059/2021)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505F48F9-BA1E-3616-08FC-87AD0A22368D}"/>
              </a:ext>
            </a:extLst>
          </p:cNvPr>
          <p:cNvSpPr txBox="1"/>
          <p:nvPr/>
        </p:nvSpPr>
        <p:spPr>
          <a:xfrm>
            <a:off x="950257" y="1735851"/>
            <a:ext cx="103632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EUAlbertina"/>
              </a:rPr>
              <a:t>‘3. Where the lead partner does not succeed in securing repayment from other partners or where the managing authority does not succeed in securing repayment from the lead […] partner, the […] country on whose territory the partner concerned is located or […] is registered, shall reimburse the managing authority any amounts unduly paid to that partner.’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7394A44F-D0CB-AF1A-F82B-6D7DF14509C5}"/>
              </a:ext>
            </a:extLst>
          </p:cNvPr>
          <p:cNvSpPr/>
          <p:nvPr/>
        </p:nvSpPr>
        <p:spPr>
          <a:xfrm>
            <a:off x="3254188" y="3745160"/>
            <a:ext cx="8059270" cy="1712258"/>
          </a:xfrm>
          <a:prstGeom prst="roundRect">
            <a:avLst/>
          </a:prstGeom>
          <a:solidFill>
            <a:srgbClr val="FBE5D6"/>
          </a:solidFill>
          <a:ln w="28575">
            <a:solidFill>
              <a:srgbClr val="751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solidFill>
                  <a:srgbClr val="751D70"/>
                </a:solidFill>
                <a:latin typeface="Century Gothic" panose="020B0502020202020204" pitchFamily="34" charset="0"/>
              </a:rPr>
              <a:t>MA issues a recovery order for the country, who repays the amount to the MA.</a:t>
            </a:r>
          </a:p>
        </p:txBody>
      </p:sp>
      <p:pic>
        <p:nvPicPr>
          <p:cNvPr id="8" name="Picture 2" descr="Step one two three icons sequence of options Vector Image">
            <a:extLst>
              <a:ext uri="{FF2B5EF4-FFF2-40B4-BE49-F238E27FC236}">
                <a16:creationId xmlns:a16="http://schemas.microsoft.com/office/drawing/2014/main" id="{B465DE55-B7E0-932A-71BA-45806B3C5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06" r="5671" b="56209"/>
          <a:stretch/>
        </p:blipFill>
        <p:spPr bwMode="auto">
          <a:xfrm>
            <a:off x="794108" y="3689285"/>
            <a:ext cx="1882888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5ECB-9313-3F3B-E8D9-0C9B7E21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F68F20A6-1CD2-3D8D-2681-B6A5D7F2F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The recovery chain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3EBED26B-FF3F-E6C2-94D0-758E31EE7A03}"/>
              </a:ext>
            </a:extLst>
          </p:cNvPr>
          <p:cNvSpPr txBox="1"/>
          <p:nvPr/>
        </p:nvSpPr>
        <p:spPr>
          <a:xfrm>
            <a:off x="950258" y="1335741"/>
            <a:ext cx="644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Article 52 of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Interreg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Regulation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(1059/2021)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EE48BDAC-D05E-0F8E-4FC9-294D86FEE82F}"/>
              </a:ext>
            </a:extLst>
          </p:cNvPr>
          <p:cNvSpPr txBox="1"/>
          <p:nvPr/>
        </p:nvSpPr>
        <p:spPr>
          <a:xfrm>
            <a:off x="950257" y="1912512"/>
            <a:ext cx="10363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EUAlbertina"/>
              </a:rPr>
              <a:t>‘4. Once the […] country has reimbursed the managing authority any amounts unduly paid to a partner, it may continue or start a recovery procedure against that partner pursuant to its national law.’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E583A460-98F7-2E99-0CAB-39C69960A581}"/>
              </a:ext>
            </a:extLst>
          </p:cNvPr>
          <p:cNvSpPr/>
          <p:nvPr/>
        </p:nvSpPr>
        <p:spPr>
          <a:xfrm>
            <a:off x="3254188" y="3260340"/>
            <a:ext cx="8059270" cy="1712258"/>
          </a:xfrm>
          <a:prstGeom prst="roundRect">
            <a:avLst/>
          </a:prstGeom>
          <a:solidFill>
            <a:srgbClr val="FBE5D6"/>
          </a:solidFill>
          <a:ln w="28575">
            <a:solidFill>
              <a:srgbClr val="751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solidFill>
                  <a:srgbClr val="751D70"/>
                </a:solidFill>
                <a:latin typeface="Century Gothic" panose="020B0502020202020204" pitchFamily="34" charset="0"/>
              </a:rPr>
              <a:t>NA or the competent national body start the procedure for recovery in accordance with the </a:t>
            </a:r>
            <a:r>
              <a:rPr lang="en-GB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national law and procedures</a:t>
            </a:r>
            <a:r>
              <a:rPr lang="en-GB" sz="2000" dirty="0">
                <a:solidFill>
                  <a:srgbClr val="751D7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Picture 2" descr="Step one two three icons sequence of options Vector Image">
            <a:extLst>
              <a:ext uri="{FF2B5EF4-FFF2-40B4-BE49-F238E27FC236}">
                <a16:creationId xmlns:a16="http://schemas.microsoft.com/office/drawing/2014/main" id="{D8CC60F5-01F2-6EBC-66A2-8F07AF5EC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48366" r="52259" b="12288"/>
          <a:stretch/>
        </p:blipFill>
        <p:spPr bwMode="auto">
          <a:xfrm>
            <a:off x="876668" y="3260340"/>
            <a:ext cx="1796631" cy="18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6F4F6-2F35-AD21-4C6A-7AD69A10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610ADAB1-B421-79F3-A4C6-8714B45B5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Procedures need to be embedded in national legislation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5EEA569A-E838-591D-CDC5-E3FEA959C000}"/>
              </a:ext>
            </a:extLst>
          </p:cNvPr>
          <p:cNvSpPr txBox="1"/>
          <p:nvPr/>
        </p:nvSpPr>
        <p:spPr>
          <a:xfrm>
            <a:off x="3430187" y="5236871"/>
            <a:ext cx="53316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Example from Ukraine</a:t>
            </a:r>
            <a:r>
              <a:rPr lang="en-US" dirty="0">
                <a:latin typeface="Century Gothic" panose="020B0502020202020204" pitchFamily="34" charset="0"/>
              </a:rPr>
              <a:t>, who is about to approve a decree on recoveries in Interreg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DAE27DD5-7A61-6B9D-0518-E1671604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90" y="1474964"/>
            <a:ext cx="6954220" cy="3524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4846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6728-D796-F626-8C98-A6D7C28CB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6C2984E-C287-46B4-5FA1-297F0E637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The recovery chain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D5D03FF3-5F03-CF9C-3F49-CD808446DB8B}"/>
              </a:ext>
            </a:extLst>
          </p:cNvPr>
          <p:cNvSpPr txBox="1"/>
          <p:nvPr/>
        </p:nvSpPr>
        <p:spPr>
          <a:xfrm>
            <a:off x="950258" y="1335741"/>
            <a:ext cx="644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Article 52 of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Interreg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</a:t>
            </a:r>
            <a:r>
              <a:rPr lang="ca-ES" sz="2000" b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Regulation</a:t>
            </a:r>
            <a:r>
              <a:rPr lang="ca-ES" sz="2000" b="1" dirty="0">
                <a:solidFill>
                  <a:srgbClr val="751D70"/>
                </a:solidFill>
                <a:latin typeface="Century Gothic" panose="020B0502020202020204" pitchFamily="34" charset="0"/>
              </a:rPr>
              <a:t> (1059/2021)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C730C642-E69A-D7C0-6B0C-84FC4D482F99}"/>
              </a:ext>
            </a:extLst>
          </p:cNvPr>
          <p:cNvSpPr txBox="1"/>
          <p:nvPr/>
        </p:nvSpPr>
        <p:spPr>
          <a:xfrm>
            <a:off x="950257" y="1912512"/>
            <a:ext cx="10363201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EUAlbertina"/>
              </a:rPr>
              <a:t>‘5. Where a […] country has not reimbursed the managing authority any amounts unduly paid to a partner […], those amounts shall be subject to a recovery order issued by the Commission which shall be executed, where possible, by offsetting to the […] country.</a:t>
            </a:r>
          </a:p>
          <a:p>
            <a:pPr algn="just"/>
            <a:r>
              <a:rPr lang="en-US" sz="2000" b="0" i="0" u="none" strike="noStrike" baseline="0" dirty="0">
                <a:solidFill>
                  <a:srgbClr val="000000"/>
                </a:solidFill>
                <a:latin typeface="EUAlbertina"/>
              </a:rPr>
              <a:t>With regard to amounts not reimbursed to the managing authority by a […] partner country, the offsetting shall concern subsequent payments to programmes under the respective external financing instruments of the Union.’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B1CD702F-CD09-D6B5-413F-C2EF1C9757AD}"/>
              </a:ext>
            </a:extLst>
          </p:cNvPr>
          <p:cNvSpPr/>
          <p:nvPr/>
        </p:nvSpPr>
        <p:spPr>
          <a:xfrm>
            <a:off x="3254188" y="4063587"/>
            <a:ext cx="8059270" cy="1712258"/>
          </a:xfrm>
          <a:prstGeom prst="roundRect">
            <a:avLst/>
          </a:prstGeom>
          <a:solidFill>
            <a:srgbClr val="FBE5D6"/>
          </a:solidFill>
          <a:ln w="28575">
            <a:solidFill>
              <a:srgbClr val="751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solidFill>
                  <a:srgbClr val="751D70"/>
                </a:solidFill>
                <a:latin typeface="Century Gothic" panose="020B0502020202020204" pitchFamily="34" charset="0"/>
              </a:rPr>
              <a:t>The EC identifies future payments from </a:t>
            </a:r>
            <a:r>
              <a:rPr lang="en-GB" sz="2000">
                <a:solidFill>
                  <a:srgbClr val="751D70"/>
                </a:solidFill>
                <a:latin typeface="Century Gothic" panose="020B0502020202020204" pitchFamily="34" charset="0"/>
              </a:rPr>
              <a:t>other DGs </a:t>
            </a:r>
            <a:r>
              <a:rPr lang="en-GB" sz="2000" dirty="0">
                <a:solidFill>
                  <a:srgbClr val="751D70"/>
                </a:solidFill>
                <a:latin typeface="Century Gothic" panose="020B0502020202020204" pitchFamily="34" charset="0"/>
              </a:rPr>
              <a:t>to the partner country and offsets the amount due.</a:t>
            </a:r>
          </a:p>
        </p:txBody>
      </p:sp>
      <p:pic>
        <p:nvPicPr>
          <p:cNvPr id="8" name="Picture 2" descr="Step one two three icons sequence of options Vector Image">
            <a:extLst>
              <a:ext uri="{FF2B5EF4-FFF2-40B4-BE49-F238E27FC236}">
                <a16:creationId xmlns:a16="http://schemas.microsoft.com/office/drawing/2014/main" id="{F6C7F465-0132-56AD-0687-03CB29A0D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712" r="5106" b="12288"/>
          <a:stretch/>
        </p:blipFill>
        <p:spPr bwMode="auto">
          <a:xfrm>
            <a:off x="793760" y="4002518"/>
            <a:ext cx="2012894" cy="19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146ED-211C-DBA8-34EC-B4A6B0B0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8046-347F-4044-32B6-2E8FB7481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Recap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D15B92B-332A-E6A8-5182-A5FA5A4261DF}"/>
              </a:ext>
            </a:extLst>
          </p:cNvPr>
          <p:cNvSpPr txBox="1">
            <a:spLocks/>
          </p:cNvSpPr>
          <p:nvPr/>
        </p:nvSpPr>
        <p:spPr>
          <a:xfrm>
            <a:off x="806605" y="1381177"/>
            <a:ext cx="10515600" cy="4213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Irregularities, fraud and corruption is a part of our lives, everyone must be careful</a:t>
            </a:r>
            <a:endParaRPr lang="en-US" sz="3200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81A63"/>
                </a:solidFill>
                <a:latin typeface="Century Gothic" panose="020B0502020202020204" pitchFamily="34" charset="0"/>
              </a:rPr>
              <a:t>Make sure that your staff is well aware about preventive measures against irregularities, fraud and corruption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Make sure that you stay up to date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81A63"/>
                </a:solidFill>
                <a:latin typeface="Century Gothic" panose="020B0502020202020204" pitchFamily="34" charset="0"/>
              </a:rPr>
              <a:t>Fraud prevention is not a formality, it is a systematic work during the entire project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81A6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idor de contingut 22" descr="Imatge que conté negre, foscor&#10;&#10;Descripció generada automàticament">
            <a:extLst>
              <a:ext uri="{FF2B5EF4-FFF2-40B4-BE49-F238E27FC236}">
                <a16:creationId xmlns:a16="http://schemas.microsoft.com/office/drawing/2014/main" id="{96888C53-ED34-492E-1698-FB1CC9613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950" y="1627188"/>
            <a:ext cx="3784600" cy="3784600"/>
          </a:xfr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8A8457-C671-483E-1EA0-96E922186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794BD6A-D94D-41D3-555B-AD1CB8C9BB2A}"/>
              </a:ext>
            </a:extLst>
          </p:cNvPr>
          <p:cNvGrpSpPr/>
          <p:nvPr/>
        </p:nvGrpSpPr>
        <p:grpSpPr>
          <a:xfrm>
            <a:off x="0" y="0"/>
            <a:ext cx="12192000" cy="6853656"/>
            <a:chOff x="0" y="0"/>
            <a:chExt cx="12192000" cy="6853656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D486C51D-8D56-12B6-C539-F2D2B72CC763}"/>
                </a:ext>
              </a:extLst>
            </p:cNvPr>
            <p:cNvGrpSpPr/>
            <p:nvPr/>
          </p:nvGrpSpPr>
          <p:grpSpPr>
            <a:xfrm>
              <a:off x="0" y="0"/>
              <a:ext cx="12192000" cy="6853656"/>
              <a:chOff x="0" y="0"/>
              <a:chExt cx="12192000" cy="6853656"/>
            </a:xfrm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531F93EC-BFE5-7E76-2671-B907A4F6B4A5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3656"/>
                <a:chOff x="0" y="0"/>
                <a:chExt cx="12192000" cy="6853656"/>
              </a:xfrm>
            </p:grpSpPr>
            <p:pic>
              <p:nvPicPr>
                <p:cNvPr id="7" name="Immagine 6" descr="Immagine che contiene mappa&#10;&#10;Descrizione generata automaticamente">
                  <a:extLst>
                    <a:ext uri="{FF2B5EF4-FFF2-40B4-BE49-F238E27FC236}">
                      <a16:creationId xmlns:a16="http://schemas.microsoft.com/office/drawing/2014/main" id="{30BD6016-4B41-B7E0-24E4-AF965FEAD5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2192000" cy="6853656"/>
                </a:xfrm>
                <a:prstGeom prst="rect">
                  <a:avLst/>
                </a:prstGeom>
              </p:spPr>
            </p:pic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676573AD-EA05-4E16-D2E5-B7457728E5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0681" y="5878735"/>
                  <a:ext cx="4515607" cy="756340"/>
                </a:xfrm>
                <a:prstGeom prst="rect">
                  <a:avLst/>
                </a:prstGeom>
              </p:spPr>
            </p:pic>
          </p:grpSp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346AA501-B17C-3E48-EA72-0AC532327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9097" y="5878735"/>
                <a:ext cx="2229395" cy="863082"/>
              </a:xfrm>
              <a:prstGeom prst="rect">
                <a:avLst/>
              </a:prstGeom>
            </p:spPr>
          </p:pic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00ECF4C-B444-FC63-9DF5-C20737DA9699}"/>
                </a:ext>
              </a:extLst>
            </p:cNvPr>
            <p:cNvSpPr/>
            <p:nvPr/>
          </p:nvSpPr>
          <p:spPr>
            <a:xfrm>
              <a:off x="0" y="253497"/>
              <a:ext cx="12192000" cy="5251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FD2022-6F2A-78FC-1E09-EC8E44A3644B}"/>
              </a:ext>
            </a:extLst>
          </p:cNvPr>
          <p:cNvSpPr txBox="1"/>
          <p:nvPr/>
        </p:nvSpPr>
        <p:spPr>
          <a:xfrm>
            <a:off x="1647641" y="128964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Full responsibility requires </a:t>
            </a:r>
          </a:p>
          <a:p>
            <a:pPr algn="ctr"/>
            <a:r>
              <a:rPr lang="en-US" sz="36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adequate tools!</a:t>
            </a:r>
            <a:endParaRPr lang="en-US" sz="4400" b="1" i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A0D927-70E9-B818-49BF-BE207F5B3246}"/>
              </a:ext>
            </a:extLst>
          </p:cNvPr>
          <p:cNvSpPr txBox="1"/>
          <p:nvPr/>
        </p:nvSpPr>
        <p:spPr>
          <a:xfrm>
            <a:off x="3046365" y="3629016"/>
            <a:ext cx="3367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Follow us on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0427331-5B81-14AF-BA60-584A5F267E7A}"/>
              </a:ext>
            </a:extLst>
          </p:cNvPr>
          <p:cNvGrpSpPr/>
          <p:nvPr/>
        </p:nvGrpSpPr>
        <p:grpSpPr>
          <a:xfrm>
            <a:off x="5830119" y="3629016"/>
            <a:ext cx="1955861" cy="400110"/>
            <a:chOff x="5775798" y="3551063"/>
            <a:chExt cx="2127485" cy="46166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A4B02D5-AF3D-FFE0-D85F-DDF6789FB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798" y="3593010"/>
              <a:ext cx="381197" cy="35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52E77DD9-E136-65E6-6007-609A74C4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382" y="3551063"/>
              <a:ext cx="461665" cy="461665"/>
            </a:xfrm>
            <a:prstGeom prst="rect">
              <a:avLst/>
            </a:prstGeom>
          </p:spPr>
        </p:pic>
        <p:pic>
          <p:nvPicPr>
            <p:cNvPr id="16" name="Immagine 15" descr="Immagine correlata">
              <a:extLst>
                <a:ext uri="{FF2B5EF4-FFF2-40B4-BE49-F238E27FC236}">
                  <a16:creationId xmlns:a16="http://schemas.microsoft.com/office/drawing/2014/main" id="{59AA7892-040F-2351-4070-E8C0F72F4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794" y="3573754"/>
              <a:ext cx="559235" cy="372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D29828D-F661-593D-562E-A4BD13479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7974" r="17475"/>
            <a:stretch/>
          </p:blipFill>
          <p:spPr>
            <a:xfrm>
              <a:off x="7540416" y="3583742"/>
              <a:ext cx="362867" cy="321802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4C2A592-BE72-D2D0-3EB2-9C05097F6B17}"/>
              </a:ext>
            </a:extLst>
          </p:cNvPr>
          <p:cNvSpPr txBox="1"/>
          <p:nvPr/>
        </p:nvSpPr>
        <p:spPr>
          <a:xfrm>
            <a:off x="17794" y="428823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Subscribe to our bulletin and to our “News from the Regions”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A5CF7E-3234-9491-C296-86211A21635B}"/>
              </a:ext>
            </a:extLst>
          </p:cNvPr>
          <p:cNvSpPr txBox="1"/>
          <p:nvPr/>
        </p:nvSpPr>
        <p:spPr>
          <a:xfrm>
            <a:off x="0" y="394568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Visit our </a:t>
            </a:r>
            <a:r>
              <a:rPr lang="en-US" sz="2000" b="1" i="1" dirty="0">
                <a:solidFill>
                  <a:srgbClr val="07147A"/>
                </a:solidFill>
                <a:latin typeface="Century Gothic" panose="020B0502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2000" b="1" i="1" dirty="0">
                <a:solidFill>
                  <a:srgbClr val="07147A"/>
                </a:solidFill>
                <a:latin typeface="Century Gothic" panose="020B0502020202020204" pitchFamily="34" charset="0"/>
              </a:rPr>
              <a:t>, check our library and take a tour in our exhibition of projects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1DC0E63-3A74-3C1B-DA4E-F9F07808D5DD}"/>
              </a:ext>
            </a:extLst>
          </p:cNvPr>
          <p:cNvSpPr txBox="1"/>
          <p:nvPr/>
        </p:nvSpPr>
        <p:spPr>
          <a:xfrm>
            <a:off x="312" y="307327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751D70"/>
                </a:solidFill>
                <a:latin typeface="Century Gothic" panose="020B0502020202020204" pitchFamily="34" charset="0"/>
              </a:rPr>
              <a:t>Remember to: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D4F44BF-D9CC-F87A-BEF8-82B2E36D52E0}"/>
              </a:ext>
            </a:extLst>
          </p:cNvPr>
          <p:cNvSpPr txBox="1"/>
          <p:nvPr/>
        </p:nvSpPr>
        <p:spPr>
          <a:xfrm>
            <a:off x="17794" y="477018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751D70"/>
                </a:solidFill>
                <a:latin typeface="Century Gothic" panose="020B0502020202020204" pitchFamily="34" charset="0"/>
              </a:rPr>
              <a:t>Because </a:t>
            </a:r>
            <a:r>
              <a:rPr lang="en-US" sz="3200" b="1" i="1" dirty="0" err="1">
                <a:solidFill>
                  <a:srgbClr val="751D70"/>
                </a:solidFill>
                <a:latin typeface="Century Gothic" panose="020B0502020202020204" pitchFamily="34" charset="0"/>
              </a:rPr>
              <a:t>neighbours</a:t>
            </a:r>
            <a:r>
              <a:rPr lang="en-US" sz="3200" b="1" i="1" dirty="0">
                <a:solidFill>
                  <a:srgbClr val="751D70"/>
                </a:solidFill>
                <a:latin typeface="Century Gothic" panose="020B0502020202020204" pitchFamily="34" charset="0"/>
              </a:rPr>
              <a:t> matter!</a:t>
            </a:r>
          </a:p>
        </p:txBody>
      </p:sp>
      <p:pic>
        <p:nvPicPr>
          <p:cNvPr id="22" name="Imatge 21" descr="Imatge que conté símbol, logotip, cercle, Gràfics&#10;&#10;Pot ser que el contingut generat per IA no sigui correcte.">
            <a:extLst>
              <a:ext uri="{FF2B5EF4-FFF2-40B4-BE49-F238E27FC236}">
                <a16:creationId xmlns:a16="http://schemas.microsoft.com/office/drawing/2014/main" id="{17C09738-B3E7-2B94-6EEC-34E5661E349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784" t="18483" r="9289" b="18645"/>
          <a:stretch>
            <a:fillRect/>
          </a:stretch>
        </p:blipFill>
        <p:spPr>
          <a:xfrm>
            <a:off x="1199314" y="987126"/>
            <a:ext cx="3305308" cy="17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40BCB96-73DA-C686-4EF3-46E175EA8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8CFB-0DF0-A9E8-7502-71212FBD53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31650" algn="l"/>
              </a:tabLst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events and characters described during this session 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 fictitious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Any resemblance of the examples with actual persons and facts is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 purely coincidental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25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ED12-D26E-5DEC-A095-F7E470A8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DA10D57-A5E0-F096-0858-65313402F5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" y="2172"/>
            <a:ext cx="12185600" cy="6854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C0EA35-C2FE-5679-0978-50A376B87F2E}"/>
              </a:ext>
            </a:extLst>
          </p:cNvPr>
          <p:cNvSpPr txBox="1"/>
          <p:nvPr/>
        </p:nvSpPr>
        <p:spPr>
          <a:xfrm>
            <a:off x="0" y="2312108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hangingPunct="0">
              <a:spcBef>
                <a:spcPts val="1800"/>
              </a:spcBef>
              <a:buClr>
                <a:srgbClr val="751D70"/>
              </a:buClr>
              <a:buSzPct val="100000"/>
              <a:defRPr sz="2400" b="1">
                <a:solidFill>
                  <a:srgbClr val="0714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4000" b="1" i="1" dirty="0">
                <a:sym typeface="Century Gothic"/>
              </a:rPr>
              <a:t>Fraud, irregularities, corruption, conflict of interests</a:t>
            </a:r>
          </a:p>
        </p:txBody>
      </p:sp>
    </p:spTree>
    <p:extLst>
      <p:ext uri="{BB962C8B-B14F-4D97-AF65-F5344CB8AC3E}">
        <p14:creationId xmlns:p14="http://schemas.microsoft.com/office/powerpoint/2010/main" val="304909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24805-2490-2F2E-7837-D89B3E126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3A250772-ACF6-7C7C-0137-A6A5CB693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Basic definitions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D13FB8-0536-2180-A98E-30D4937D4C09}"/>
              </a:ext>
            </a:extLst>
          </p:cNvPr>
          <p:cNvGraphicFramePr/>
          <p:nvPr/>
        </p:nvGraphicFramePr>
        <p:xfrm>
          <a:off x="1949823" y="1502495"/>
          <a:ext cx="9135979" cy="50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0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AFCF-7440-CC75-8905-07940C75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36D51925-BFCB-2CD9-FE65-D56DEDCF2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Our goal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078F8000-8F1F-8563-C507-B7ABB0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1636618"/>
            <a:ext cx="714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229F-C7EC-3A9F-F608-B87F49A3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DF59943-80DD-CB76-3737-8662B14E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668" y="436233"/>
            <a:ext cx="8894763" cy="3872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Some examples of fraud and corruption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24C576-160E-3A9C-F31C-049501A1FA19}"/>
              </a:ext>
            </a:extLst>
          </p:cNvPr>
          <p:cNvGraphicFramePr/>
          <p:nvPr/>
        </p:nvGraphicFramePr>
        <p:xfrm>
          <a:off x="649558" y="1317846"/>
          <a:ext cx="10892883" cy="493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051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0.0.7308"/>
  <p:tag name="SLIDO_PRESENTATION_ID" val="a2f24de7-16f8-432d-854b-371e984428d5"/>
  <p:tag name="SLIDO_EVENT_UUID" val="0a113b64-ff7e-4966-b0b6-472d2a53794b"/>
  <p:tag name="SLIDO_EVENT_SECTION_UUID" val="479bb8d2-b3d7-410c-9cb9-8d688ef56a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Q0Mjg3ODh9"/>
  <p:tag name="SLIDO_TYPE" val="SlidoPoll"/>
  <p:tag name="SLIDO_POLL_UUID" val="97331438-7fa4-4107-b1cb-d90e3e7c8652"/>
  <p:tag name="SLIDO_TIMELINE" val="W3sicG9sbFF1ZXN0aW9uVXVpZCI6ImM4MTYxMDJhLWJiNzUtNGIzOS05YmE4LTFjOTBlMDc4ZmFiYy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Q0Mzk2MjB9"/>
  <p:tag name="SLIDO_TYPE" val="SlidoPoll"/>
  <p:tag name="SLIDO_POLL_UUID" val="19e63858-2ef9-4353-b416-e8c3fb1b3c3f"/>
  <p:tag name="SLIDO_TIMELINE" val="W3sicG9sbFF1ZXN0aW9uVXVpZCI6IjZkYzJmNDBkLWE2YzUtNDY3Ni04ZGVkLTFiYTcxNzM1YjcyMy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IM_PPT_Template_After Brexit_Light.pptx" id="{E929C09F-81DC-4F2B-86CC-FCD9C7C85494}" vid="{9FDD5897-255A-4027-A717-C4FA7335C0D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7384</TotalTime>
  <Words>2649</Words>
  <Application>Microsoft Office PowerPoint</Application>
  <PresentationFormat>Widescreen</PresentationFormat>
  <Paragraphs>267</Paragraphs>
  <Slides>45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Cambria</vt:lpstr>
      <vt:lpstr>Century Gothic</vt:lpstr>
      <vt:lpstr>EUAlbertina</vt:lpstr>
      <vt:lpstr>Palatino Linotype</vt:lpstr>
      <vt:lpstr>Times New Roman</vt:lpstr>
      <vt:lpstr>Wingdings</vt:lpstr>
      <vt:lpstr>Tema di Office</vt:lpstr>
      <vt:lpstr>Tema de l'Office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Scibilia</dc:creator>
  <cp:lastModifiedBy>Aurora Elena Olteanu</cp:lastModifiedBy>
  <cp:revision>58</cp:revision>
  <dcterms:created xsi:type="dcterms:W3CDTF">2023-05-05T09:34:14Z</dcterms:created>
  <dcterms:modified xsi:type="dcterms:W3CDTF">2026-03-26T14:02:03Z</dcterms:modified>
</cp:coreProperties>
</file>