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sldIdLst>
    <p:sldId id="724" r:id="rId5"/>
    <p:sldId id="828" r:id="rId6"/>
    <p:sldId id="753" r:id="rId7"/>
    <p:sldId id="842" r:id="rId8"/>
    <p:sldId id="715" r:id="rId9"/>
    <p:sldId id="346" r:id="rId10"/>
    <p:sldId id="803" r:id="rId11"/>
    <p:sldId id="745" r:id="rId12"/>
    <p:sldId id="326" r:id="rId13"/>
    <p:sldId id="847" r:id="rId14"/>
    <p:sldId id="799" r:id="rId15"/>
    <p:sldId id="324" r:id="rId16"/>
    <p:sldId id="862" r:id="rId17"/>
    <p:sldId id="353" r:id="rId18"/>
    <p:sldId id="315" r:id="rId19"/>
    <p:sldId id="316" r:id="rId20"/>
    <p:sldId id="328" r:id="rId21"/>
    <p:sldId id="329" r:id="rId22"/>
    <p:sldId id="330" r:id="rId23"/>
    <p:sldId id="308" r:id="rId24"/>
    <p:sldId id="804" r:id="rId25"/>
    <p:sldId id="350" r:id="rId26"/>
    <p:sldId id="351" r:id="rId27"/>
    <p:sldId id="861" r:id="rId28"/>
    <p:sldId id="301" r:id="rId29"/>
  </p:sldIdLst>
  <p:sldSz cx="12192000" cy="6858000"/>
  <p:notesSz cx="6858000" cy="9144000"/>
  <p:custDataLst>
    <p:tags r:id="rId31"/>
  </p:custData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600E35C-8C72-29D1-421C-6D150D62941C}" name="Sarukhanyan, Ruben" initials="SR" userId="S::ruben.sarukhanyan@tesim-cbc.eu::44880878-270a-4d34-928f-1deae0d8a25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1D70"/>
    <a:srgbClr val="FBE5D6"/>
    <a:srgbClr val="07147A"/>
    <a:srgbClr val="FFF0EB"/>
    <a:srgbClr val="993366"/>
    <a:srgbClr val="2240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64932" autoAdjust="0"/>
  </p:normalViewPr>
  <p:slideViewPr>
    <p:cSldViewPr snapToGrid="0">
      <p:cViewPr varScale="1">
        <p:scale>
          <a:sx n="66" d="100"/>
          <a:sy n="66" d="100"/>
        </p:scale>
        <p:origin x="584" y="488"/>
      </p:cViewPr>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diagrams/_rels/data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DDD68D-7C62-4AAF-AA01-D0677F7E008F}" type="doc">
      <dgm:prSet loTypeId="urn:microsoft.com/office/officeart/2005/8/layout/pList1" loCatId="icon" qsTypeId="urn:microsoft.com/office/officeart/2005/8/quickstyle/simple1" qsCatId="simple" csTypeId="urn:microsoft.com/office/officeart/2005/8/colors/accent1_2" csCatId="accent1" phldr="1"/>
      <dgm:spPr/>
      <dgm:t>
        <a:bodyPr/>
        <a:lstStyle/>
        <a:p>
          <a:endParaRPr lang="en-US"/>
        </a:p>
      </dgm:t>
    </dgm:pt>
    <dgm:pt modelId="{E16B949C-D5D3-44FB-8AFE-D67FABB4445A}">
      <dgm:prSet custT="1"/>
      <dgm:spPr/>
      <dgm:t>
        <a:bodyPr/>
        <a:lstStyle/>
        <a:p>
          <a:r>
            <a:rPr lang="en-GB" sz="2000" b="1" u="sng" dirty="0">
              <a:latin typeface="Century Gothic" panose="020B0502020202020204" pitchFamily="34" charset="0"/>
            </a:rPr>
            <a:t>Why is cooperation needed </a:t>
          </a:r>
          <a:r>
            <a:rPr lang="en-GB" sz="2000" dirty="0">
              <a:latin typeface="Century Gothic" panose="020B0502020202020204" pitchFamily="34" charset="0"/>
            </a:rPr>
            <a:t>to achieve your project objectives?</a:t>
          </a:r>
          <a:endParaRPr lang="en-US" sz="2000" dirty="0">
            <a:latin typeface="Century Gothic" panose="020B0502020202020204" pitchFamily="34" charset="0"/>
          </a:endParaRPr>
        </a:p>
      </dgm:t>
    </dgm:pt>
    <dgm:pt modelId="{928F28BB-46E6-4DCF-A5CF-735B5CD795B1}" type="parTrans" cxnId="{AF2C7B78-A1C5-4DB2-A63B-E281DEF7883F}">
      <dgm:prSet/>
      <dgm:spPr/>
      <dgm:t>
        <a:bodyPr/>
        <a:lstStyle/>
        <a:p>
          <a:endParaRPr lang="en-US" sz="2000">
            <a:latin typeface="Century Gothic" panose="020B0502020202020204" pitchFamily="34" charset="0"/>
          </a:endParaRPr>
        </a:p>
      </dgm:t>
    </dgm:pt>
    <dgm:pt modelId="{55AB5D77-BB29-4DC1-B4EB-2BF8006EAA66}" type="sibTrans" cxnId="{AF2C7B78-A1C5-4DB2-A63B-E281DEF7883F}">
      <dgm:prSet/>
      <dgm:spPr/>
      <dgm:t>
        <a:bodyPr/>
        <a:lstStyle/>
        <a:p>
          <a:pPr>
            <a:lnSpc>
              <a:spcPct val="100000"/>
            </a:lnSpc>
          </a:pPr>
          <a:endParaRPr lang="en-US" sz="2000">
            <a:latin typeface="Century Gothic" panose="020B0502020202020204" pitchFamily="34" charset="0"/>
          </a:endParaRPr>
        </a:p>
      </dgm:t>
    </dgm:pt>
    <dgm:pt modelId="{7F3D6361-8277-4313-9494-E1BA4CADC5BD}">
      <dgm:prSet custT="1"/>
      <dgm:spPr/>
      <dgm:t>
        <a:bodyPr/>
        <a:lstStyle/>
        <a:p>
          <a:r>
            <a:rPr lang="en-GB" sz="2000" b="1" u="sng" dirty="0">
              <a:latin typeface="Century Gothic" panose="020B0502020202020204" pitchFamily="34" charset="0"/>
            </a:rPr>
            <a:t>Could the results be achieved </a:t>
          </a:r>
          <a:r>
            <a:rPr lang="en-GB" sz="2000" dirty="0">
              <a:latin typeface="Century Gothic" panose="020B0502020202020204" pitchFamily="34" charset="0"/>
            </a:rPr>
            <a:t>without the cooperation? </a:t>
          </a:r>
          <a:endParaRPr lang="en-US" sz="2000" dirty="0">
            <a:latin typeface="Century Gothic" panose="020B0502020202020204" pitchFamily="34" charset="0"/>
          </a:endParaRPr>
        </a:p>
      </dgm:t>
    </dgm:pt>
    <dgm:pt modelId="{B2F87DC1-AC68-4A06-8851-1227F5D9688F}" type="parTrans" cxnId="{63A73F95-7A69-48A4-BC32-1BA4DB3627A8}">
      <dgm:prSet/>
      <dgm:spPr/>
      <dgm:t>
        <a:bodyPr/>
        <a:lstStyle/>
        <a:p>
          <a:endParaRPr lang="en-US" sz="2000">
            <a:latin typeface="Century Gothic" panose="020B0502020202020204" pitchFamily="34" charset="0"/>
          </a:endParaRPr>
        </a:p>
      </dgm:t>
    </dgm:pt>
    <dgm:pt modelId="{A1FA7E4A-7129-4D26-A63C-CF6B01A2467C}" type="sibTrans" cxnId="{63A73F95-7A69-48A4-BC32-1BA4DB3627A8}">
      <dgm:prSet/>
      <dgm:spPr/>
      <dgm:t>
        <a:bodyPr/>
        <a:lstStyle/>
        <a:p>
          <a:endParaRPr lang="en-US" sz="2000">
            <a:latin typeface="Century Gothic" panose="020B0502020202020204" pitchFamily="34" charset="0"/>
          </a:endParaRPr>
        </a:p>
      </dgm:t>
    </dgm:pt>
    <dgm:pt modelId="{38A7F526-E865-1A48-A4B3-FFE9070D00D3}" type="pres">
      <dgm:prSet presAssocID="{9DDDD68D-7C62-4AAF-AA01-D0677F7E008F}" presName="Name0" presStyleCnt="0">
        <dgm:presLayoutVars>
          <dgm:dir/>
          <dgm:resizeHandles val="exact"/>
        </dgm:presLayoutVars>
      </dgm:prSet>
      <dgm:spPr/>
    </dgm:pt>
    <dgm:pt modelId="{0172A85C-1B07-9542-BB85-3A2C75BE32AA}" type="pres">
      <dgm:prSet presAssocID="{E16B949C-D5D3-44FB-8AFE-D67FABB4445A}" presName="compNode" presStyleCnt="0"/>
      <dgm:spPr/>
    </dgm:pt>
    <dgm:pt modelId="{1B832A07-4662-8043-8E85-6926F825DF02}" type="pres">
      <dgm:prSet presAssocID="{E16B949C-D5D3-44FB-8AFE-D67FABB4445A}" presName="pictRect" presStyleLbl="node1" presStyleIdx="0" presStyleCnt="2" custScaleX="63220" custScaleY="53655"/>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oignée de main"/>
        </a:ext>
      </dgm:extLst>
    </dgm:pt>
    <dgm:pt modelId="{E78CBDD2-0F11-6C4D-BB5A-EF101F410113}" type="pres">
      <dgm:prSet presAssocID="{E16B949C-D5D3-44FB-8AFE-D67FABB4445A}" presName="textRect" presStyleLbl="revTx" presStyleIdx="0" presStyleCnt="2">
        <dgm:presLayoutVars>
          <dgm:bulletEnabled val="1"/>
        </dgm:presLayoutVars>
      </dgm:prSet>
      <dgm:spPr/>
    </dgm:pt>
    <dgm:pt modelId="{E5A466A5-90F6-F247-9C52-31B51D6173DF}" type="pres">
      <dgm:prSet presAssocID="{55AB5D77-BB29-4DC1-B4EB-2BF8006EAA66}" presName="sibTrans" presStyleLbl="sibTrans2D1" presStyleIdx="0" presStyleCnt="0"/>
      <dgm:spPr/>
    </dgm:pt>
    <dgm:pt modelId="{E6426A73-5C95-F24D-9001-9D0DB6828E81}" type="pres">
      <dgm:prSet presAssocID="{7F3D6361-8277-4313-9494-E1BA4CADC5BD}" presName="compNode" presStyleCnt="0"/>
      <dgm:spPr/>
    </dgm:pt>
    <dgm:pt modelId="{9229400F-42EE-1348-930D-303B21BE2AA8}" type="pres">
      <dgm:prSet presAssocID="{7F3D6361-8277-4313-9494-E1BA4CADC5BD}" presName="pictRect" presStyleLbl="node1" presStyleIdx="1" presStyleCnt="2" custScaleX="61059" custScaleY="64165"/>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resentation with Checklist"/>
        </a:ext>
      </dgm:extLst>
    </dgm:pt>
    <dgm:pt modelId="{4C2E298C-9A95-C94D-9993-90DB0355B685}" type="pres">
      <dgm:prSet presAssocID="{7F3D6361-8277-4313-9494-E1BA4CADC5BD}" presName="textRect" presStyleLbl="revTx" presStyleIdx="1" presStyleCnt="2">
        <dgm:presLayoutVars>
          <dgm:bulletEnabled val="1"/>
        </dgm:presLayoutVars>
      </dgm:prSet>
      <dgm:spPr/>
    </dgm:pt>
  </dgm:ptLst>
  <dgm:cxnLst>
    <dgm:cxn modelId="{A7918717-DE67-5048-BEAE-3D567E1EC611}" type="presOf" srcId="{7F3D6361-8277-4313-9494-E1BA4CADC5BD}" destId="{4C2E298C-9A95-C94D-9993-90DB0355B685}" srcOrd="0" destOrd="0" presId="urn:microsoft.com/office/officeart/2005/8/layout/pList1"/>
    <dgm:cxn modelId="{AF2C7B78-A1C5-4DB2-A63B-E281DEF7883F}" srcId="{9DDDD68D-7C62-4AAF-AA01-D0677F7E008F}" destId="{E16B949C-D5D3-44FB-8AFE-D67FABB4445A}" srcOrd="0" destOrd="0" parTransId="{928F28BB-46E6-4DCF-A5CF-735B5CD795B1}" sibTransId="{55AB5D77-BB29-4DC1-B4EB-2BF8006EAA66}"/>
    <dgm:cxn modelId="{85C4877D-61CB-D848-8CE1-2F0C1F56778C}" type="presOf" srcId="{9DDDD68D-7C62-4AAF-AA01-D0677F7E008F}" destId="{38A7F526-E865-1A48-A4B3-FFE9070D00D3}" srcOrd="0" destOrd="0" presId="urn:microsoft.com/office/officeart/2005/8/layout/pList1"/>
    <dgm:cxn modelId="{63A73F95-7A69-48A4-BC32-1BA4DB3627A8}" srcId="{9DDDD68D-7C62-4AAF-AA01-D0677F7E008F}" destId="{7F3D6361-8277-4313-9494-E1BA4CADC5BD}" srcOrd="1" destOrd="0" parTransId="{B2F87DC1-AC68-4A06-8851-1227F5D9688F}" sibTransId="{A1FA7E4A-7129-4D26-A63C-CF6B01A2467C}"/>
    <dgm:cxn modelId="{7F5B98DC-91F4-F143-ACB3-045BA76D8E8D}" type="presOf" srcId="{E16B949C-D5D3-44FB-8AFE-D67FABB4445A}" destId="{E78CBDD2-0F11-6C4D-BB5A-EF101F410113}" srcOrd="0" destOrd="0" presId="urn:microsoft.com/office/officeart/2005/8/layout/pList1"/>
    <dgm:cxn modelId="{C1EEA6F1-710A-6D4A-B2B2-56898D37B458}" type="presOf" srcId="{55AB5D77-BB29-4DC1-B4EB-2BF8006EAA66}" destId="{E5A466A5-90F6-F247-9C52-31B51D6173DF}" srcOrd="0" destOrd="0" presId="urn:microsoft.com/office/officeart/2005/8/layout/pList1"/>
    <dgm:cxn modelId="{AA04AB8B-0AC1-424F-B017-471DFAE72FFE}" type="presParOf" srcId="{38A7F526-E865-1A48-A4B3-FFE9070D00D3}" destId="{0172A85C-1B07-9542-BB85-3A2C75BE32AA}" srcOrd="0" destOrd="0" presId="urn:microsoft.com/office/officeart/2005/8/layout/pList1"/>
    <dgm:cxn modelId="{B0EFDDAF-0600-FA44-B25D-FA044B408E93}" type="presParOf" srcId="{0172A85C-1B07-9542-BB85-3A2C75BE32AA}" destId="{1B832A07-4662-8043-8E85-6926F825DF02}" srcOrd="0" destOrd="0" presId="urn:microsoft.com/office/officeart/2005/8/layout/pList1"/>
    <dgm:cxn modelId="{EB4B3591-F0F7-0B44-9B7C-45D430A732F7}" type="presParOf" srcId="{0172A85C-1B07-9542-BB85-3A2C75BE32AA}" destId="{E78CBDD2-0F11-6C4D-BB5A-EF101F410113}" srcOrd="1" destOrd="0" presId="urn:microsoft.com/office/officeart/2005/8/layout/pList1"/>
    <dgm:cxn modelId="{BA5969D8-D309-1A43-BA33-8806B43349AB}" type="presParOf" srcId="{38A7F526-E865-1A48-A4B3-FFE9070D00D3}" destId="{E5A466A5-90F6-F247-9C52-31B51D6173DF}" srcOrd="1" destOrd="0" presId="urn:microsoft.com/office/officeart/2005/8/layout/pList1"/>
    <dgm:cxn modelId="{E27F4043-1565-6647-B0ED-A47426EAC059}" type="presParOf" srcId="{38A7F526-E865-1A48-A4B3-FFE9070D00D3}" destId="{E6426A73-5C95-F24D-9001-9D0DB6828E81}" srcOrd="2" destOrd="0" presId="urn:microsoft.com/office/officeart/2005/8/layout/pList1"/>
    <dgm:cxn modelId="{4ED7DBBC-4D49-6441-9F80-B84A0686A6CA}" type="presParOf" srcId="{E6426A73-5C95-F24D-9001-9D0DB6828E81}" destId="{9229400F-42EE-1348-930D-303B21BE2AA8}" srcOrd="0" destOrd="0" presId="urn:microsoft.com/office/officeart/2005/8/layout/pList1"/>
    <dgm:cxn modelId="{A934EB3B-27DF-0145-BC67-A49DDA041820}" type="presParOf" srcId="{E6426A73-5C95-F24D-9001-9D0DB6828E81}" destId="{4C2E298C-9A95-C94D-9993-90DB0355B685}"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832A07-4662-8043-8E85-6926F825DF02}">
      <dsp:nvSpPr>
        <dsp:cNvPr id="0" name=""/>
        <dsp:cNvSpPr/>
      </dsp:nvSpPr>
      <dsp:spPr>
        <a:xfrm>
          <a:off x="626709" y="203486"/>
          <a:ext cx="2146564" cy="1255217"/>
        </a:xfrm>
        <a:prstGeom prst="round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8CBDD2-0F11-6C4D-BB5A-EF101F410113}">
      <dsp:nvSpPr>
        <dsp:cNvPr id="0" name=""/>
        <dsp:cNvSpPr/>
      </dsp:nvSpPr>
      <dsp:spPr>
        <a:xfrm>
          <a:off x="2297" y="2000806"/>
          <a:ext cx="3395388" cy="1259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GB" sz="2000" b="1" u="sng" kern="1200" dirty="0">
              <a:latin typeface="Century Gothic" panose="020B0502020202020204" pitchFamily="34" charset="0"/>
            </a:rPr>
            <a:t>Why is cooperation needed </a:t>
          </a:r>
          <a:r>
            <a:rPr lang="en-GB" sz="2000" kern="1200" dirty="0">
              <a:latin typeface="Century Gothic" panose="020B0502020202020204" pitchFamily="34" charset="0"/>
            </a:rPr>
            <a:t>to achieve your project objectives?</a:t>
          </a:r>
          <a:endParaRPr lang="en-US" sz="2000" kern="1200" dirty="0">
            <a:latin typeface="Century Gothic" panose="020B0502020202020204" pitchFamily="34" charset="0"/>
          </a:endParaRPr>
        </a:p>
      </dsp:txBody>
      <dsp:txXfrm>
        <a:off x="2297" y="2000806"/>
        <a:ext cx="3395388" cy="1259689"/>
      </dsp:txXfrm>
    </dsp:sp>
    <dsp:sp modelId="{9229400F-42EE-1348-930D-303B21BE2AA8}">
      <dsp:nvSpPr>
        <dsp:cNvPr id="0" name=""/>
        <dsp:cNvSpPr/>
      </dsp:nvSpPr>
      <dsp:spPr>
        <a:xfrm>
          <a:off x="4398466" y="142018"/>
          <a:ext cx="2073190" cy="1501090"/>
        </a:xfrm>
        <a:prstGeom prst="round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2E298C-9A95-C94D-9993-90DB0355B685}">
      <dsp:nvSpPr>
        <dsp:cNvPr id="0" name=""/>
        <dsp:cNvSpPr/>
      </dsp:nvSpPr>
      <dsp:spPr>
        <a:xfrm>
          <a:off x="3737367" y="2062274"/>
          <a:ext cx="3395388" cy="1259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None/>
          </a:pPr>
          <a:r>
            <a:rPr lang="en-GB" sz="2000" b="1" u="sng" kern="1200" dirty="0">
              <a:latin typeface="Century Gothic" panose="020B0502020202020204" pitchFamily="34" charset="0"/>
            </a:rPr>
            <a:t>Could the results be achieved </a:t>
          </a:r>
          <a:r>
            <a:rPr lang="en-GB" sz="2000" kern="1200" dirty="0">
              <a:latin typeface="Century Gothic" panose="020B0502020202020204" pitchFamily="34" charset="0"/>
            </a:rPr>
            <a:t>without the cooperation? </a:t>
          </a:r>
          <a:endParaRPr lang="en-US" sz="2000" kern="1200" dirty="0">
            <a:latin typeface="Century Gothic" panose="020B0502020202020204" pitchFamily="34" charset="0"/>
          </a:endParaRPr>
        </a:p>
      </dsp:txBody>
      <dsp:txXfrm>
        <a:off x="3737367" y="2062274"/>
        <a:ext cx="3395388" cy="1259689"/>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4DD7A3-A010-8448-8134-7CC85D2AD86C}" type="datetimeFigureOut">
              <a:rPr kumimoji="1" lang="zh-CN" altLang="it-IT" smtClean="0"/>
              <a:t>2025/5/13</a:t>
            </a:fld>
            <a:endParaRPr kumimoji="1" lang="zh-CN" alt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it-IT" altLang="zh-CN"/>
              <a:t>Fare clic per modificare gli stili del testo dello schema</a:t>
            </a:r>
          </a:p>
          <a:p>
            <a:pPr lvl="1"/>
            <a:r>
              <a:rPr kumimoji="1" lang="it-IT" altLang="zh-CN"/>
              <a:t>Secondo livello</a:t>
            </a:r>
          </a:p>
          <a:p>
            <a:pPr lvl="2"/>
            <a:r>
              <a:rPr kumimoji="1" lang="it-IT" altLang="zh-CN"/>
              <a:t>Terzo livello</a:t>
            </a:r>
          </a:p>
          <a:p>
            <a:pPr lvl="3"/>
            <a:r>
              <a:rPr kumimoji="1" lang="it-IT" altLang="zh-CN"/>
              <a:t>Quarto livello</a:t>
            </a:r>
          </a:p>
          <a:p>
            <a:pPr lvl="4"/>
            <a:r>
              <a:rPr kumimoji="1" lang="it-IT" altLang="zh-CN"/>
              <a:t>Quinto livello</a:t>
            </a:r>
            <a:endParaRPr kumimoji="1" lang="zh-CN" alt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1E44EC-DC40-A841-9C45-B9850CB85DFA}" type="slidenum">
              <a:rPr kumimoji="1" lang="zh-CN" altLang="it-IT" smtClean="0"/>
              <a:t>‹#›</a:t>
            </a:fld>
            <a:endParaRPr kumimoji="1" lang="zh-CN" altLang="it-IT"/>
          </a:p>
        </p:txBody>
      </p:sp>
    </p:spTree>
    <p:extLst>
      <p:ext uri="{BB962C8B-B14F-4D97-AF65-F5344CB8AC3E}">
        <p14:creationId xmlns:p14="http://schemas.microsoft.com/office/powerpoint/2010/main" val="304180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1</a:t>
            </a:fld>
            <a:endParaRPr kumimoji="1" lang="zh-CN" altLang="it-IT"/>
          </a:p>
        </p:txBody>
      </p:sp>
    </p:spTree>
    <p:extLst>
      <p:ext uri="{BB962C8B-B14F-4D97-AF65-F5344CB8AC3E}">
        <p14:creationId xmlns:p14="http://schemas.microsoft.com/office/powerpoint/2010/main" val="1901678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3" name="Google Shape;973;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entury Gothic"/>
              <a:buNone/>
            </a:pPr>
            <a:r>
              <a:rPr lang="ru-RU" b="1">
                <a:latin typeface="Century Gothic"/>
                <a:ea typeface="Century Gothic"/>
                <a:cs typeface="Century Gothic"/>
                <a:sym typeface="Century Gothic"/>
              </a:rPr>
              <a:t>If you want to have chances of success</a:t>
            </a:r>
            <a:endParaRPr/>
          </a:p>
          <a:p>
            <a:pPr marL="0" marR="0" lvl="0" indent="0" algn="l" rtl="0">
              <a:lnSpc>
                <a:spcPct val="100000"/>
              </a:lnSpc>
              <a:spcBef>
                <a:spcPts val="0"/>
              </a:spcBef>
              <a:spcAft>
                <a:spcPts val="0"/>
              </a:spcAft>
              <a:buClr>
                <a:srgbClr val="07147A"/>
              </a:buClr>
              <a:buSzPts val="1200"/>
              <a:buFont typeface="Century Gothic"/>
              <a:buNone/>
            </a:pPr>
            <a:r>
              <a:rPr lang="ru-RU" sz="1200" b="1" i="1">
                <a:solidFill>
                  <a:srgbClr val="07147A"/>
                </a:solidFill>
                <a:latin typeface="Century Gothic"/>
                <a:ea typeface="Century Gothic"/>
                <a:cs typeface="Century Gothic"/>
                <a:sym typeface="Century Gothic"/>
              </a:rPr>
              <a:t>Make sure that you meet the basics!</a:t>
            </a:r>
            <a:endParaRPr/>
          </a:p>
          <a:p>
            <a:pPr marL="0" lvl="0" indent="0" algn="l" rtl="0">
              <a:spcBef>
                <a:spcPts val="0"/>
              </a:spcBef>
              <a:spcAft>
                <a:spcPts val="0"/>
              </a:spcAft>
              <a:buNone/>
            </a:pPr>
            <a:endParaRPr/>
          </a:p>
        </p:txBody>
      </p:sp>
      <p:sp>
        <p:nvSpPr>
          <p:cNvPr id="974" name="Google Shape;974;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RU"/>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0A28D-7B58-2D40-A7E4-CB24FDF91A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CFBC36F-2BB1-70AB-B4F0-F321B096B72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57FCD2-239C-6EC9-4EAC-1B68C50624ED}"/>
              </a:ext>
            </a:extLst>
          </p:cNvPr>
          <p:cNvSpPr>
            <a:spLocks noGrp="1"/>
          </p:cNvSpPr>
          <p:nvPr>
            <p:ph type="body" idx="1"/>
          </p:nvPr>
        </p:nvSpPr>
        <p:spPr/>
        <p:txBody>
          <a:bodyPr/>
          <a:lstStyle/>
          <a:p>
            <a:r>
              <a:rPr lang="fr-FR" dirty="0" err="1"/>
              <a:t>Present</a:t>
            </a:r>
            <a:r>
              <a:rPr lang="fr-FR" dirty="0"/>
              <a:t> </a:t>
            </a:r>
            <a:r>
              <a:rPr lang="fr-FR" dirty="0" err="1"/>
              <a:t>here</a:t>
            </a:r>
            <a:r>
              <a:rPr lang="fr-FR" dirty="0"/>
              <a:t> &amp; </a:t>
            </a:r>
            <a:r>
              <a:rPr lang="fr-FR" dirty="0" err="1"/>
              <a:t>regularly</a:t>
            </a:r>
            <a:r>
              <a:rPr lang="fr-FR" dirty="0"/>
              <a:t> the key </a:t>
            </a:r>
            <a:r>
              <a:rPr lang="fr-FR" dirty="0" err="1"/>
              <a:t>criteria</a:t>
            </a:r>
            <a:r>
              <a:rPr lang="fr-FR" dirty="0"/>
              <a:t> </a:t>
            </a:r>
            <a:r>
              <a:rPr lang="fr-FR" dirty="0" err="1"/>
              <a:t>according</a:t>
            </a:r>
            <a:r>
              <a:rPr lang="fr-FR" dirty="0"/>
              <a:t> to </a:t>
            </a:r>
            <a:r>
              <a:rPr lang="fr-FR" dirty="0" err="1"/>
              <a:t>which</a:t>
            </a:r>
            <a:r>
              <a:rPr lang="fr-FR" dirty="0"/>
              <a:t> </a:t>
            </a:r>
            <a:r>
              <a:rPr lang="fr-FR" dirty="0" err="1"/>
              <a:t>you</a:t>
            </a:r>
            <a:r>
              <a:rPr lang="fr-FR" dirty="0"/>
              <a:t> </a:t>
            </a:r>
            <a:r>
              <a:rPr lang="fr-FR" dirty="0" err="1"/>
              <a:t>will</a:t>
            </a:r>
            <a:r>
              <a:rPr lang="fr-FR" dirty="0"/>
              <a:t> </a:t>
            </a:r>
            <a:r>
              <a:rPr lang="fr-FR" dirty="0" err="1"/>
              <a:t>be</a:t>
            </a:r>
            <a:r>
              <a:rPr lang="fr-FR" dirty="0"/>
              <a:t> </a:t>
            </a:r>
            <a:r>
              <a:rPr lang="fr-FR" dirty="0" err="1"/>
              <a:t>assessed</a:t>
            </a:r>
            <a:r>
              <a:rPr lang="fr-FR" dirty="0"/>
              <a:t> – partnership </a:t>
            </a:r>
            <a:r>
              <a:rPr lang="fr-FR" dirty="0" err="1"/>
              <a:t>is</a:t>
            </a:r>
            <a:r>
              <a:rPr lang="fr-FR" dirty="0"/>
              <a:t> key </a:t>
            </a:r>
          </a:p>
        </p:txBody>
      </p:sp>
      <p:sp>
        <p:nvSpPr>
          <p:cNvPr id="4" name="Espace réservé du numéro de diapositive 3">
            <a:extLst>
              <a:ext uri="{FF2B5EF4-FFF2-40B4-BE49-F238E27FC236}">
                <a16:creationId xmlns:a16="http://schemas.microsoft.com/office/drawing/2014/main" id="{4FD56E43-65B3-A43D-D54D-ECD01733CC84}"/>
              </a:ext>
            </a:extLst>
          </p:cNvPr>
          <p:cNvSpPr>
            <a:spLocks noGrp="1"/>
          </p:cNvSpPr>
          <p:nvPr>
            <p:ph type="sldNum" sz="quarter" idx="5"/>
          </p:nvPr>
        </p:nvSpPr>
        <p:spPr/>
        <p:txBody>
          <a:bodyPr/>
          <a:lstStyle/>
          <a:p>
            <a:fld id="{9C1E44EC-DC40-A841-9C45-B9850CB85DFA}" type="slidenum">
              <a:rPr kumimoji="1" lang="zh-CN" altLang="it-IT" smtClean="0"/>
              <a:t>13</a:t>
            </a:fld>
            <a:endParaRPr kumimoji="1" lang="zh-CN" altLang="it-IT"/>
          </a:p>
        </p:txBody>
      </p:sp>
    </p:spTree>
    <p:extLst>
      <p:ext uri="{BB962C8B-B14F-4D97-AF65-F5344CB8AC3E}">
        <p14:creationId xmlns:p14="http://schemas.microsoft.com/office/powerpoint/2010/main" val="3583637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14</a:t>
            </a:fld>
            <a:endParaRPr kumimoji="1" lang="zh-CN" altLang="it-IT"/>
          </a:p>
        </p:txBody>
      </p:sp>
    </p:spTree>
    <p:extLst>
      <p:ext uri="{BB962C8B-B14F-4D97-AF65-F5344CB8AC3E}">
        <p14:creationId xmlns:p14="http://schemas.microsoft.com/office/powerpoint/2010/main" val="1196766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Provide</a:t>
            </a:r>
            <a:r>
              <a:rPr lang="fr-FR" dirty="0"/>
              <a:t> </a:t>
            </a:r>
            <a:r>
              <a:rPr lang="fr-FR" dirty="0" err="1"/>
              <a:t>some</a:t>
            </a:r>
            <a:r>
              <a:rPr lang="fr-FR" dirty="0"/>
              <a:t> </a:t>
            </a:r>
            <a:r>
              <a:rPr lang="fr-FR" dirty="0" err="1"/>
              <a:t>examples</a:t>
            </a:r>
            <a:r>
              <a:rPr lang="fr-FR" dirty="0"/>
              <a:t> of </a:t>
            </a:r>
            <a:r>
              <a:rPr lang="fr-FR" dirty="0" err="1"/>
              <a:t>fields</a:t>
            </a:r>
            <a:r>
              <a:rPr lang="fr-FR" dirty="0"/>
              <a:t> of intervention for </a:t>
            </a:r>
            <a:r>
              <a:rPr lang="fr-FR" dirty="0" err="1"/>
              <a:t>both</a:t>
            </a:r>
            <a:r>
              <a:rPr lang="fr-FR" dirty="0"/>
              <a:t> MED and BSB, </a:t>
            </a:r>
            <a:r>
              <a:rPr lang="fr-FR" dirty="0" err="1"/>
              <a:t>shouldn’t</a:t>
            </a:r>
            <a:r>
              <a:rPr lang="fr-FR" dirty="0"/>
              <a:t> </a:t>
            </a:r>
            <a:r>
              <a:rPr lang="fr-FR" dirty="0" err="1"/>
              <a:t>just</a:t>
            </a:r>
            <a:r>
              <a:rPr lang="fr-FR" dirty="0"/>
              <a:t> </a:t>
            </a:r>
            <a:r>
              <a:rPr lang="fr-FR" dirty="0" err="1"/>
              <a:t>be</a:t>
            </a:r>
            <a:r>
              <a:rPr lang="fr-FR" dirty="0"/>
              <a:t> relevant to </a:t>
            </a:r>
            <a:r>
              <a:rPr lang="fr-FR" dirty="0" err="1"/>
              <a:t>prio</a:t>
            </a:r>
            <a:r>
              <a:rPr lang="fr-FR" dirty="0"/>
              <a:t>/objectives but </a:t>
            </a:r>
            <a:r>
              <a:rPr lang="fr-FR" dirty="0" err="1"/>
              <a:t>also</a:t>
            </a:r>
            <a:r>
              <a:rPr lang="fr-FR" dirty="0"/>
              <a:t> </a:t>
            </a:r>
            <a:r>
              <a:rPr lang="fr-FR" dirty="0" err="1"/>
              <a:t>field</a:t>
            </a:r>
            <a:r>
              <a:rPr lang="fr-FR" dirty="0"/>
              <a:t> of intervention.</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15</a:t>
            </a:fld>
            <a:endParaRPr kumimoji="1" lang="zh-CN" altLang="it-IT"/>
          </a:p>
        </p:txBody>
      </p:sp>
    </p:spTree>
    <p:extLst>
      <p:ext uri="{BB962C8B-B14F-4D97-AF65-F5344CB8AC3E}">
        <p14:creationId xmlns:p14="http://schemas.microsoft.com/office/powerpoint/2010/main" val="885729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L" dirty="0"/>
              <a:t>       	</a:t>
            </a:r>
          </a:p>
        </p:txBody>
      </p:sp>
      <p:sp>
        <p:nvSpPr>
          <p:cNvPr id="4" name="Slide Number Placeholder 3"/>
          <p:cNvSpPr>
            <a:spLocks noGrp="1"/>
          </p:cNvSpPr>
          <p:nvPr>
            <p:ph type="sldNum" sz="quarter" idx="5"/>
          </p:nvPr>
        </p:nvSpPr>
        <p:spPr/>
        <p:txBody>
          <a:bodyPr/>
          <a:lstStyle/>
          <a:p>
            <a:fld id="{9C1E44EC-DC40-A841-9C45-B9850CB85DFA}" type="slidenum">
              <a:rPr kumimoji="1" lang="zh-CN" altLang="it-IT" smtClean="0"/>
              <a:t>16</a:t>
            </a:fld>
            <a:endParaRPr kumimoji="1" lang="zh-CN" altLang="it-IT"/>
          </a:p>
        </p:txBody>
      </p:sp>
    </p:spTree>
    <p:extLst>
      <p:ext uri="{BB962C8B-B14F-4D97-AF65-F5344CB8AC3E}">
        <p14:creationId xmlns:p14="http://schemas.microsoft.com/office/powerpoint/2010/main" val="915609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18</a:t>
            </a:fld>
            <a:endParaRPr kumimoji="1" lang="zh-CN" altLang="it-IT"/>
          </a:p>
        </p:txBody>
      </p:sp>
    </p:spTree>
    <p:extLst>
      <p:ext uri="{BB962C8B-B14F-4D97-AF65-F5344CB8AC3E}">
        <p14:creationId xmlns:p14="http://schemas.microsoft.com/office/powerpoint/2010/main" val="3322865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Avoid</a:t>
            </a:r>
            <a:r>
              <a:rPr lang="fr-FR" dirty="0"/>
              <a:t> Chat GPT &amp; </a:t>
            </a:r>
            <a:r>
              <a:rPr lang="fr-FR" dirty="0" err="1"/>
              <a:t>others</a:t>
            </a:r>
            <a:r>
              <a:rPr lang="fr-FR" dirty="0"/>
              <a:t> </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19</a:t>
            </a:fld>
            <a:endParaRPr kumimoji="1" lang="zh-CN" altLang="it-IT"/>
          </a:p>
        </p:txBody>
      </p:sp>
    </p:spTree>
    <p:extLst>
      <p:ext uri="{BB962C8B-B14F-4D97-AF65-F5344CB8AC3E}">
        <p14:creationId xmlns:p14="http://schemas.microsoft.com/office/powerpoint/2010/main" val="3924137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L" dirty="0"/>
          </a:p>
        </p:txBody>
      </p:sp>
      <p:sp>
        <p:nvSpPr>
          <p:cNvPr id="4" name="Slide Number Placeholder 3"/>
          <p:cNvSpPr>
            <a:spLocks noGrp="1"/>
          </p:cNvSpPr>
          <p:nvPr>
            <p:ph type="sldNum" sz="quarter" idx="5"/>
          </p:nvPr>
        </p:nvSpPr>
        <p:spPr/>
        <p:txBody>
          <a:bodyPr/>
          <a:lstStyle/>
          <a:p>
            <a:fld id="{9C1E44EC-DC40-A841-9C45-B9850CB85DFA}" type="slidenum">
              <a:rPr kumimoji="1" lang="zh-CN" altLang="it-IT" smtClean="0"/>
              <a:t>20</a:t>
            </a:fld>
            <a:endParaRPr kumimoji="1" lang="zh-CN" altLang="it-IT"/>
          </a:p>
        </p:txBody>
      </p:sp>
    </p:spTree>
    <p:extLst>
      <p:ext uri="{BB962C8B-B14F-4D97-AF65-F5344CB8AC3E}">
        <p14:creationId xmlns:p14="http://schemas.microsoft.com/office/powerpoint/2010/main" val="2469561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L" dirty="0"/>
          </a:p>
        </p:txBody>
      </p:sp>
      <p:sp>
        <p:nvSpPr>
          <p:cNvPr id="4" name="Slide Number Placeholder 3"/>
          <p:cNvSpPr>
            <a:spLocks noGrp="1"/>
          </p:cNvSpPr>
          <p:nvPr>
            <p:ph type="sldNum" sz="quarter" idx="5"/>
          </p:nvPr>
        </p:nvSpPr>
        <p:spPr/>
        <p:txBody>
          <a:bodyPr/>
          <a:lstStyle/>
          <a:p>
            <a:fld id="{9C1E44EC-DC40-A841-9C45-B9850CB85DFA}" type="slidenum">
              <a:rPr kumimoji="1" lang="zh-CN" altLang="it-IT" smtClean="0"/>
              <a:t>21</a:t>
            </a:fld>
            <a:endParaRPr kumimoji="1" lang="zh-CN" altLang="it-IT"/>
          </a:p>
        </p:txBody>
      </p:sp>
    </p:spTree>
    <p:extLst>
      <p:ext uri="{BB962C8B-B14F-4D97-AF65-F5344CB8AC3E}">
        <p14:creationId xmlns:p14="http://schemas.microsoft.com/office/powerpoint/2010/main" val="3027131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noProof="0" dirty="0"/>
              <a:t>Add as comment ‘define the profile of the organisation you are looking for’ (can be different from your own </a:t>
            </a:r>
            <a:r>
              <a:rPr lang="en-GB" noProof="0" dirty="0" err="1"/>
              <a:t>eg</a:t>
            </a:r>
            <a:r>
              <a:rPr lang="en-GB" noProof="0" dirty="0"/>
              <a:t> NGO with local authority/research </a:t>
            </a:r>
            <a:r>
              <a:rPr lang="en-GB" noProof="0" dirty="0" err="1"/>
              <a:t>center</a:t>
            </a:r>
            <a:r>
              <a:rPr lang="en-GB" noProof="0" dirty="0"/>
              <a:t>), look for complementarity or similarity… etc.</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22</a:t>
            </a:fld>
            <a:endParaRPr kumimoji="1" lang="zh-CN" altLang="it-IT"/>
          </a:p>
        </p:txBody>
      </p:sp>
    </p:spTree>
    <p:extLst>
      <p:ext uri="{BB962C8B-B14F-4D97-AF65-F5344CB8AC3E}">
        <p14:creationId xmlns:p14="http://schemas.microsoft.com/office/powerpoint/2010/main" val="2626009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L" dirty="0"/>
          </a:p>
        </p:txBody>
      </p:sp>
      <p:sp>
        <p:nvSpPr>
          <p:cNvPr id="4" name="Slide Number Placeholder 3"/>
          <p:cNvSpPr>
            <a:spLocks noGrp="1"/>
          </p:cNvSpPr>
          <p:nvPr>
            <p:ph type="sldNum" sz="quarter" idx="5"/>
          </p:nvPr>
        </p:nvSpPr>
        <p:spPr/>
        <p:txBody>
          <a:bodyPr/>
          <a:lstStyle/>
          <a:p>
            <a:fld id="{9C1E44EC-DC40-A841-9C45-B9850CB85DFA}" type="slidenum">
              <a:rPr kumimoji="1" lang="zh-CN" altLang="it-IT" smtClean="0"/>
              <a:t>2</a:t>
            </a:fld>
            <a:endParaRPr kumimoji="1" lang="zh-CN" altLang="it-IT"/>
          </a:p>
        </p:txBody>
      </p:sp>
    </p:spTree>
    <p:extLst>
      <p:ext uri="{BB962C8B-B14F-4D97-AF65-F5344CB8AC3E}">
        <p14:creationId xmlns:p14="http://schemas.microsoft.com/office/powerpoint/2010/main" val="40070441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47733-73B8-AAD5-AACE-CDF99A26879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865026D-19D7-C54C-91F9-1B4A241B783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57764C9-6453-0DF6-79D5-36BF6035489B}"/>
              </a:ext>
            </a:extLst>
          </p:cNvPr>
          <p:cNvSpPr>
            <a:spLocks noGrp="1"/>
          </p:cNvSpPr>
          <p:nvPr>
            <p:ph type="body" idx="1"/>
          </p:nvPr>
        </p:nvSpPr>
        <p:spPr/>
        <p:txBody>
          <a:bodyPr/>
          <a:lstStyle/>
          <a:p>
            <a:r>
              <a:rPr lang="fr-FR" noProof="1"/>
              <a:t>And it’s a journey that goes beyond these 5 days – as mentioned in the participants guide, you will find on our online platfrom some useful video tutorials – with an expert &amp; some characters as project partners, instructive, visual &amp; entertaining - we’re constantly updating it so in a few days after the training you will also find some written guidance. If we have the time at the end of the session today will have a look, if not in any case invite you to visit, and we will be showing you some video extracts during some of the sessions.</a:t>
            </a:r>
          </a:p>
        </p:txBody>
      </p:sp>
      <p:sp>
        <p:nvSpPr>
          <p:cNvPr id="4" name="Espace réservé du numéro de diapositive 3">
            <a:extLst>
              <a:ext uri="{FF2B5EF4-FFF2-40B4-BE49-F238E27FC236}">
                <a16:creationId xmlns:a16="http://schemas.microsoft.com/office/drawing/2014/main" id="{1597D967-7141-3126-0D1E-C296002D3AB6}"/>
              </a:ext>
            </a:extLst>
          </p:cNvPr>
          <p:cNvSpPr>
            <a:spLocks noGrp="1"/>
          </p:cNvSpPr>
          <p:nvPr>
            <p:ph type="sldNum" sz="quarter" idx="5"/>
          </p:nvPr>
        </p:nvSpPr>
        <p:spPr/>
        <p:txBody>
          <a:bodyPr/>
          <a:lstStyle/>
          <a:p>
            <a:fld id="{9C1E44EC-DC40-A841-9C45-B9850CB85DFA}" type="slidenum">
              <a:rPr kumimoji="1" lang="zh-CN" altLang="it-IT" smtClean="0"/>
              <a:t>24</a:t>
            </a:fld>
            <a:endParaRPr kumimoji="1" lang="zh-CN" altLang="it-IT"/>
          </a:p>
        </p:txBody>
      </p:sp>
    </p:spTree>
    <p:extLst>
      <p:ext uri="{BB962C8B-B14F-4D97-AF65-F5344CB8AC3E}">
        <p14:creationId xmlns:p14="http://schemas.microsoft.com/office/powerpoint/2010/main" val="2664968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C1E44EC-DC40-A841-9C45-B9850CB85DFA}" type="slidenum">
              <a:rPr kumimoji="1" lang="zh-CN" altLang="it-IT"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zh-CN" altLang="it-IT"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674719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1"/>
              <a:t>Provided you here with a few examples of types of action from the 7 programmes that you can find on our website to illustrate – we have a project exhibition including examples from all programmes from the previous period that you can visit with short summary, sometimes short videos &gt; can find many more on our website or programmes websites.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noProof="1"/>
          </a:p>
          <a:p>
            <a:pPr marL="0" marR="0" lvl="0" indent="0" algn="l" defTabSz="914400" rtl="0" eaLnBrk="1" fontAlgn="auto" latinLnBrk="0" hangingPunct="1">
              <a:lnSpc>
                <a:spcPct val="100000"/>
              </a:lnSpc>
              <a:spcBef>
                <a:spcPts val="0"/>
              </a:spcBef>
              <a:spcAft>
                <a:spcPts val="0"/>
              </a:spcAft>
              <a:buClrTx/>
              <a:buSzTx/>
              <a:buFontTx/>
              <a:buNone/>
              <a:tabLst/>
              <a:defRPr/>
            </a:pPr>
            <a:r>
              <a:rPr lang="fr-FR" noProof="1"/>
              <a:t>Have a look at the examples from programmes with UA only, or inspiration from others. Important to look for inspiration at previously funded projects.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noProof="1"/>
          </a:p>
          <a:p>
            <a:pPr marL="0" marR="0" lvl="0" indent="0" algn="l" defTabSz="914400" rtl="0" eaLnBrk="1" fontAlgn="auto" latinLnBrk="0" hangingPunct="1">
              <a:lnSpc>
                <a:spcPct val="100000"/>
              </a:lnSpc>
              <a:spcBef>
                <a:spcPts val="0"/>
              </a:spcBef>
              <a:spcAft>
                <a:spcPts val="0"/>
              </a:spcAft>
              <a:buClrTx/>
              <a:buSzTx/>
              <a:buFontTx/>
              <a:buNone/>
              <a:tabLst/>
              <a:defRPr/>
            </a:pPr>
            <a:r>
              <a:rPr lang="fr-FR" noProof="1"/>
              <a:t>Thematic fields of actions that can be funded differ from programme to programme and period to period, but types of actions will always involve this partnership between organisations, this partnership between organisations, looking for joint solutions, developing joint pilot actions, joint events… </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5</a:t>
            </a:fld>
            <a:endParaRPr kumimoji="1" lang="zh-CN" altLang="it-IT"/>
          </a:p>
        </p:txBody>
      </p:sp>
    </p:spTree>
    <p:extLst>
      <p:ext uri="{BB962C8B-B14F-4D97-AF65-F5344CB8AC3E}">
        <p14:creationId xmlns:p14="http://schemas.microsoft.com/office/powerpoint/2010/main" val="3883444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noProof="1"/>
              <a:t>In these projects having partners is a requirement, but </a:t>
            </a:r>
            <a:r>
              <a:rPr lang="fr-FR" u="sng" noProof="1"/>
              <a:t>having partners shouldn’t be just a requirement</a:t>
            </a:r>
            <a:r>
              <a:rPr lang="fr-FR" noProof="1"/>
              <a:t>. </a:t>
            </a:r>
            <a:endParaRPr lang="en-US" dirty="0"/>
          </a:p>
          <a:p>
            <a:endParaRPr lang="fr-FR" noProof="1"/>
          </a:p>
          <a:p>
            <a:r>
              <a:rPr lang="fr-FR" noProof="1"/>
              <a:t>You really need to think from the beginning of what you could get out of a cross-border or transnational cooperation &gt; Better solve common problems eg cross-border pollution or exploit joint opportunities, promoting new technologies or taking benefits of new economic or cultural connections, joint monitoring or exchanging on experience, new solutions, learning from each others. </a:t>
            </a:r>
            <a:endParaRPr lang="fr-FR" dirty="0"/>
          </a:p>
          <a:p>
            <a:endParaRPr lang="fr-FR" noProof="1"/>
          </a:p>
          <a:p>
            <a:r>
              <a:rPr lang="fr-FR" noProof="1"/>
              <a:t>What is key is to think already, if you have a problem, is this also a problem on the other side of the border? If it’s not common, it’s unlikely it will provide a good basis for CBC. Could it be better solved together? </a:t>
            </a:r>
            <a:endParaRPr lang="fr-FR" noProof="1">
              <a:ea typeface="Calibri"/>
              <a:cs typeface="Calibri"/>
            </a:endParaRP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6</a:t>
            </a:fld>
            <a:endParaRPr kumimoji="1" lang="zh-CN" altLang="it-IT"/>
          </a:p>
        </p:txBody>
      </p:sp>
    </p:spTree>
    <p:extLst>
      <p:ext uri="{BB962C8B-B14F-4D97-AF65-F5344CB8AC3E}">
        <p14:creationId xmlns:p14="http://schemas.microsoft.com/office/powerpoint/2010/main" val="1464058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err="1"/>
              <a:t>We</a:t>
            </a:r>
            <a:r>
              <a:rPr lang="fr-FR" dirty="0"/>
              <a:t> </a:t>
            </a:r>
            <a:r>
              <a:rPr lang="fr-FR" dirty="0" err="1"/>
              <a:t>insist</a:t>
            </a:r>
            <a:r>
              <a:rPr lang="fr-FR" dirty="0"/>
              <a:t> a bit on </a:t>
            </a:r>
            <a:r>
              <a:rPr lang="fr-FR" dirty="0" err="1"/>
              <a:t>this</a:t>
            </a:r>
            <a:r>
              <a:rPr lang="fr-FR" dirty="0"/>
              <a:t> as </a:t>
            </a:r>
            <a:r>
              <a:rPr lang="fr-FR" dirty="0" err="1"/>
              <a:t>frequent</a:t>
            </a:r>
            <a:r>
              <a:rPr lang="fr-FR" dirty="0"/>
              <a:t> </a:t>
            </a:r>
            <a:r>
              <a:rPr lang="fr-FR" dirty="0" err="1"/>
              <a:t>mistake</a:t>
            </a:r>
            <a:r>
              <a:rPr lang="fr-FR" dirty="0"/>
              <a:t> in </a:t>
            </a:r>
            <a:r>
              <a:rPr lang="fr-FR" dirty="0" err="1"/>
              <a:t>definition</a:t>
            </a:r>
            <a:r>
              <a:rPr lang="fr-FR" dirty="0"/>
              <a:t> of </a:t>
            </a:r>
            <a:r>
              <a:rPr lang="fr-FR" dirty="0" err="1"/>
              <a:t>strategy</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7</a:t>
            </a:fld>
            <a:endParaRPr kumimoji="1" lang="zh-CN" altLang="it-IT"/>
          </a:p>
        </p:txBody>
      </p:sp>
    </p:spTree>
    <p:extLst>
      <p:ext uri="{BB962C8B-B14F-4D97-AF65-F5344CB8AC3E}">
        <p14:creationId xmlns:p14="http://schemas.microsoft.com/office/powerpoint/2010/main" val="3476307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Wingdings" pitchFamily="2" charset="2"/>
              <a:buChar char="Ø"/>
            </a:pPr>
            <a:r>
              <a:rPr lang="fr-FR" dirty="0"/>
              <a:t>Focus on </a:t>
            </a:r>
            <a:r>
              <a:rPr lang="fr-FR" dirty="0" err="1"/>
              <a:t>those</a:t>
            </a:r>
            <a:r>
              <a:rPr lang="fr-FR" dirty="0"/>
              <a:t> objectives </a:t>
            </a:r>
            <a:r>
              <a:rPr lang="fr-FR" dirty="0" err="1"/>
              <a:t>where</a:t>
            </a:r>
            <a:r>
              <a:rPr lang="fr-FR" dirty="0"/>
              <a:t> CBC </a:t>
            </a:r>
            <a:r>
              <a:rPr lang="fr-FR" dirty="0" err="1"/>
              <a:t>needed</a:t>
            </a:r>
            <a:endParaRPr lang="fr-FR" dirty="0"/>
          </a:p>
          <a:p>
            <a:pPr lvl="1" indent="-171450">
              <a:buFont typeface="Courier New" pitchFamily="2" charset="2"/>
              <a:buChar char="o"/>
            </a:pPr>
            <a:r>
              <a:rPr lang="fr-FR" dirty="0"/>
              <a:t> </a:t>
            </a:r>
            <a:r>
              <a:rPr lang="fr-FR" err="1"/>
              <a:t>expected</a:t>
            </a:r>
            <a:r>
              <a:rPr lang="fr-FR" dirty="0"/>
              <a:t> </a:t>
            </a:r>
            <a:r>
              <a:rPr lang="fr-FR" err="1"/>
              <a:t>results</a:t>
            </a:r>
            <a:r>
              <a:rPr lang="fr-FR" dirty="0"/>
              <a:t> can </a:t>
            </a:r>
            <a:r>
              <a:rPr lang="fr-FR" err="1"/>
              <a:t>be</a:t>
            </a:r>
            <a:r>
              <a:rPr lang="fr-FR" dirty="0"/>
              <a:t> </a:t>
            </a:r>
            <a:r>
              <a:rPr lang="fr-FR" err="1"/>
              <a:t>achieved</a:t>
            </a:r>
            <a:r>
              <a:rPr lang="fr-FR" dirty="0"/>
              <a:t> </a:t>
            </a:r>
            <a:r>
              <a:rPr lang="fr-FR" err="1"/>
              <a:t>without</a:t>
            </a:r>
            <a:r>
              <a:rPr lang="fr-FR" dirty="0"/>
              <a:t> </a:t>
            </a:r>
            <a:r>
              <a:rPr lang="fr-FR" err="1"/>
              <a:t>cooperation</a:t>
            </a:r>
            <a:endParaRPr lang="fr-FR" dirty="0" err="1">
              <a:ea typeface="Calibri" panose="020F0502020204030204"/>
              <a:cs typeface="Calibri" panose="020F0502020204030204"/>
            </a:endParaRPr>
          </a:p>
          <a:p>
            <a:pPr lvl="1" indent="-171450">
              <a:buFont typeface="Courier New" pitchFamily="2" charset="2"/>
              <a:buChar char="o"/>
            </a:pPr>
            <a:r>
              <a:rPr lang="fr-FR" err="1"/>
              <a:t>Provide</a:t>
            </a:r>
            <a:r>
              <a:rPr lang="fr-FR" dirty="0"/>
              <a:t> </a:t>
            </a:r>
            <a:r>
              <a:rPr lang="fr-FR" err="1"/>
              <a:t>some</a:t>
            </a:r>
            <a:r>
              <a:rPr lang="fr-FR" dirty="0"/>
              <a:t> illustrations </a:t>
            </a:r>
            <a:r>
              <a:rPr lang="fr-FR" err="1"/>
              <a:t>from</a:t>
            </a:r>
            <a:r>
              <a:rPr lang="fr-FR" dirty="0"/>
              <a:t> </a:t>
            </a:r>
            <a:r>
              <a:rPr lang="fr-FR" err="1"/>
              <a:t>each</a:t>
            </a:r>
            <a:r>
              <a:rPr lang="fr-FR" dirty="0"/>
              <a:t> </a:t>
            </a:r>
            <a:r>
              <a:rPr lang="fr-FR" err="1"/>
              <a:t>thematic</a:t>
            </a:r>
            <a:r>
              <a:rPr lang="fr-FR" dirty="0"/>
              <a:t> </a:t>
            </a:r>
            <a:r>
              <a:rPr lang="fr-FR" err="1"/>
              <a:t>fields</a:t>
            </a:r>
            <a:r>
              <a:rPr lang="fr-FR" dirty="0"/>
              <a:t> of </a:t>
            </a:r>
            <a:r>
              <a:rPr lang="fr-FR" err="1"/>
              <a:t>projects</a:t>
            </a:r>
            <a:r>
              <a:rPr lang="fr-FR" dirty="0"/>
              <a:t> </a:t>
            </a:r>
            <a:r>
              <a:rPr lang="fr-FR" err="1"/>
              <a:t>where</a:t>
            </a:r>
            <a:r>
              <a:rPr lang="fr-FR" dirty="0"/>
              <a:t> </a:t>
            </a:r>
            <a:r>
              <a:rPr lang="fr-FR" err="1"/>
              <a:t>could</a:t>
            </a:r>
            <a:r>
              <a:rPr lang="fr-FR" dirty="0"/>
              <a:t> do more </a:t>
            </a:r>
            <a:r>
              <a:rPr lang="fr-FR" err="1"/>
              <a:t>because</a:t>
            </a:r>
            <a:r>
              <a:rPr lang="fr-FR" dirty="0"/>
              <a:t> </a:t>
            </a:r>
            <a:r>
              <a:rPr lang="fr-FR" err="1"/>
              <a:t>together</a:t>
            </a:r>
            <a:r>
              <a:rPr lang="fr-FR"/>
              <a:t> </a:t>
            </a:r>
            <a:endParaRPr lang="fr-FR">
              <a:ea typeface="Calibri"/>
              <a:cs typeface="Calibri"/>
            </a:endParaRPr>
          </a:p>
          <a:p>
            <a:endParaRPr lang="fr-FR" dirty="0"/>
          </a:p>
          <a:p>
            <a:r>
              <a:rPr lang="fr-FR" dirty="0" err="1"/>
              <a:t>Also</a:t>
            </a:r>
            <a:r>
              <a:rPr lang="fr-FR" dirty="0"/>
              <a:t> </a:t>
            </a:r>
            <a:r>
              <a:rPr lang="fr-FR" dirty="0" err="1"/>
              <a:t>make</a:t>
            </a:r>
            <a:r>
              <a:rPr lang="fr-FR" dirty="0"/>
              <a:t> sure </a:t>
            </a:r>
            <a:r>
              <a:rPr lang="fr-FR" dirty="0" err="1"/>
              <a:t>that</a:t>
            </a:r>
            <a:r>
              <a:rPr lang="fr-FR" dirty="0"/>
              <a:t> </a:t>
            </a:r>
            <a:r>
              <a:rPr lang="fr-FR" dirty="0" err="1"/>
              <a:t>you</a:t>
            </a:r>
            <a:r>
              <a:rPr lang="fr-FR" dirty="0"/>
              <a:t> can </a:t>
            </a:r>
            <a:r>
              <a:rPr lang="fr-FR" dirty="0" err="1"/>
              <a:t>demonstrate</a:t>
            </a:r>
            <a:r>
              <a:rPr lang="fr-FR" dirty="0"/>
              <a:t> in the </a:t>
            </a:r>
            <a:r>
              <a:rPr lang="fr-FR" dirty="0" err="1"/>
              <a:t>proposal</a:t>
            </a:r>
            <a:r>
              <a:rPr lang="fr-FR" dirty="0"/>
              <a:t> </a:t>
            </a:r>
            <a:r>
              <a:rPr lang="fr-FR" dirty="0" err="1"/>
              <a:t>that</a:t>
            </a:r>
            <a:r>
              <a:rPr lang="fr-FR" dirty="0"/>
              <a:t> </a:t>
            </a:r>
            <a:r>
              <a:rPr lang="fr-FR" dirty="0" err="1"/>
              <a:t>it</a:t>
            </a:r>
            <a:r>
              <a:rPr lang="fr-FR" dirty="0"/>
              <a:t> </a:t>
            </a:r>
            <a:r>
              <a:rPr lang="fr-FR" dirty="0" err="1"/>
              <a:t>was</a:t>
            </a:r>
            <a:r>
              <a:rPr lang="fr-FR" dirty="0"/>
              <a:t> </a:t>
            </a:r>
            <a:r>
              <a:rPr lang="fr-FR" dirty="0" err="1"/>
              <a:t>jointly</a:t>
            </a:r>
            <a:r>
              <a:rPr lang="fr-FR" dirty="0"/>
              <a:t> </a:t>
            </a:r>
            <a:r>
              <a:rPr lang="fr-FR" dirty="0" err="1"/>
              <a:t>developed</a:t>
            </a:r>
            <a:r>
              <a:rPr lang="fr-FR" dirty="0"/>
              <a:t> by </a:t>
            </a:r>
            <a:r>
              <a:rPr lang="fr-FR" dirty="0" err="1"/>
              <a:t>project</a:t>
            </a:r>
            <a:r>
              <a:rPr lang="fr-FR" dirty="0"/>
              <a:t> </a:t>
            </a:r>
            <a:r>
              <a:rPr lang="fr-FR" dirty="0" err="1"/>
              <a:t>partners</a:t>
            </a:r>
            <a:r>
              <a:rPr lang="fr-FR" dirty="0"/>
              <a:t>, and </a:t>
            </a:r>
            <a:r>
              <a:rPr lang="fr-FR" dirty="0" err="1"/>
              <a:t>will</a:t>
            </a:r>
            <a:r>
              <a:rPr lang="fr-FR" dirty="0"/>
              <a:t> </a:t>
            </a:r>
            <a:r>
              <a:rPr lang="fr-FR" dirty="0" err="1"/>
              <a:t>be</a:t>
            </a:r>
            <a:r>
              <a:rPr lang="fr-FR" dirty="0"/>
              <a:t> </a:t>
            </a:r>
            <a:r>
              <a:rPr lang="fr-FR" dirty="0" err="1"/>
              <a:t>jointly</a:t>
            </a:r>
            <a:r>
              <a:rPr lang="fr-FR" dirty="0"/>
              <a:t> </a:t>
            </a:r>
            <a:r>
              <a:rPr lang="fr-FR" dirty="0" err="1"/>
              <a:t>implemented</a:t>
            </a:r>
            <a:endParaRPr lang="fr-FR" dirty="0"/>
          </a:p>
          <a:p>
            <a:endParaRPr lang="fr-FR" dirty="0"/>
          </a:p>
          <a:p>
            <a:r>
              <a:rPr lang="en-US" sz="1800" b="1" dirty="0">
                <a:effectLst/>
                <a:latin typeface="Open Sans" panose="020B0606030504020204" pitchFamily="34" charset="0"/>
                <a:ea typeface="Times New Roman" panose="02020603050405020304" pitchFamily="18" charset="0"/>
              </a:rPr>
              <a:t>Projects should be implemented developing and applying common methodologies, approaches and tools - fostering mutual learning and sharing of expertise to create even better solutions that incorporate the experience and knowledge of partners - adapting developed methodologies, approaches and tools to the specific features of territories, if needed (the magnitude of the common problem to be addressed could be of different scale </a:t>
            </a:r>
            <a:r>
              <a:rPr lang="fr-FR" b="1" dirty="0">
                <a:effectLst/>
              </a:rPr>
              <a:t>  </a:t>
            </a:r>
            <a:r>
              <a:rPr lang="fr-FR" b="1" dirty="0"/>
              <a:t> </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8</a:t>
            </a:fld>
            <a:endParaRPr kumimoji="1" lang="zh-CN" altLang="it-IT"/>
          </a:p>
        </p:txBody>
      </p:sp>
    </p:spTree>
    <p:extLst>
      <p:ext uri="{BB962C8B-B14F-4D97-AF65-F5344CB8AC3E}">
        <p14:creationId xmlns:p14="http://schemas.microsoft.com/office/powerpoint/2010/main" val="2369392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THE key </a:t>
            </a:r>
            <a:r>
              <a:rPr lang="fr-FR" dirty="0" err="1"/>
              <a:t>criteria</a:t>
            </a:r>
            <a:r>
              <a:rPr lang="fr-FR" dirty="0"/>
              <a:t> &gt; </a:t>
            </a:r>
            <a:r>
              <a:rPr lang="fr-FR" dirty="0" err="1"/>
              <a:t>under</a:t>
            </a:r>
            <a:r>
              <a:rPr lang="fr-FR" dirty="0"/>
              <a:t> relevance, </a:t>
            </a:r>
            <a:r>
              <a:rPr lang="fr-FR" dirty="0" err="1"/>
              <a:t>most</a:t>
            </a:r>
            <a:r>
              <a:rPr lang="fr-FR" dirty="0"/>
              <a:t> important for </a:t>
            </a:r>
            <a:r>
              <a:rPr lang="fr-FR" dirty="0" err="1"/>
              <a:t>these</a:t>
            </a:r>
            <a:r>
              <a:rPr lang="fr-FR" dirty="0"/>
              <a:t> programmes</a:t>
            </a:r>
          </a:p>
        </p:txBody>
      </p:sp>
      <p:sp>
        <p:nvSpPr>
          <p:cNvPr id="4" name="Espace réservé du numéro de diapositive 3"/>
          <p:cNvSpPr>
            <a:spLocks noGrp="1"/>
          </p:cNvSpPr>
          <p:nvPr>
            <p:ph type="sldNum" sz="quarter" idx="5"/>
          </p:nvPr>
        </p:nvSpPr>
        <p:spPr/>
        <p:txBody>
          <a:bodyPr/>
          <a:lstStyle/>
          <a:p>
            <a:fld id="{9C1E44EC-DC40-A841-9C45-B9850CB85DFA}" type="slidenum">
              <a:rPr kumimoji="1" lang="zh-CN" altLang="it-IT" smtClean="0"/>
              <a:t>9</a:t>
            </a:fld>
            <a:endParaRPr kumimoji="1" lang="zh-CN" altLang="it-IT"/>
          </a:p>
        </p:txBody>
      </p:sp>
    </p:spTree>
    <p:extLst>
      <p:ext uri="{BB962C8B-B14F-4D97-AF65-F5344CB8AC3E}">
        <p14:creationId xmlns:p14="http://schemas.microsoft.com/office/powerpoint/2010/main" val="2807769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81C49-1A3F-9897-C888-4861A96E8B9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165AE34-6140-6E64-EF19-655007BDEE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9D5AA64-800D-21AB-C616-554A443C82CE}"/>
              </a:ext>
            </a:extLst>
          </p:cNvPr>
          <p:cNvSpPr>
            <a:spLocks noGrp="1"/>
          </p:cNvSpPr>
          <p:nvPr>
            <p:ph type="body" idx="1"/>
          </p:nvPr>
        </p:nvSpPr>
        <p:spPr/>
        <p:txBody>
          <a:bodyPr/>
          <a:lstStyle/>
          <a:p>
            <a:r>
              <a:rPr lang="fr-FR" dirty="0"/>
              <a:t>THE key </a:t>
            </a:r>
            <a:r>
              <a:rPr lang="fr-FR" dirty="0" err="1"/>
              <a:t>criteria</a:t>
            </a:r>
            <a:r>
              <a:rPr lang="fr-FR" dirty="0"/>
              <a:t> &gt; </a:t>
            </a:r>
            <a:r>
              <a:rPr lang="fr-FR" dirty="0" err="1"/>
              <a:t>under</a:t>
            </a:r>
            <a:r>
              <a:rPr lang="fr-FR" dirty="0"/>
              <a:t> relevance, </a:t>
            </a:r>
            <a:r>
              <a:rPr lang="fr-FR" dirty="0" err="1"/>
              <a:t>most</a:t>
            </a:r>
            <a:r>
              <a:rPr lang="fr-FR" dirty="0"/>
              <a:t> important for </a:t>
            </a:r>
            <a:r>
              <a:rPr lang="fr-FR" dirty="0" err="1"/>
              <a:t>these</a:t>
            </a:r>
            <a:r>
              <a:rPr lang="fr-FR" dirty="0"/>
              <a:t> programmes</a:t>
            </a:r>
          </a:p>
        </p:txBody>
      </p:sp>
      <p:sp>
        <p:nvSpPr>
          <p:cNvPr id="4" name="Espace réservé du numéro de diapositive 3">
            <a:extLst>
              <a:ext uri="{FF2B5EF4-FFF2-40B4-BE49-F238E27FC236}">
                <a16:creationId xmlns:a16="http://schemas.microsoft.com/office/drawing/2014/main" id="{7FB98450-BDD6-FE26-40AB-37828B0CFCEF}"/>
              </a:ext>
            </a:extLst>
          </p:cNvPr>
          <p:cNvSpPr>
            <a:spLocks noGrp="1"/>
          </p:cNvSpPr>
          <p:nvPr>
            <p:ph type="sldNum" sz="quarter" idx="5"/>
          </p:nvPr>
        </p:nvSpPr>
        <p:spPr/>
        <p:txBody>
          <a:bodyPr/>
          <a:lstStyle/>
          <a:p>
            <a:fld id="{9C1E44EC-DC40-A841-9C45-B9850CB85DFA}" type="slidenum">
              <a:rPr kumimoji="1" lang="zh-CN" altLang="it-IT" smtClean="0"/>
              <a:t>10</a:t>
            </a:fld>
            <a:endParaRPr kumimoji="1" lang="zh-CN" altLang="it-IT"/>
          </a:p>
        </p:txBody>
      </p:sp>
    </p:spTree>
    <p:extLst>
      <p:ext uri="{BB962C8B-B14F-4D97-AF65-F5344CB8AC3E}">
        <p14:creationId xmlns:p14="http://schemas.microsoft.com/office/powerpoint/2010/main" val="2051818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xfrm>
            <a:off x="381000" y="685800"/>
            <a:ext cx="6096000" cy="3429000"/>
          </a:xfrm>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r>
              <a:rPr lang="fr-FR" dirty="0"/>
              <a:t>Have to </a:t>
            </a:r>
            <a:r>
              <a:rPr lang="fr-FR" dirty="0" err="1"/>
              <a:t>demonstrate</a:t>
            </a:r>
            <a:r>
              <a:rPr lang="fr-FR" dirty="0"/>
              <a:t> a joint </a:t>
            </a:r>
            <a:r>
              <a:rPr lang="fr-FR" dirty="0" err="1"/>
              <a:t>approach</a:t>
            </a:r>
            <a:r>
              <a:rPr lang="fr-FR" dirty="0"/>
              <a:t>, not </a:t>
            </a:r>
            <a:r>
              <a:rPr lang="fr-FR" dirty="0" err="1"/>
              <a:t>just</a:t>
            </a:r>
            <a:r>
              <a:rPr lang="fr-FR" dirty="0"/>
              <a:t> </a:t>
            </a:r>
            <a:r>
              <a:rPr lang="fr-FR" dirty="0" err="1"/>
              <a:t>paralell</a:t>
            </a:r>
            <a:r>
              <a:rPr lang="fr-FR" dirty="0"/>
              <a:t> (</a:t>
            </a:r>
            <a:r>
              <a:rPr lang="fr-FR" dirty="0" err="1"/>
              <a:t>we’ll</a:t>
            </a:r>
            <a:r>
              <a:rPr lang="fr-FR" dirty="0"/>
              <a:t> </a:t>
            </a:r>
            <a:r>
              <a:rPr lang="fr-FR" dirty="0" err="1"/>
              <a:t>get</a:t>
            </a:r>
            <a:r>
              <a:rPr lang="fr-FR" dirty="0"/>
              <a:t> back to </a:t>
            </a:r>
            <a:r>
              <a:rPr lang="fr-FR" dirty="0" err="1"/>
              <a:t>this</a:t>
            </a:r>
            <a:r>
              <a:rPr lang="fr-FR" dirty="0"/>
              <a:t>).</a:t>
            </a:r>
          </a:p>
          <a:p>
            <a:r>
              <a:rPr lang="en-GB" sz="1200" b="0" i="0" u="none" strike="noStrike" dirty="0">
                <a:solidFill>
                  <a:srgbClr val="07147A"/>
                </a:solidFill>
                <a:effectLst/>
                <a:latin typeface="Century Gothic" panose="020B0502020202020204" pitchFamily="34" charset="0"/>
              </a:rPr>
              <a:t>The cross-border dimension is assessed as part of the project “relevance” or as part of the “strategic assessment”. A minimum score in this assessment is required to be selected</a:t>
            </a:r>
          </a:p>
          <a:p>
            <a:r>
              <a:rPr lang="en-GB" sz="1200" b="0" i="0" u="none" strike="noStrike" dirty="0">
                <a:solidFill>
                  <a:srgbClr val="07147A"/>
                </a:solidFill>
                <a:effectLst/>
                <a:latin typeface="Century Gothic"/>
              </a:rPr>
              <a:t>Therefore, without clear CBC dimension the project will not be selected, but the selected ones are not necessarily those with higher CBC impact. Quality of intervention logic</a:t>
            </a:r>
          </a:p>
        </p:txBody>
      </p:sp>
    </p:spTree>
    <p:extLst>
      <p:ext uri="{BB962C8B-B14F-4D97-AF65-F5344CB8AC3E}">
        <p14:creationId xmlns:p14="http://schemas.microsoft.com/office/powerpoint/2010/main" val="3658238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B5D5F0-F445-FDD0-F448-A8A175D45011}"/>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0779765-AAB4-BB81-6431-525CB9E51E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F6BBAEF-459D-1C37-D865-53F17578945D}"/>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E6B426B9-16F7-2D3C-64CC-F72323C3D46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62C6A40-F8C2-DB18-0A6A-DDB633D53678}"/>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3949154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82F97BD-3E93-FCE6-4D34-39E7F69D34F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92745BE3-29CF-B0F0-0056-6E939640B42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81AD6C7-F576-E613-7C59-346922E5803F}"/>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B4C32D5B-FB7B-132C-CD9D-204948A565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3E3267E-C921-C1E1-25FC-72695B110C78}"/>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329382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8FD69BD-3120-2179-1760-F99A4C9E87F1}"/>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19A0D55-8359-C3B4-0BBF-3C8A40412245}"/>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8164AF6-E600-96AD-A419-6EB64391062B}"/>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D2110873-7352-BE54-F9D8-2FAA91110E5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3B14BA0-B013-2A99-53F4-2232EE391890}"/>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578655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06605" y="1627321"/>
            <a:ext cx="10515600" cy="3784399"/>
          </a:xfrm>
        </p:spPr>
        <p:txBody>
          <a:bodyPr/>
          <a:lstStyle>
            <a:lvl1pPr marL="0" indent="0" algn="ctr">
              <a:buNone/>
              <a:defRPr sz="2400"/>
            </a:lvl1pPr>
            <a:lvl2pPr>
              <a:defRPr sz="2000"/>
            </a:lvl2pPr>
            <a:lvl3pPr>
              <a:defRPr sz="2000"/>
            </a:lvl3pPr>
            <a:lvl4pPr>
              <a:defRPr sz="2000"/>
            </a:lvl4pPr>
            <a:lvl5pPr>
              <a:defRPr sz="2000"/>
            </a:lvl5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a:p>
            <a:pPr lvl="1"/>
            <a:r>
              <a:rPr lang="fi-FI" dirty="0"/>
              <a:t>Second </a:t>
            </a:r>
            <a:r>
              <a:rPr lang="fi-FI" dirty="0" err="1"/>
              <a:t>level</a:t>
            </a:r>
            <a:endParaRPr lang="fi-FI" dirty="0"/>
          </a:p>
          <a:p>
            <a:pPr lvl="2"/>
            <a:r>
              <a:rPr lang="fi-FI" dirty="0"/>
              <a:t>Third </a:t>
            </a:r>
            <a:r>
              <a:rPr lang="fi-FI" dirty="0" err="1"/>
              <a:t>level</a:t>
            </a:r>
            <a:endParaRPr lang="fi-FI" dirty="0"/>
          </a:p>
          <a:p>
            <a:pPr lvl="3"/>
            <a:r>
              <a:rPr lang="fi-FI" dirty="0" err="1"/>
              <a:t>Fourth</a:t>
            </a:r>
            <a:r>
              <a:rPr lang="fi-FI" dirty="0"/>
              <a:t> </a:t>
            </a:r>
            <a:r>
              <a:rPr lang="fi-FI" dirty="0" err="1"/>
              <a:t>level</a:t>
            </a:r>
            <a:endParaRPr lang="fi-FI" dirty="0"/>
          </a:p>
          <a:p>
            <a:pPr lvl="4"/>
            <a:r>
              <a:rPr lang="fi-FI" dirty="0" err="1"/>
              <a:t>Fifth</a:t>
            </a:r>
            <a:r>
              <a:rPr lang="fi-FI" dirty="0"/>
              <a:t> </a:t>
            </a:r>
            <a:r>
              <a:rPr lang="fi-FI" dirty="0" err="1"/>
              <a:t>level</a:t>
            </a:r>
            <a:endParaRPr lang="en-US" dirty="0"/>
          </a:p>
        </p:txBody>
      </p:sp>
      <p:cxnSp>
        <p:nvCxnSpPr>
          <p:cNvPr id="13" name="Connettore 1 14"/>
          <p:cNvCxnSpPr/>
          <p:nvPr userDrawn="1"/>
        </p:nvCxnSpPr>
        <p:spPr>
          <a:xfrm>
            <a:off x="838200" y="1015191"/>
            <a:ext cx="10477132" cy="33172"/>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22" name="Slide Number Placeholder 5"/>
          <p:cNvSpPr txBox="1">
            <a:spLocks/>
          </p:cNvSpPr>
          <p:nvPr userDrawn="1"/>
        </p:nvSpPr>
        <p:spPr>
          <a:xfrm>
            <a:off x="11615936" y="6156799"/>
            <a:ext cx="576064" cy="325466"/>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07147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9F56-95DC-464A-AE57-CB8978B1BFDB}" type="slidenum">
              <a:rPr lang="en-US" sz="1400" b="1" smtClean="0">
                <a:solidFill>
                  <a:srgbClr val="751D70"/>
                </a:solidFill>
                <a:latin typeface="Century Gothic" charset="0"/>
                <a:ea typeface="Century Gothic" charset="0"/>
                <a:cs typeface="Century Gothic" charset="0"/>
              </a:rPr>
              <a:pPr/>
              <a:t>‹#›</a:t>
            </a:fld>
            <a:endParaRPr lang="en-US" sz="1400" b="1" dirty="0">
              <a:solidFill>
                <a:srgbClr val="751D70"/>
              </a:solidFill>
              <a:latin typeface="Century Gothic" charset="0"/>
              <a:ea typeface="Century Gothic" charset="0"/>
              <a:cs typeface="Century Gothic" charset="0"/>
            </a:endParaRPr>
          </a:p>
        </p:txBody>
      </p:sp>
      <p:cxnSp>
        <p:nvCxnSpPr>
          <p:cNvPr id="24" name="Connettore 1 14"/>
          <p:cNvCxnSpPr/>
          <p:nvPr userDrawn="1"/>
        </p:nvCxnSpPr>
        <p:spPr>
          <a:xfrm>
            <a:off x="9157447" y="6486041"/>
            <a:ext cx="3051332" cy="3776"/>
          </a:xfrm>
          <a:prstGeom prst="line">
            <a:avLst/>
          </a:prstGeom>
          <a:ln w="28575">
            <a:solidFill>
              <a:srgbClr val="751D70"/>
            </a:solidFill>
          </a:ln>
        </p:spPr>
        <p:style>
          <a:lnRef idx="1">
            <a:schemeClr val="accent1"/>
          </a:lnRef>
          <a:fillRef idx="0">
            <a:schemeClr val="accent1"/>
          </a:fillRef>
          <a:effectRef idx="0">
            <a:schemeClr val="accent1"/>
          </a:effectRef>
          <a:fontRef idx="minor">
            <a:schemeClr val="tx1"/>
          </a:fontRef>
        </p:style>
      </p:cxnSp>
      <p:sp>
        <p:nvSpPr>
          <p:cNvPr id="9" name="Text Placeholder 8"/>
          <p:cNvSpPr>
            <a:spLocks noGrp="1"/>
          </p:cNvSpPr>
          <p:nvPr>
            <p:ph type="body" sz="quarter" idx="10"/>
          </p:nvPr>
        </p:nvSpPr>
        <p:spPr>
          <a:xfrm>
            <a:off x="876668" y="436233"/>
            <a:ext cx="8894763" cy="387277"/>
          </a:xfrm>
        </p:spPr>
        <p:txBody>
          <a:bodyPr>
            <a:normAutofit/>
          </a:bodyPr>
          <a:lstStyle>
            <a:lvl1pPr marL="0" indent="0" algn="just">
              <a:buNone/>
              <a:defRPr sz="2400">
                <a:solidFill>
                  <a:srgbClr val="751D70"/>
                </a:solidFill>
              </a:defRPr>
            </a:lvl1pPr>
          </a:lstStyle>
          <a:p>
            <a:pPr lvl="0"/>
            <a:r>
              <a:rPr lang="fi-FI" dirty="0" err="1"/>
              <a:t>Click</a:t>
            </a:r>
            <a:r>
              <a:rPr lang="fi-FI" dirty="0"/>
              <a:t> to </a:t>
            </a:r>
            <a:r>
              <a:rPr lang="fi-FI" dirty="0" err="1"/>
              <a:t>edit</a:t>
            </a:r>
            <a:r>
              <a:rPr lang="fi-FI" dirty="0"/>
              <a:t> Master </a:t>
            </a:r>
            <a:r>
              <a:rPr lang="fi-FI" dirty="0" err="1"/>
              <a:t>text</a:t>
            </a:r>
            <a:r>
              <a:rPr lang="fi-FI" dirty="0"/>
              <a:t> </a:t>
            </a:r>
            <a:r>
              <a:rPr lang="fi-FI" dirty="0" err="1"/>
              <a:t>styles</a:t>
            </a:r>
            <a:endParaRPr lang="fi-FI" dirty="0"/>
          </a:p>
        </p:txBody>
      </p:sp>
      <p:pic>
        <p:nvPicPr>
          <p:cNvPr id="5" name="Immagine 4">
            <a:extLst>
              <a:ext uri="{FF2B5EF4-FFF2-40B4-BE49-F238E27FC236}">
                <a16:creationId xmlns:a16="http://schemas.microsoft.com/office/drawing/2014/main" id="{4C6921DF-7E03-3214-8AD1-8C53C281683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517"/>
          <a:stretch/>
        </p:blipFill>
        <p:spPr>
          <a:xfrm>
            <a:off x="9726318" y="464288"/>
            <a:ext cx="1595887" cy="331166"/>
          </a:xfrm>
          <a:prstGeom prst="rect">
            <a:avLst/>
          </a:prstGeom>
        </p:spPr>
      </p:pic>
    </p:spTree>
    <p:extLst>
      <p:ext uri="{BB962C8B-B14F-4D97-AF65-F5344CB8AC3E}">
        <p14:creationId xmlns:p14="http://schemas.microsoft.com/office/powerpoint/2010/main" val="1764696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3_Title and Content">
    <p:spTree>
      <p:nvGrpSpPr>
        <p:cNvPr id="1" name=""/>
        <p:cNvGrpSpPr/>
        <p:nvPr/>
      </p:nvGrpSpPr>
      <p:grpSpPr>
        <a:xfrm>
          <a:off x="0" y="0"/>
          <a:ext cx="0" cy="0"/>
          <a:chOff x="0" y="0"/>
          <a:chExt cx="0" cy="0"/>
        </a:xfrm>
      </p:grpSpPr>
      <p:sp>
        <p:nvSpPr>
          <p:cNvPr id="110" name="Shape 110"/>
          <p:cNvSpPr>
            <a:spLocks noGrp="1"/>
          </p:cNvSpPr>
          <p:nvPr>
            <p:ph type="body" idx="1"/>
          </p:nvPr>
        </p:nvSpPr>
        <p:spPr>
          <a:xfrm>
            <a:off x="806604" y="1627321"/>
            <a:ext cx="10515601" cy="3784399"/>
          </a:xfrm>
          <a:prstGeom prst="rect">
            <a:avLst/>
          </a:prstGeom>
        </p:spPr>
        <p:txBody>
          <a:bodyPr/>
          <a:lstStyle>
            <a:lvl1pPr marL="0" indent="0" algn="ctr">
              <a:buSzTx/>
              <a:buFontTx/>
              <a:buNone/>
              <a:defRPr sz="2400"/>
            </a:lvl1pPr>
            <a:lvl2pPr marL="731519" indent="-274319" algn="ctr">
              <a:buFontTx/>
              <a:defRPr sz="2400"/>
            </a:lvl2pPr>
            <a:lvl3pPr marL="1188719" indent="-274319" algn="ctr">
              <a:buFontTx/>
              <a:defRPr sz="2400"/>
            </a:lvl3pPr>
            <a:lvl4pPr marL="1645920" indent="-274320" algn="ctr">
              <a:buFontTx/>
              <a:defRPr sz="2400"/>
            </a:lvl4pPr>
            <a:lvl5pPr marL="2103120" indent="-274320" algn="ctr">
              <a:buFontTx/>
              <a:defRPr sz="2400"/>
            </a:lvl5pPr>
          </a:lstStyle>
          <a:p>
            <a:r>
              <a:t>Click to edit Master text styles</a:t>
            </a:r>
          </a:p>
          <a:p>
            <a:pPr lvl="1"/>
            <a:r>
              <a:t>Second level</a:t>
            </a:r>
          </a:p>
          <a:p>
            <a:pPr lvl="2"/>
            <a:r>
              <a:t>Third level</a:t>
            </a:r>
          </a:p>
          <a:p>
            <a:pPr lvl="3"/>
            <a:r>
              <a:t>Fourth level</a:t>
            </a:r>
          </a:p>
          <a:p>
            <a:pPr lvl="4"/>
            <a:r>
              <a:t>Fifth level</a:t>
            </a:r>
          </a:p>
        </p:txBody>
      </p:sp>
      <p:sp>
        <p:nvSpPr>
          <p:cNvPr id="111" name="Shape 111"/>
          <p:cNvSpPr/>
          <p:nvPr/>
        </p:nvSpPr>
        <p:spPr>
          <a:xfrm>
            <a:off x="838200" y="1015191"/>
            <a:ext cx="10477133" cy="33173"/>
          </a:xfrm>
          <a:prstGeom prst="line">
            <a:avLst/>
          </a:prstGeom>
          <a:ln w="28575">
            <a:solidFill>
              <a:srgbClr val="751D70"/>
            </a:solidFill>
            <a:miter/>
          </a:ln>
        </p:spPr>
        <p:txBody>
          <a:bodyPr lIns="45719" rIns="45719"/>
          <a:lstStyle/>
          <a:p>
            <a:endParaRPr/>
          </a:p>
        </p:txBody>
      </p:sp>
      <p:sp>
        <p:nvSpPr>
          <p:cNvPr id="112" name="Shape 112"/>
          <p:cNvSpPr>
            <a:spLocks noGrp="1"/>
          </p:cNvSpPr>
          <p:nvPr>
            <p:ph type="sldNum" sz="quarter" idx="2"/>
          </p:nvPr>
        </p:nvSpPr>
        <p:spPr>
          <a:xfrm>
            <a:off x="11752319" y="6165862"/>
            <a:ext cx="303298" cy="307341"/>
          </a:xfrm>
          <a:prstGeom prst="rect">
            <a:avLst/>
          </a:prstGeom>
        </p:spPr>
        <p:txBody>
          <a:bodyPr/>
          <a:lstStyle>
            <a:lvl1pPr algn="ctr">
              <a:defRPr sz="1400" b="1">
                <a:solidFill>
                  <a:srgbClr val="751D70"/>
                </a:solidFill>
                <a:latin typeface="Century Gothic"/>
                <a:ea typeface="Century Gothic"/>
                <a:cs typeface="Century Gothic"/>
                <a:sym typeface="Century Gothic"/>
              </a:defRPr>
            </a:lvl1pPr>
          </a:lstStyle>
          <a:p>
            <a:fld id="{86CB4B4D-7CA3-9044-876B-883B54F8677D}" type="slidenum">
              <a:t>‹#›</a:t>
            </a:fld>
            <a:endParaRPr/>
          </a:p>
        </p:txBody>
      </p:sp>
      <p:sp>
        <p:nvSpPr>
          <p:cNvPr id="113" name="Shape 113"/>
          <p:cNvSpPr/>
          <p:nvPr/>
        </p:nvSpPr>
        <p:spPr>
          <a:xfrm>
            <a:off x="9157447" y="6486040"/>
            <a:ext cx="3051333" cy="3777"/>
          </a:xfrm>
          <a:prstGeom prst="line">
            <a:avLst/>
          </a:prstGeom>
          <a:ln w="28575">
            <a:solidFill>
              <a:srgbClr val="751D70"/>
            </a:solidFill>
            <a:miter/>
          </a:ln>
        </p:spPr>
        <p:txBody>
          <a:bodyPr lIns="45719" rIns="45719"/>
          <a:lstStyle/>
          <a:p>
            <a:endParaRPr/>
          </a:p>
        </p:txBody>
      </p:sp>
      <p:sp>
        <p:nvSpPr>
          <p:cNvPr id="114" name="Shape 114"/>
          <p:cNvSpPr>
            <a:spLocks noGrp="1"/>
          </p:cNvSpPr>
          <p:nvPr>
            <p:ph type="body" sz="quarter" idx="13"/>
          </p:nvPr>
        </p:nvSpPr>
        <p:spPr>
          <a:xfrm>
            <a:off x="876667" y="436233"/>
            <a:ext cx="8894765" cy="387278"/>
          </a:xfrm>
          <a:prstGeom prst="rect">
            <a:avLst/>
          </a:prstGeom>
        </p:spPr>
        <p:txBody>
          <a:bodyPr/>
          <a:lstStyle/>
          <a:p>
            <a:pPr marL="0" indent="0" algn="just" defTabSz="768095">
              <a:spcBef>
                <a:spcPts val="800"/>
              </a:spcBef>
              <a:buSzTx/>
              <a:buFontTx/>
              <a:buNone/>
              <a:defRPr sz="2016">
                <a:solidFill>
                  <a:srgbClr val="751D70"/>
                </a:solidFill>
              </a:defRPr>
            </a:pPr>
            <a:endParaRPr/>
          </a:p>
        </p:txBody>
      </p:sp>
      <p:pic>
        <p:nvPicPr>
          <p:cNvPr id="115" name="image1.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726318" y="464287"/>
            <a:ext cx="1595887" cy="323037"/>
          </a:xfrm>
          <a:prstGeom prst="rect">
            <a:avLst/>
          </a:prstGeom>
          <a:ln w="12700">
            <a:miter lim="400000"/>
          </a:ln>
        </p:spPr>
      </p:pic>
    </p:spTree>
    <p:extLst>
      <p:ext uri="{BB962C8B-B14F-4D97-AF65-F5344CB8AC3E}">
        <p14:creationId xmlns:p14="http://schemas.microsoft.com/office/powerpoint/2010/main" val="307593161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F92E32-596E-5EED-08F2-CBD126078B2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8D39649-1F23-2B7D-4E13-11981A0B4BE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571C157-47DD-F0AD-8D95-8D35EB90D2F0}"/>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D26505AD-44E3-146C-7D28-F2F1554E808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6E59B52-0576-AFD2-F5DC-746431017B20}"/>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95130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6F6056C-D835-1064-98D0-F5820A9084F4}"/>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BEB9B992-3390-1092-7716-7322F6355E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5DF2154-9BD6-CFC5-850D-D8142654FE9A}"/>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030896CC-1128-5A04-7830-8D3F86AC8A2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E9B7C4F-26AC-394C-E13C-834D29A98792}"/>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689075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ECC44DE-5553-6BC3-9758-ED25135CA46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C3D9451-D173-76EE-90D8-62D78CABECFF}"/>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3B63630-2CF8-EF68-A348-F6884DAFB3F2}"/>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C6BD94DE-F45A-8CCD-B488-C838156FB131}"/>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6" name="Segnaposto piè di pagina 5">
            <a:extLst>
              <a:ext uri="{FF2B5EF4-FFF2-40B4-BE49-F238E27FC236}">
                <a16:creationId xmlns:a16="http://schemas.microsoft.com/office/drawing/2014/main" id="{53BA808A-077F-CA39-AB99-3B7C2EC94EC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3D4A119-4D96-BABF-55CD-82AECCF7117E}"/>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4159375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A4A3E4A-2336-F983-B132-7884FE102B0A}"/>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06655C8-4D60-934C-166D-871DD8722F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EA0568E0-9657-9454-5CF4-59994E0C2227}"/>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DC48D4F6-23C0-AD54-AB60-056742DC90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C05EF924-F972-D39E-DB00-E385AC4CC0BD}"/>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FC6C4551-EAFF-01F9-E9F1-F8952E0B196B}"/>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8" name="Segnaposto piè di pagina 7">
            <a:extLst>
              <a:ext uri="{FF2B5EF4-FFF2-40B4-BE49-F238E27FC236}">
                <a16:creationId xmlns:a16="http://schemas.microsoft.com/office/drawing/2014/main" id="{3DF0FEC5-CD08-01FC-E37B-6C5DFF67607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5DA8C2D3-A3C8-E351-DEDC-BA59972B3548}"/>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2074808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3AD91DB-0310-9F84-6E6C-4EFFF5DB8E58}"/>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9F7461D7-3477-6C7A-5A73-9C69AEF103CF}"/>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4" name="Segnaposto piè di pagina 3">
            <a:extLst>
              <a:ext uri="{FF2B5EF4-FFF2-40B4-BE49-F238E27FC236}">
                <a16:creationId xmlns:a16="http://schemas.microsoft.com/office/drawing/2014/main" id="{DE34A927-B84F-6607-D132-A2080B9518D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D7E64BA-5C9A-8CB5-D90C-A75BC2BE59D2}"/>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466389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880E5C30-6BC4-A0D0-5A49-F95185A90A74}"/>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3" name="Segnaposto piè di pagina 2">
            <a:extLst>
              <a:ext uri="{FF2B5EF4-FFF2-40B4-BE49-F238E27FC236}">
                <a16:creationId xmlns:a16="http://schemas.microsoft.com/office/drawing/2014/main" id="{3C8A8DAB-8300-2152-366A-B06AA7ADF951}"/>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F71E9DF-6090-1B96-19D1-D5545524D5C4}"/>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2589539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8535A2-B459-EE9C-04BA-6C6A2A9537E5}"/>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AE1C95E-1FD2-3EE4-CAD7-F3CC18EDE7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8B9C361A-9410-6BD1-58B5-C9E54D6735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0435268-840B-7CD0-E759-E24C1085FBD5}"/>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6" name="Segnaposto piè di pagina 5">
            <a:extLst>
              <a:ext uri="{FF2B5EF4-FFF2-40B4-BE49-F238E27FC236}">
                <a16:creationId xmlns:a16="http://schemas.microsoft.com/office/drawing/2014/main" id="{34CBAE7B-EAFA-B959-67F8-72631E7A310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8CB3285-680B-C7BC-856C-B2495055D55F}"/>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667160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8ED750-360D-A115-17EF-A73030413995}"/>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D4257EC6-FF10-5486-7084-3D84189507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62F20AEC-5E83-0CDF-B128-7F9B22D0C6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FFBB4D40-2C1D-605B-92E2-A8A6DF0B344A}"/>
              </a:ext>
            </a:extLst>
          </p:cNvPr>
          <p:cNvSpPr>
            <a:spLocks noGrp="1"/>
          </p:cNvSpPr>
          <p:nvPr>
            <p:ph type="dt" sz="half" idx="10"/>
          </p:nvPr>
        </p:nvSpPr>
        <p:spPr/>
        <p:txBody>
          <a:bodyPr/>
          <a:lstStyle/>
          <a:p>
            <a:fld id="{1772D287-EA28-974F-AD16-EFC5E6F8AAE9}" type="datetimeFigureOut">
              <a:rPr lang="it-IT" smtClean="0"/>
              <a:t>13/05/25</a:t>
            </a:fld>
            <a:endParaRPr lang="it-IT"/>
          </a:p>
        </p:txBody>
      </p:sp>
      <p:sp>
        <p:nvSpPr>
          <p:cNvPr id="6" name="Segnaposto piè di pagina 5">
            <a:extLst>
              <a:ext uri="{FF2B5EF4-FFF2-40B4-BE49-F238E27FC236}">
                <a16:creationId xmlns:a16="http://schemas.microsoft.com/office/drawing/2014/main" id="{6D56689B-E9C7-6B48-63A3-3A5CD404693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1E2C8D1-E71B-23D2-E14C-8065FFAC7DB9}"/>
              </a:ext>
            </a:extLst>
          </p:cNvPr>
          <p:cNvSpPr>
            <a:spLocks noGrp="1"/>
          </p:cNvSpPr>
          <p:nvPr>
            <p:ph type="sldNum" sz="quarter" idx="12"/>
          </p:nvPr>
        </p:nvSpPr>
        <p:spPr/>
        <p:txBody>
          <a:bodyPr/>
          <a:lstStyle/>
          <a:p>
            <a:fld id="{4506B627-EFFC-7843-B0C4-0C38839BBA3E}" type="slidenum">
              <a:rPr lang="it-IT" smtClean="0"/>
              <a:t>‹#›</a:t>
            </a:fld>
            <a:endParaRPr lang="it-IT"/>
          </a:p>
        </p:txBody>
      </p:sp>
    </p:spTree>
    <p:extLst>
      <p:ext uri="{BB962C8B-B14F-4D97-AF65-F5344CB8AC3E}">
        <p14:creationId xmlns:p14="http://schemas.microsoft.com/office/powerpoint/2010/main" val="1896673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A00B4641-BEFD-E10B-E751-8ED358C766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F0E29F7-8DB9-98B5-F9D3-560B00528B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E892951-2B4F-8FDE-CA85-52939F4255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72D287-EA28-974F-AD16-EFC5E6F8AAE9}" type="datetimeFigureOut">
              <a:rPr lang="it-IT" smtClean="0"/>
              <a:t>13/05/25</a:t>
            </a:fld>
            <a:endParaRPr lang="it-IT"/>
          </a:p>
        </p:txBody>
      </p:sp>
      <p:sp>
        <p:nvSpPr>
          <p:cNvPr id="5" name="Segnaposto piè di pagina 4">
            <a:extLst>
              <a:ext uri="{FF2B5EF4-FFF2-40B4-BE49-F238E27FC236}">
                <a16:creationId xmlns:a16="http://schemas.microsoft.com/office/drawing/2014/main" id="{D44658AF-EEDA-1EF7-AE53-B03D7E851F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0B75A3AB-8318-DA9E-9FA0-27DE9BD364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06B627-EFFC-7843-B0C4-0C38839BBA3E}" type="slidenum">
              <a:rPr lang="it-IT" smtClean="0"/>
              <a:t>‹#›</a:t>
            </a:fld>
            <a:endParaRPr lang="it-IT"/>
          </a:p>
        </p:txBody>
      </p:sp>
    </p:spTree>
    <p:extLst>
      <p:ext uri="{BB962C8B-B14F-4D97-AF65-F5344CB8AC3E}">
        <p14:creationId xmlns:p14="http://schemas.microsoft.com/office/powerpoint/2010/main" val="4202854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s://www.facebook.com/InterregTESIMNEXT" TargetMode="External"/><Relationship Id="rId13" Type="http://schemas.openxmlformats.org/officeDocument/2006/relationships/hyperlink" Target="https://www.youtube.com/@InterregTESIMNEXT" TargetMode="External"/><Relationship Id="rId18" Type="http://schemas.openxmlformats.org/officeDocument/2006/relationships/image" Target="../media/image45.png"/><Relationship Id="rId3" Type="http://schemas.openxmlformats.org/officeDocument/2006/relationships/image" Target="../media/image37.jpeg"/><Relationship Id="rId7" Type="http://schemas.openxmlformats.org/officeDocument/2006/relationships/hyperlink" Target="interregtesimnext.eu" TargetMode="External"/><Relationship Id="rId12" Type="http://schemas.openxmlformats.org/officeDocument/2006/relationships/hyperlink" Target="https://twitter.com/tesimnext" TargetMode="External"/><Relationship Id="rId17" Type="http://schemas.openxmlformats.org/officeDocument/2006/relationships/image" Target="../media/image44.png"/><Relationship Id="rId2" Type="http://schemas.openxmlformats.org/officeDocument/2006/relationships/notesSlide" Target="../notesSlides/notesSlide21.xml"/><Relationship Id="rId16" Type="http://schemas.openxmlformats.org/officeDocument/2006/relationships/image" Target="../media/image43.png"/><Relationship Id="rId1" Type="http://schemas.openxmlformats.org/officeDocument/2006/relationships/slideLayout" Target="../slideLayouts/slideLayout12.xml"/><Relationship Id="rId6" Type="http://schemas.openxmlformats.org/officeDocument/2006/relationships/hyperlink" Target="http://www.interregtesimnext.eu/" TargetMode="External"/><Relationship Id="rId11" Type="http://schemas.openxmlformats.org/officeDocument/2006/relationships/image" Target="../media/image40.emf"/><Relationship Id="rId5" Type="http://schemas.openxmlformats.org/officeDocument/2006/relationships/image" Target="../media/image39.png"/><Relationship Id="rId15" Type="http://schemas.openxmlformats.org/officeDocument/2006/relationships/image" Target="../media/image42.png"/><Relationship Id="rId10" Type="http://schemas.openxmlformats.org/officeDocument/2006/relationships/hyperlink" Target="https://www.linkedin.com/company/interreg-tesim-next" TargetMode="External"/><Relationship Id="rId19" Type="http://schemas.openxmlformats.org/officeDocument/2006/relationships/image" Target="../media/image46.png"/><Relationship Id="rId4" Type="http://schemas.openxmlformats.org/officeDocument/2006/relationships/image" Target="../media/image38.png"/><Relationship Id="rId9" Type="http://schemas.openxmlformats.org/officeDocument/2006/relationships/hyperlink" Target="https://www.instagram.com/interreg_tesim_next/" TargetMode="External"/><Relationship Id="rId14"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asellaDiTesto 19">
            <a:extLst>
              <a:ext uri="{FF2B5EF4-FFF2-40B4-BE49-F238E27FC236}">
                <a16:creationId xmlns:a16="http://schemas.microsoft.com/office/drawing/2014/main" id="{5C6548FB-18BE-6819-AB0E-BFED22901923}"/>
              </a:ext>
            </a:extLst>
          </p:cNvPr>
          <p:cNvSpPr txBox="1"/>
          <p:nvPr/>
        </p:nvSpPr>
        <p:spPr>
          <a:xfrm>
            <a:off x="565727" y="4466266"/>
            <a:ext cx="6180082" cy="584775"/>
          </a:xfrm>
          <a:prstGeom prst="rect">
            <a:avLst/>
          </a:prstGeom>
          <a:noFill/>
        </p:spPr>
        <p:txBody>
          <a:bodyPr wrap="square">
            <a:spAutoFit/>
          </a:bodyPr>
          <a:lstStyle/>
          <a:p>
            <a:pPr marL="0" marR="0" lvl="0" indent="0" defTabSz="914400" rtl="0" eaLnBrk="1" fontAlgn="base" latinLnBrk="0" hangingPunct="1">
              <a:lnSpc>
                <a:spcPct val="100000"/>
              </a:lnSpc>
              <a:spcBef>
                <a:spcPct val="0"/>
              </a:spcBef>
              <a:spcAft>
                <a:spcPts val="800"/>
              </a:spcAft>
              <a:buClrTx/>
              <a:buSzTx/>
              <a:buFontTx/>
              <a:buNone/>
              <a:tabLst/>
            </a:pPr>
            <a:r>
              <a:rPr lang="en-US" sz="1600" b="1" dirty="0">
                <a:solidFill>
                  <a:schemeClr val="bg1">
                    <a:lumMod val="50000"/>
                  </a:schemeClr>
                </a:solidFill>
                <a:latin typeface="Century Gothic" pitchFamily="34" charset="0"/>
                <a:cs typeface="Arial" pitchFamily="34" charset="0"/>
              </a:rPr>
              <a:t>Online training</a:t>
            </a:r>
            <a:br>
              <a:rPr lang="en-US" sz="1600" b="1" dirty="0">
                <a:solidFill>
                  <a:schemeClr val="bg1">
                    <a:lumMod val="50000"/>
                  </a:schemeClr>
                </a:solidFill>
                <a:latin typeface="Century Gothic" pitchFamily="34" charset="0"/>
                <a:cs typeface="Arial" pitchFamily="34" charset="0"/>
              </a:rPr>
            </a:br>
            <a:r>
              <a:rPr lang="en-US" sz="1600" dirty="0">
                <a:solidFill>
                  <a:schemeClr val="bg1">
                    <a:lumMod val="50000"/>
                  </a:schemeClr>
                </a:solidFill>
                <a:latin typeface="Century Gothic" pitchFamily="34" charset="0"/>
                <a:cs typeface="Arial" pitchFamily="34" charset="0"/>
              </a:rPr>
              <a:t>27 May – 4 June 2024</a:t>
            </a:r>
            <a:endParaRPr kumimoji="0" lang="it-IT" sz="1600" i="0" u="none" strike="noStrike" cap="none" normalizeH="0" baseline="0" dirty="0">
              <a:ln>
                <a:noFill/>
              </a:ln>
              <a:solidFill>
                <a:schemeClr val="bg1">
                  <a:lumMod val="50000"/>
                </a:schemeClr>
              </a:solidFill>
              <a:effectLst/>
              <a:latin typeface="Century Gothic" pitchFamily="34" charset="0"/>
              <a:cs typeface="Arial" pitchFamily="34" charset="0"/>
            </a:endParaRPr>
          </a:p>
        </p:txBody>
      </p:sp>
      <p:pic>
        <p:nvPicPr>
          <p:cNvPr id="3" name="Immagine 7">
            <a:extLst>
              <a:ext uri="{FF2B5EF4-FFF2-40B4-BE49-F238E27FC236}">
                <a16:creationId xmlns:a16="http://schemas.microsoft.com/office/drawing/2014/main" id="{EEA7A6AA-E65E-3F8F-559E-83DDF6D97F65}"/>
              </a:ext>
            </a:extLst>
          </p:cNvPr>
          <p:cNvPicPr>
            <a:picLocks noChangeAspect="1"/>
          </p:cNvPicPr>
          <p:nvPr/>
        </p:nvPicPr>
        <p:blipFill>
          <a:blip r:embed="rId3"/>
          <a:srcRect/>
          <a:stretch/>
        </p:blipFill>
        <p:spPr>
          <a:xfrm>
            <a:off x="3862" y="2172"/>
            <a:ext cx="12185600" cy="6854400"/>
          </a:xfrm>
          <a:prstGeom prst="rect">
            <a:avLst/>
          </a:prstGeom>
        </p:spPr>
      </p:pic>
      <p:sp>
        <p:nvSpPr>
          <p:cNvPr id="2" name="ZoneTexte 1">
            <a:extLst>
              <a:ext uri="{FF2B5EF4-FFF2-40B4-BE49-F238E27FC236}">
                <a16:creationId xmlns:a16="http://schemas.microsoft.com/office/drawing/2014/main" id="{962C631E-7B03-38CE-5C59-4F93C1349B0F}"/>
              </a:ext>
            </a:extLst>
          </p:cNvPr>
          <p:cNvSpPr txBox="1"/>
          <p:nvPr/>
        </p:nvSpPr>
        <p:spPr>
          <a:xfrm>
            <a:off x="160508" y="1068672"/>
            <a:ext cx="5670950" cy="15696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fr-FR" sz="3200" b="1" i="1" u="none" strike="noStrike" cap="none" spc="0" normalizeH="0" baseline="0" noProof="1">
                <a:ln>
                  <a:noFill/>
                </a:ln>
                <a:solidFill>
                  <a:srgbClr val="07147A"/>
                </a:solidFill>
                <a:effectLst/>
                <a:uFillTx/>
                <a:latin typeface="Century Gothic" panose="020B0502020202020204" pitchFamily="34" charset="0"/>
                <a:sym typeface="Calibri"/>
              </a:rPr>
              <a:t>Building cross-border partnership</a:t>
            </a:r>
          </a:p>
          <a:p>
            <a:pPr marL="0" marR="0" indent="0" algn="l" defTabSz="914400" rtl="0" fontAlgn="auto" latinLnBrk="0" hangingPunct="0">
              <a:lnSpc>
                <a:spcPct val="100000"/>
              </a:lnSpc>
              <a:spcBef>
                <a:spcPts val="0"/>
              </a:spcBef>
              <a:spcAft>
                <a:spcPts val="0"/>
              </a:spcAft>
              <a:buClrTx/>
              <a:buSzTx/>
              <a:buFontTx/>
              <a:buNone/>
              <a:tabLst/>
            </a:pPr>
            <a:endParaRPr kumimoji="0" lang="fr-FR" sz="3200" b="1" i="1" u="none" strike="noStrike" cap="none" spc="0" normalizeH="0" baseline="0" noProof="1">
              <a:ln>
                <a:noFill/>
              </a:ln>
              <a:solidFill>
                <a:srgbClr val="07147A"/>
              </a:solidFill>
              <a:effectLst/>
              <a:uFillTx/>
              <a:latin typeface="Century Gothic" panose="020B0502020202020204" pitchFamily="34" charset="0"/>
              <a:sym typeface="Calibri"/>
            </a:endParaRPr>
          </a:p>
        </p:txBody>
      </p:sp>
      <p:sp>
        <p:nvSpPr>
          <p:cNvPr id="4" name="CasellaDiTesto 19">
            <a:extLst>
              <a:ext uri="{FF2B5EF4-FFF2-40B4-BE49-F238E27FC236}">
                <a16:creationId xmlns:a16="http://schemas.microsoft.com/office/drawing/2014/main" id="{B943D794-F597-A80A-C586-420C9CF1E731}"/>
              </a:ext>
            </a:extLst>
          </p:cNvPr>
          <p:cNvSpPr txBox="1"/>
          <p:nvPr/>
        </p:nvSpPr>
        <p:spPr>
          <a:xfrm>
            <a:off x="160508" y="2456507"/>
            <a:ext cx="5327922" cy="2902911"/>
          </a:xfrm>
          <a:prstGeom prst="rect">
            <a:avLst/>
          </a:prstGeom>
          <a:noFill/>
        </p:spPr>
        <p:txBody>
          <a:bodyPr wrap="square">
            <a:spAutoFit/>
          </a:bodyPr>
          <a:lstStyle/>
          <a:p>
            <a:pPr fontAlgn="base">
              <a:lnSpc>
                <a:spcPct val="110000"/>
              </a:lnSpc>
              <a:spcBef>
                <a:spcPct val="0"/>
              </a:spcBef>
            </a:pPr>
            <a:r>
              <a:rPr lang="en-US" sz="2400" b="1" dirty="0">
                <a:solidFill>
                  <a:schemeClr val="bg1">
                    <a:lumMod val="50000"/>
                  </a:schemeClr>
                </a:solidFill>
                <a:latin typeface="Century Gothic" pitchFamily="34" charset="0"/>
                <a:cs typeface="Arial" pitchFamily="34" charset="0"/>
              </a:rPr>
              <a:t>2nd call of proposals for </a:t>
            </a:r>
            <a:br>
              <a:rPr lang="en-US" sz="2400" b="1" dirty="0">
                <a:solidFill>
                  <a:schemeClr val="bg1">
                    <a:lumMod val="50000"/>
                  </a:schemeClr>
                </a:solidFill>
                <a:latin typeface="Century Gothic" pitchFamily="34" charset="0"/>
                <a:cs typeface="Arial" pitchFamily="34" charset="0"/>
              </a:rPr>
            </a:br>
            <a:r>
              <a:rPr lang="en-US" sz="2400" b="1" dirty="0">
                <a:solidFill>
                  <a:schemeClr val="bg1">
                    <a:lumMod val="50000"/>
                  </a:schemeClr>
                </a:solidFill>
                <a:latin typeface="Century Gothic" pitchFamily="34" charset="0"/>
                <a:cs typeface="Arial" pitchFamily="34" charset="0"/>
              </a:rPr>
              <a:t>small-scale projects,</a:t>
            </a:r>
            <a:br>
              <a:rPr lang="en-US" sz="2400" b="1" dirty="0">
                <a:solidFill>
                  <a:schemeClr val="bg1">
                    <a:lumMod val="50000"/>
                  </a:schemeClr>
                </a:solidFill>
                <a:latin typeface="Century Gothic" pitchFamily="34" charset="0"/>
                <a:cs typeface="Arial" pitchFamily="34" charset="0"/>
              </a:rPr>
            </a:br>
            <a:r>
              <a:rPr lang="en-US" sz="2400" b="1" dirty="0">
                <a:solidFill>
                  <a:schemeClr val="bg1">
                    <a:lumMod val="50000"/>
                  </a:schemeClr>
                </a:solidFill>
                <a:latin typeface="Century Gothic" pitchFamily="34" charset="0"/>
                <a:cs typeface="Arial" pitchFamily="34" charset="0"/>
              </a:rPr>
              <a:t>Romania-Ukraine</a:t>
            </a:r>
            <a:r>
              <a:rPr lang="en-US" sz="2400" dirty="0">
                <a:solidFill>
                  <a:schemeClr val="bg1">
                    <a:lumMod val="50000"/>
                  </a:schemeClr>
                </a:solidFill>
                <a:latin typeface="Century Gothic" pitchFamily="34" charset="0"/>
                <a:cs typeface="Arial" pitchFamily="34" charset="0"/>
              </a:rPr>
              <a:t> </a:t>
            </a:r>
            <a:br>
              <a:rPr lang="en-US" sz="2400" dirty="0">
                <a:solidFill>
                  <a:schemeClr val="bg1">
                    <a:lumMod val="50000"/>
                  </a:schemeClr>
                </a:solidFill>
                <a:latin typeface="Century Gothic" pitchFamily="34" charset="0"/>
                <a:cs typeface="Arial" pitchFamily="34" charset="0"/>
              </a:rPr>
            </a:br>
            <a:r>
              <a:rPr lang="en-US" sz="2400" dirty="0">
                <a:solidFill>
                  <a:schemeClr val="bg1">
                    <a:lumMod val="50000"/>
                  </a:schemeClr>
                </a:solidFill>
                <a:latin typeface="Century Gothic" pitchFamily="34" charset="0"/>
                <a:cs typeface="Arial" pitchFamily="34" charset="0"/>
              </a:rPr>
              <a:t>Interreg NEXT </a:t>
            </a:r>
            <a:r>
              <a:rPr lang="en-US" sz="2400" dirty="0" err="1">
                <a:solidFill>
                  <a:schemeClr val="bg1">
                    <a:lumMod val="50000"/>
                  </a:schemeClr>
                </a:solidFill>
                <a:latin typeface="Century Gothic" pitchFamily="34" charset="0"/>
                <a:cs typeface="Arial" pitchFamily="34" charset="0"/>
              </a:rPr>
              <a:t>programme</a:t>
            </a:r>
            <a:endParaRPr lang="en-US" sz="2400" dirty="0">
              <a:solidFill>
                <a:schemeClr val="bg1">
                  <a:lumMod val="50000"/>
                </a:schemeClr>
              </a:solidFill>
              <a:latin typeface="Century Gothic" pitchFamily="34" charset="0"/>
              <a:cs typeface="Arial" pitchFamily="34" charset="0"/>
            </a:endParaRPr>
          </a:p>
          <a:p>
            <a:pPr fontAlgn="base">
              <a:lnSpc>
                <a:spcPct val="110000"/>
              </a:lnSpc>
              <a:spcBef>
                <a:spcPct val="0"/>
              </a:spcBef>
            </a:pPr>
            <a:endParaRPr lang="en-US" sz="2400" dirty="0">
              <a:solidFill>
                <a:schemeClr val="bg1">
                  <a:lumMod val="50000"/>
                </a:schemeClr>
              </a:solidFill>
              <a:latin typeface="Century Gothic" pitchFamily="34" charset="0"/>
              <a:cs typeface="Arial" pitchFamily="34" charset="0"/>
            </a:endParaRPr>
          </a:p>
          <a:p>
            <a:pPr fontAlgn="base">
              <a:lnSpc>
                <a:spcPct val="110000"/>
              </a:lnSpc>
              <a:spcBef>
                <a:spcPct val="0"/>
              </a:spcBef>
            </a:pPr>
            <a:r>
              <a:rPr lang="en-US" sz="2400" dirty="0">
                <a:solidFill>
                  <a:schemeClr val="bg1">
                    <a:lumMod val="50000"/>
                  </a:schemeClr>
                </a:solidFill>
                <a:latin typeface="Century Gothic" pitchFamily="34" charset="0"/>
                <a:cs typeface="Arial" pitchFamily="34" charset="0"/>
              </a:rPr>
              <a:t>Online information session,</a:t>
            </a:r>
            <a:br>
              <a:rPr lang="en-US" sz="2400" dirty="0">
                <a:solidFill>
                  <a:schemeClr val="bg1">
                    <a:lumMod val="50000"/>
                  </a:schemeClr>
                </a:solidFill>
                <a:latin typeface="Century Gothic" pitchFamily="34" charset="0"/>
                <a:cs typeface="Arial" pitchFamily="34" charset="0"/>
              </a:rPr>
            </a:br>
            <a:r>
              <a:rPr lang="en-US" sz="2400" dirty="0">
                <a:solidFill>
                  <a:schemeClr val="bg1">
                    <a:lumMod val="50000"/>
                  </a:schemeClr>
                </a:solidFill>
                <a:latin typeface="Century Gothic" pitchFamily="34" charset="0"/>
                <a:cs typeface="Arial" pitchFamily="34" charset="0"/>
              </a:rPr>
              <a:t>13 May 2025</a:t>
            </a:r>
            <a:endParaRPr lang="it-IT" sz="2400" dirty="0">
              <a:solidFill>
                <a:schemeClr val="bg1">
                  <a:lumMod val="50000"/>
                </a:schemeClr>
              </a:solidFill>
              <a:latin typeface="Century Gothic" pitchFamily="34" charset="0"/>
              <a:cs typeface="Arial" pitchFamily="34" charset="0"/>
            </a:endParaRPr>
          </a:p>
        </p:txBody>
      </p:sp>
    </p:spTree>
    <p:extLst>
      <p:ext uri="{BB962C8B-B14F-4D97-AF65-F5344CB8AC3E}">
        <p14:creationId xmlns:p14="http://schemas.microsoft.com/office/powerpoint/2010/main" val="631385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F9A-FA56-24DA-0F9B-884356F35298}"/>
            </a:ext>
          </a:extLst>
        </p:cNvPr>
        <p:cNvGrpSpPr/>
        <p:nvPr/>
      </p:nvGrpSpPr>
      <p:grpSpPr>
        <a:xfrm>
          <a:off x="0" y="0"/>
          <a:ext cx="0" cy="0"/>
          <a:chOff x="0" y="0"/>
          <a:chExt cx="0" cy="0"/>
        </a:xfrm>
      </p:grpSpPr>
      <p:sp>
        <p:nvSpPr>
          <p:cNvPr id="6" name="Segnaposto testo 2">
            <a:extLst>
              <a:ext uri="{FF2B5EF4-FFF2-40B4-BE49-F238E27FC236}">
                <a16:creationId xmlns:a16="http://schemas.microsoft.com/office/drawing/2014/main" id="{E7B06345-3F1C-DFAB-62F5-903FED3000EF}"/>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 </a:t>
            </a:r>
          </a:p>
        </p:txBody>
      </p:sp>
      <p:sp>
        <p:nvSpPr>
          <p:cNvPr id="2" name="Plaque 1">
            <a:extLst>
              <a:ext uri="{FF2B5EF4-FFF2-40B4-BE49-F238E27FC236}">
                <a16:creationId xmlns:a16="http://schemas.microsoft.com/office/drawing/2014/main" id="{62C9BA31-24BC-7F77-71A6-25FB9A4A466D}"/>
              </a:ext>
            </a:extLst>
          </p:cNvPr>
          <p:cNvSpPr/>
          <p:nvPr/>
        </p:nvSpPr>
        <p:spPr>
          <a:xfrm>
            <a:off x="1476531" y="1660160"/>
            <a:ext cx="9238938" cy="2998033"/>
          </a:xfrm>
          <a:prstGeom prst="plaque">
            <a:avLst/>
          </a:prstGeom>
          <a:solidFill>
            <a:srgbClr val="E1CDE1"/>
          </a:solidFill>
          <a:ln w="28575">
            <a:solidFill>
              <a:srgbClr val="751D7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i="1" u="none" strike="noStrike" dirty="0">
                <a:solidFill>
                  <a:srgbClr val="751D70"/>
                </a:solidFill>
                <a:effectLst/>
                <a:latin typeface="Century Gothic" panose="020B0502020202020204" pitchFamily="34" charset="0"/>
              </a:rPr>
              <a:t>Please check “Qualitative assessment grid”, in particular requirements for the partnership and cross-border added value!</a:t>
            </a:r>
          </a:p>
        </p:txBody>
      </p:sp>
    </p:spTree>
    <p:extLst>
      <p:ext uri="{BB962C8B-B14F-4D97-AF65-F5344CB8AC3E}">
        <p14:creationId xmlns:p14="http://schemas.microsoft.com/office/powerpoint/2010/main" val="425324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p:cNvSpPr>
          <p:nvPr>
            <p:ph type="sldNum" sz="quarter" idx="2"/>
          </p:nvPr>
        </p:nvSpPr>
        <p:spPr>
          <a:xfrm>
            <a:off x="11752319" y="6165862"/>
            <a:ext cx="303298" cy="307341"/>
          </a:xfrm>
          <a:prstGeom prst="rect">
            <a:avLst/>
          </a:prstGeom>
          <a:extLst>
            <a:ext uri="{C572A759-6A51-4108-AA02-DFA0A04FC94B}">
              <ma14:wrappingTextBoxFlag xmlns="" xmlns:ma14="http://schemas.microsoft.com/office/mac/drawingml/2011/main" val="1"/>
            </a:ext>
          </a:extLst>
        </p:spPr>
        <p: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fld id="{86CB4B4D-7CA3-9044-876B-883B54F8677D}" type="slidenum">
              <a:rPr kumimoji="0" sz="1400" b="1" i="0" u="none" strike="noStrike" kern="0" cap="none" spc="0" normalizeH="0" baseline="0" noProof="0">
                <a:ln>
                  <a:noFill/>
                </a:ln>
                <a:solidFill>
                  <a:srgbClr val="751D70"/>
                </a:solidFill>
                <a:effectLst/>
                <a:uLnTx/>
                <a:uFillTx/>
                <a:latin typeface="Century Gothic"/>
                <a:sym typeface="Century Gothic"/>
              </a:rPr>
              <a:pPr marL="0" marR="0" lvl="0" indent="0" algn="ctr" defTabSz="914400" rtl="0" eaLnBrk="1" fontAlgn="auto" latinLnBrk="0" hangingPunct="0">
                <a:lnSpc>
                  <a:spcPct val="100000"/>
                </a:lnSpc>
                <a:spcBef>
                  <a:spcPts val="0"/>
                </a:spcBef>
                <a:spcAft>
                  <a:spcPts val="0"/>
                </a:spcAft>
                <a:buClrTx/>
                <a:buSzTx/>
                <a:buFontTx/>
                <a:buNone/>
                <a:tabLst/>
                <a:defRPr/>
              </a:pPr>
              <a:t>11</a:t>
            </a:fld>
            <a:endParaRPr kumimoji="0" sz="1400" b="1" i="0" u="none" strike="noStrike" kern="0" cap="none" spc="0" normalizeH="0" baseline="0" noProof="0">
              <a:ln>
                <a:noFill/>
              </a:ln>
              <a:solidFill>
                <a:srgbClr val="751D70"/>
              </a:solidFill>
              <a:effectLst/>
              <a:uLnTx/>
              <a:uFillTx/>
              <a:latin typeface="Century Gothic"/>
              <a:sym typeface="Century Gothic"/>
            </a:endParaRPr>
          </a:p>
        </p:txBody>
      </p:sp>
      <p:grpSp>
        <p:nvGrpSpPr>
          <p:cNvPr id="264" name="Group 264"/>
          <p:cNvGrpSpPr/>
          <p:nvPr/>
        </p:nvGrpSpPr>
        <p:grpSpPr>
          <a:xfrm>
            <a:off x="5372027" y="1671201"/>
            <a:ext cx="5947253" cy="1732480"/>
            <a:chOff x="0" y="0"/>
            <a:chExt cx="5925128" cy="1930400"/>
          </a:xfrm>
        </p:grpSpPr>
        <p:sp>
          <p:nvSpPr>
            <p:cNvPr id="262" name="Shape 262"/>
            <p:cNvSpPr/>
            <p:nvPr/>
          </p:nvSpPr>
          <p:spPr>
            <a:xfrm>
              <a:off x="0" y="0"/>
              <a:ext cx="5925128" cy="1930400"/>
            </a:xfrm>
            <a:prstGeom prst="roundRect">
              <a:avLst>
                <a:gd name="adj" fmla="val 16667"/>
              </a:avLst>
            </a:prstGeom>
            <a:noFill/>
            <a:ln w="38100" cap="flat">
              <a:solidFill>
                <a:srgbClr val="07147A"/>
              </a:solidFill>
              <a:prstDash val="solid"/>
              <a:miter lim="8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200" b="1">
                  <a:solidFill>
                    <a:srgbClr val="751D70"/>
                  </a:solidFill>
                  <a:latin typeface="Century Gothic"/>
                  <a:ea typeface="Century Gothic"/>
                  <a:cs typeface="Century Gothic"/>
                  <a:sym typeface="Century Gothic"/>
                </a:defRPr>
              </a:pPr>
              <a:endParaRPr kumimoji="0" lang="fr-FR" sz="2200" b="1" i="0" u="none" strike="noStrike" kern="0" cap="none" spc="0" normalizeH="0" baseline="0" noProof="0">
                <a:ln>
                  <a:noFill/>
                </a:ln>
                <a:solidFill>
                  <a:srgbClr val="751D70"/>
                </a:solidFill>
                <a:effectLst/>
                <a:uLnTx/>
                <a:uFillTx/>
                <a:latin typeface="Century Gothic"/>
                <a:sym typeface="Century Gothic"/>
              </a:endParaRPr>
            </a:p>
          </p:txBody>
        </p:sp>
        <p:sp>
          <p:nvSpPr>
            <p:cNvPr id="263" name="Shape 263"/>
            <p:cNvSpPr/>
            <p:nvPr/>
          </p:nvSpPr>
          <p:spPr>
            <a:xfrm>
              <a:off x="94233" y="502234"/>
              <a:ext cx="5736661" cy="9259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dirty="0">
                  <a:solidFill>
                    <a:srgbClr val="751D70"/>
                  </a:solidFill>
                  <a:latin typeface="Century Gothic" panose="020B0502020202020204" pitchFamily="34" charset="0"/>
                  <a:cs typeface="Times New Roman" panose="02020603050405020304" pitchFamily="18" charset="0"/>
                </a:rPr>
                <a:t>The </a:t>
              </a:r>
              <a:r>
                <a:rPr lang="en-US" sz="2400" b="1" kern="0" dirty="0">
                  <a:solidFill>
                    <a:srgbClr val="751D70"/>
                  </a:solidFill>
                  <a:latin typeface="Century Gothic" panose="020B0502020202020204" pitchFamily="34" charset="0"/>
                  <a:cs typeface="Times New Roman" panose="02020603050405020304" pitchFamily="18" charset="0"/>
                </a:rPr>
                <a:t>cross-border added value </a:t>
              </a:r>
              <a:r>
                <a:rPr lang="en-US" sz="2400" kern="0" dirty="0">
                  <a:solidFill>
                    <a:srgbClr val="751D70"/>
                  </a:solidFill>
                  <a:latin typeface="Century Gothic" panose="020B0502020202020204" pitchFamily="34" charset="0"/>
                  <a:cs typeface="Times New Roman" panose="02020603050405020304" pitchFamily="18" charset="0"/>
                </a:rPr>
                <a:t>is </a:t>
              </a:r>
              <a:r>
                <a:rPr lang="en-US" sz="2400" b="1" kern="0" dirty="0">
                  <a:solidFill>
                    <a:srgbClr val="751D70"/>
                  </a:solidFill>
                  <a:latin typeface="Century Gothic" panose="020B0502020202020204" pitchFamily="34" charset="0"/>
                  <a:cs typeface="Times New Roman" panose="02020603050405020304" pitchFamily="18" charset="0"/>
                </a:rPr>
                <a:t>not explained</a:t>
              </a:r>
              <a:endParaRPr kumimoji="0" lang="en-US" sz="2200" b="1" i="0" u="none" strike="noStrike" kern="0" cap="none" spc="0" normalizeH="0" baseline="0" noProof="0" dirty="0">
                <a:ln>
                  <a:noFill/>
                </a:ln>
                <a:solidFill>
                  <a:srgbClr val="751D70"/>
                </a:solidFill>
                <a:effectLst/>
                <a:uLnTx/>
                <a:uFillTx/>
                <a:latin typeface="Century Gothic" panose="020B0502020202020204" pitchFamily="34" charset="0"/>
                <a:ea typeface="+mn-ea"/>
                <a:cs typeface="+mn-cs"/>
              </a:endParaRPr>
            </a:p>
          </p:txBody>
        </p:sp>
      </p:grpSp>
      <p:pic>
        <p:nvPicPr>
          <p:cNvPr id="268" name="image11.png" descr="Une image contenant Panneau de signalisation, triangle&#10;&#10;Description générée automatiquement"/>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561" y="1326969"/>
            <a:ext cx="2403593" cy="2130243"/>
          </a:xfrm>
          <a:prstGeom prst="rect">
            <a:avLst/>
          </a:prstGeom>
          <a:ln w="12700">
            <a:miter lim="400000"/>
          </a:ln>
        </p:spPr>
      </p:pic>
      <p:grpSp>
        <p:nvGrpSpPr>
          <p:cNvPr id="271" name="Group 271"/>
          <p:cNvGrpSpPr/>
          <p:nvPr/>
        </p:nvGrpSpPr>
        <p:grpSpPr>
          <a:xfrm>
            <a:off x="2560220" y="1849678"/>
            <a:ext cx="2004260" cy="894250"/>
            <a:chOff x="0" y="0"/>
            <a:chExt cx="2004259" cy="894249"/>
          </a:xfrm>
        </p:grpSpPr>
        <p:sp>
          <p:nvSpPr>
            <p:cNvPr id="269" name="Shape 269"/>
            <p:cNvSpPr/>
            <p:nvPr/>
          </p:nvSpPr>
          <p:spPr>
            <a:xfrm>
              <a:off x="0" y="0"/>
              <a:ext cx="2004259" cy="894249"/>
            </a:xfrm>
            <a:prstGeom prst="roundRect">
              <a:avLst>
                <a:gd name="adj" fmla="val 16667"/>
              </a:avLst>
            </a:prstGeom>
            <a:solidFill>
              <a:srgbClr val="DEEBF7"/>
            </a:solidFill>
            <a:ln w="38100" cap="flat">
              <a:solidFill>
                <a:srgbClr val="07147A"/>
              </a:solidFill>
              <a:prstDash val="solid"/>
              <a:miter lim="8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Calibri"/>
                <a:cs typeface="Calibri"/>
                <a:sym typeface="Calibri"/>
              </a:endParaRPr>
            </a:p>
          </p:txBody>
        </p:sp>
        <p:sp>
          <p:nvSpPr>
            <p:cNvPr id="270" name="Shape 270"/>
            <p:cNvSpPr/>
            <p:nvPr/>
          </p:nvSpPr>
          <p:spPr>
            <a:xfrm>
              <a:off x="43653" y="31627"/>
              <a:ext cx="1916952" cy="83099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ctr">
                <a:defRPr sz="2400" b="1">
                  <a:solidFill>
                    <a:srgbClr val="751D70"/>
                  </a:solidFill>
                  <a:latin typeface="Century Gothic"/>
                  <a:ea typeface="Century Gothic"/>
                  <a:cs typeface="Century Gothic"/>
                  <a:sym typeface="Century Gothic"/>
                </a:defRPr>
              </a:lvl1p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fr-FR" sz="2400" b="1" i="0" u="none" strike="noStrike" kern="0" cap="none" spc="0" normalizeH="0" baseline="0" noProof="0" dirty="0">
                  <a:ln>
                    <a:noFill/>
                  </a:ln>
                  <a:solidFill>
                    <a:srgbClr val="751D70"/>
                  </a:solidFill>
                  <a:effectLst/>
                  <a:uLnTx/>
                  <a:uFillTx/>
                  <a:latin typeface="Century Gothic"/>
                  <a:sym typeface="Century Gothic"/>
                </a:rPr>
                <a:t>FREQUENT MISTAKES</a:t>
              </a:r>
              <a:endParaRPr kumimoji="0" sz="2400" b="1" i="0" u="none" strike="noStrike" kern="0" cap="none" spc="0" normalizeH="0" baseline="0" noProof="0" dirty="0">
                <a:ln>
                  <a:noFill/>
                </a:ln>
                <a:solidFill>
                  <a:srgbClr val="751D70"/>
                </a:solidFill>
                <a:effectLst/>
                <a:uLnTx/>
                <a:uFillTx/>
                <a:latin typeface="Century Gothic"/>
                <a:sym typeface="Century Gothic"/>
              </a:endParaRPr>
            </a:p>
          </p:txBody>
        </p:sp>
      </p:grpSp>
      <p:sp>
        <p:nvSpPr>
          <p:cNvPr id="2" name="Espace réservé du texte 2">
            <a:extLst>
              <a:ext uri="{FF2B5EF4-FFF2-40B4-BE49-F238E27FC236}">
                <a16:creationId xmlns:a16="http://schemas.microsoft.com/office/drawing/2014/main" id="{DCDFC7B5-B8E3-9E51-BEB2-E25778C3C0E3}"/>
              </a:ext>
            </a:extLst>
          </p:cNvPr>
          <p:cNvSpPr txBox="1">
            <a:spLocks/>
          </p:cNvSpPr>
          <p:nvPr/>
        </p:nvSpPr>
        <p:spPr>
          <a:xfrm>
            <a:off x="876668" y="470099"/>
            <a:ext cx="8894763" cy="387277"/>
          </a:xfrm>
          <a:prstGeom prst="rect">
            <a:avLst/>
          </a:prstGeom>
        </p:spPr>
        <p:txBody>
          <a:bodyPr>
            <a:normAutofit fontScale="92500"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a:lstStyle>
          <a:p>
            <a:pPr marL="0" indent="0" algn="just">
              <a:buClr>
                <a:srgbClr val="751D70"/>
              </a:buClr>
              <a:buSzTx/>
              <a:buFont typeface="Arial" charset="0"/>
              <a:buNone/>
              <a:defRPr/>
            </a:pPr>
            <a:r>
              <a:rPr lang="en-GB" sz="2600" b="1" kern="1200" dirty="0">
                <a:solidFill>
                  <a:srgbClr val="751D70"/>
                </a:solidFill>
                <a:latin typeface="Century Gothic" charset="0"/>
              </a:rPr>
              <a:t>Frequent mistakes in relevance!</a:t>
            </a:r>
          </a:p>
          <a:p>
            <a:endParaRPr lang="en-GB" kern="0" dirty="0"/>
          </a:p>
        </p:txBody>
      </p:sp>
      <p:grpSp>
        <p:nvGrpSpPr>
          <p:cNvPr id="3" name="Group 264">
            <a:extLst>
              <a:ext uri="{FF2B5EF4-FFF2-40B4-BE49-F238E27FC236}">
                <a16:creationId xmlns:a16="http://schemas.microsoft.com/office/drawing/2014/main" id="{C9E3F820-3DF6-24B6-9238-2C2232F680D4}"/>
              </a:ext>
            </a:extLst>
          </p:cNvPr>
          <p:cNvGrpSpPr/>
          <p:nvPr/>
        </p:nvGrpSpPr>
        <p:grpSpPr>
          <a:xfrm>
            <a:off x="3808113" y="3926390"/>
            <a:ext cx="6396639" cy="1732479"/>
            <a:chOff x="0" y="0"/>
            <a:chExt cx="5925128" cy="1930400"/>
          </a:xfrm>
        </p:grpSpPr>
        <p:sp>
          <p:nvSpPr>
            <p:cNvPr id="5" name="Shape 262">
              <a:extLst>
                <a:ext uri="{FF2B5EF4-FFF2-40B4-BE49-F238E27FC236}">
                  <a16:creationId xmlns:a16="http://schemas.microsoft.com/office/drawing/2014/main" id="{84DA890F-2E12-E922-240F-B5F11A92A4AA}"/>
                </a:ext>
              </a:extLst>
            </p:cNvPr>
            <p:cNvSpPr/>
            <p:nvPr/>
          </p:nvSpPr>
          <p:spPr>
            <a:xfrm>
              <a:off x="0" y="0"/>
              <a:ext cx="5925128" cy="1930400"/>
            </a:xfrm>
            <a:prstGeom prst="roundRect">
              <a:avLst>
                <a:gd name="adj" fmla="val 16667"/>
              </a:avLst>
            </a:prstGeom>
            <a:noFill/>
            <a:ln w="38100" cap="flat">
              <a:solidFill>
                <a:srgbClr val="07147A"/>
              </a:solidFill>
              <a:prstDash val="solid"/>
              <a:miter lim="8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200" b="1">
                  <a:solidFill>
                    <a:srgbClr val="751D70"/>
                  </a:solidFill>
                  <a:latin typeface="Century Gothic"/>
                  <a:ea typeface="Century Gothic"/>
                  <a:cs typeface="Century Gothic"/>
                  <a:sym typeface="Century Gothic"/>
                </a:defRPr>
              </a:pPr>
              <a:endParaRPr kumimoji="0" lang="fr-FR" sz="2200" b="1" i="0" u="none" strike="noStrike" kern="0" cap="none" spc="0" normalizeH="0" baseline="0" noProof="0">
                <a:ln>
                  <a:noFill/>
                </a:ln>
                <a:solidFill>
                  <a:srgbClr val="751D70"/>
                </a:solidFill>
                <a:effectLst/>
                <a:uLnTx/>
                <a:uFillTx/>
                <a:latin typeface="Century Gothic"/>
                <a:sym typeface="Century Gothic"/>
              </a:endParaRPr>
            </a:p>
          </p:txBody>
        </p:sp>
        <p:sp>
          <p:nvSpPr>
            <p:cNvPr id="6" name="Shape 263">
              <a:extLst>
                <a:ext uri="{FF2B5EF4-FFF2-40B4-BE49-F238E27FC236}">
                  <a16:creationId xmlns:a16="http://schemas.microsoft.com/office/drawing/2014/main" id="{F3BF32EC-D3EF-E865-C3F3-1F6E88F9608B}"/>
                </a:ext>
              </a:extLst>
            </p:cNvPr>
            <p:cNvSpPr/>
            <p:nvPr/>
          </p:nvSpPr>
          <p:spPr>
            <a:xfrm>
              <a:off x="94233" y="90712"/>
              <a:ext cx="5736661" cy="17489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400" kern="0" dirty="0">
                  <a:solidFill>
                    <a:srgbClr val="751D70"/>
                  </a:solidFill>
                  <a:latin typeface="Century Gothic" panose="020B0502020202020204" pitchFamily="34" charset="0"/>
                  <a:cs typeface="Times New Roman" panose="02020603050405020304" pitchFamily="18" charset="0"/>
                </a:rPr>
                <a:t>The project consists mainly of the activities that are </a:t>
              </a:r>
              <a:r>
                <a:rPr lang="en-US" sz="2400" b="1" kern="0" dirty="0">
                  <a:solidFill>
                    <a:srgbClr val="751D70"/>
                  </a:solidFill>
                  <a:latin typeface="Century Gothic" panose="020B0502020202020204" pitchFamily="34" charset="0"/>
                  <a:cs typeface="Times New Roman" panose="02020603050405020304" pitchFamily="18" charset="0"/>
                </a:rPr>
                <a:t>implemented in parallel </a:t>
              </a:r>
              <a:r>
                <a:rPr lang="en-US" sz="2400" kern="0" dirty="0">
                  <a:solidFill>
                    <a:srgbClr val="751D70"/>
                  </a:solidFill>
                  <a:latin typeface="Century Gothic" panose="020B0502020202020204" pitchFamily="34" charset="0"/>
                  <a:cs typeface="Times New Roman" panose="02020603050405020304" pitchFamily="18" charset="0"/>
                </a:rPr>
                <a:t>by the project partners in each country</a:t>
              </a:r>
              <a:r>
                <a:rPr lang="fr-FR" sz="2400" kern="0" dirty="0">
                  <a:solidFill>
                    <a:srgbClr val="751D70"/>
                  </a:solidFill>
                  <a:latin typeface="Century Gothic" panose="020B0502020202020204" pitchFamily="34" charset="0"/>
                  <a:cs typeface="Times New Roman" panose="02020603050405020304" pitchFamily="18" charset="0"/>
                </a:rPr>
                <a:t> </a:t>
              </a:r>
              <a:endParaRPr lang="en-US" sz="2400" kern="0" dirty="0">
                <a:solidFill>
                  <a:srgbClr val="751D70"/>
                </a:solidFill>
                <a:latin typeface="Century Gothic" panose="020B0502020202020204" pitchFamily="34" charset="0"/>
                <a:cs typeface="Times New Roman" panose="02020603050405020304" pitchFamily="18" charset="0"/>
              </a:endParaRPr>
            </a:p>
          </p:txBody>
        </p:sp>
      </p:grpSp>
    </p:spTree>
    <p:extLst>
      <p:ext uri="{BB962C8B-B14F-4D97-AF65-F5344CB8AC3E}">
        <p14:creationId xmlns:p14="http://schemas.microsoft.com/office/powerpoint/2010/main" val="33251014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pic>
        <p:nvPicPr>
          <p:cNvPr id="2" name="Immagine 7">
            <a:extLst>
              <a:ext uri="{FF2B5EF4-FFF2-40B4-BE49-F238E27FC236}">
                <a16:creationId xmlns:a16="http://schemas.microsoft.com/office/drawing/2014/main" id="{B7C6F8F9-0842-03C3-FA11-AFCC7F27E4A6}"/>
              </a:ext>
            </a:extLst>
          </p:cNvPr>
          <p:cNvPicPr>
            <a:picLocks noChangeAspect="1"/>
          </p:cNvPicPr>
          <p:nvPr/>
        </p:nvPicPr>
        <p:blipFill>
          <a:blip r:embed="rId3">
            <a:alphaModFix amt="33000"/>
          </a:blip>
          <a:srcRect b="19990"/>
          <a:stretch/>
        </p:blipFill>
        <p:spPr>
          <a:xfrm>
            <a:off x="3862" y="2172"/>
            <a:ext cx="12185600" cy="5484228"/>
          </a:xfrm>
          <a:prstGeom prst="rect">
            <a:avLst/>
          </a:prstGeom>
        </p:spPr>
      </p:pic>
      <p:sp>
        <p:nvSpPr>
          <p:cNvPr id="977" name="Google Shape;977;p70"/>
          <p:cNvSpPr txBox="1"/>
          <p:nvPr/>
        </p:nvSpPr>
        <p:spPr>
          <a:xfrm>
            <a:off x="1140538" y="1313145"/>
            <a:ext cx="10737954" cy="28622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lv-LV" sz="6000" b="1" i="1" dirty="0" err="1">
                <a:solidFill>
                  <a:srgbClr val="07147A"/>
                </a:solidFill>
                <a:latin typeface="Century Gothic"/>
                <a:ea typeface="Century Gothic"/>
                <a:cs typeface="Century Gothic"/>
                <a:sym typeface="Century Gothic"/>
              </a:rPr>
              <a:t>Successful</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partnership</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is</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a</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key</a:t>
            </a:r>
            <a:r>
              <a:rPr lang="lv-LV" sz="6000" b="1" i="1" dirty="0">
                <a:solidFill>
                  <a:srgbClr val="07147A"/>
                </a:solidFill>
                <a:latin typeface="Century Gothic"/>
                <a:ea typeface="Century Gothic"/>
                <a:cs typeface="Century Gothic"/>
                <a:sym typeface="Century Gothic"/>
              </a:rPr>
              <a:t> to </a:t>
            </a:r>
            <a:r>
              <a:rPr lang="lv-LV" sz="6000" b="1" i="1" dirty="0" err="1">
                <a:solidFill>
                  <a:srgbClr val="07147A"/>
                </a:solidFill>
                <a:latin typeface="Century Gothic"/>
                <a:ea typeface="Century Gothic"/>
                <a:cs typeface="Century Gothic"/>
                <a:sym typeface="Century Gothic"/>
              </a:rPr>
              <a:t>successful</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project</a:t>
            </a:r>
            <a:r>
              <a:rPr lang="lv-LV" sz="6000" b="1" i="1" dirty="0">
                <a:solidFill>
                  <a:srgbClr val="07147A"/>
                </a:solidFill>
                <a:latin typeface="Century Gothic"/>
                <a:ea typeface="Century Gothic"/>
                <a:cs typeface="Century Gothic"/>
                <a:sym typeface="Century Gothic"/>
              </a:rPr>
              <a:t> </a:t>
            </a:r>
            <a:r>
              <a:rPr lang="lv-LV" sz="6000" b="1" i="1" dirty="0" err="1">
                <a:solidFill>
                  <a:srgbClr val="07147A"/>
                </a:solidFill>
                <a:latin typeface="Century Gothic"/>
                <a:ea typeface="Century Gothic"/>
                <a:cs typeface="Century Gothic"/>
                <a:sym typeface="Century Gothic"/>
              </a:rPr>
              <a:t>proposal</a:t>
            </a:r>
            <a:r>
              <a:rPr lang="lv-LV" sz="6000" b="1" i="1" dirty="0">
                <a:solidFill>
                  <a:srgbClr val="07147A"/>
                </a:solidFill>
                <a:latin typeface="Century Gothic"/>
                <a:ea typeface="Century Gothic"/>
                <a:cs typeface="Century Gothic"/>
                <a:sym typeface="Century Gothic"/>
              </a:rPr>
              <a:t>!</a:t>
            </a:r>
            <a:endParaRPr dirty="0"/>
          </a:p>
        </p:txBody>
      </p:sp>
      <p:pic>
        <p:nvPicPr>
          <p:cNvPr id="978" name="Google Shape;978;p7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20681" y="5878735"/>
            <a:ext cx="4515607" cy="756340"/>
          </a:xfrm>
          <a:prstGeom prst="rect">
            <a:avLst/>
          </a:prstGeom>
          <a:noFill/>
          <a:ln>
            <a:noFill/>
          </a:ln>
        </p:spPr>
      </p:pic>
      <p:pic>
        <p:nvPicPr>
          <p:cNvPr id="979" name="Google Shape;979;p70"/>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9649097" y="5878735"/>
            <a:ext cx="2229395" cy="86308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C3C7D-2FB5-0FA9-E9F2-B50D161D5D48}"/>
            </a:ext>
          </a:extLst>
        </p:cNvPr>
        <p:cNvGrpSpPr/>
        <p:nvPr/>
      </p:nvGrpSpPr>
      <p:grpSpPr>
        <a:xfrm>
          <a:off x="0" y="0"/>
          <a:ext cx="0" cy="0"/>
          <a:chOff x="0" y="0"/>
          <a:chExt cx="0" cy="0"/>
        </a:xfrm>
      </p:grpSpPr>
      <p:sp>
        <p:nvSpPr>
          <p:cNvPr id="5" name="CasellaDiTesto 4">
            <a:extLst>
              <a:ext uri="{FF2B5EF4-FFF2-40B4-BE49-F238E27FC236}">
                <a16:creationId xmlns:a16="http://schemas.microsoft.com/office/drawing/2014/main" id="{2C65551F-2BB2-A2BB-0DFF-7B838DC6E6F1}"/>
              </a:ext>
            </a:extLst>
          </p:cNvPr>
          <p:cNvSpPr txBox="1"/>
          <p:nvPr/>
        </p:nvSpPr>
        <p:spPr>
          <a:xfrm>
            <a:off x="6202837" y="2090172"/>
            <a:ext cx="5339488" cy="2677656"/>
          </a:xfrm>
          <a:prstGeom prst="rect">
            <a:avLst/>
          </a:prstGeom>
          <a:solidFill>
            <a:schemeClr val="bg1"/>
          </a:solidFill>
        </p:spPr>
        <p:txBody>
          <a:bodyPr wrap="square">
            <a:spAutoFit/>
          </a:bodyPr>
          <a:lstStyle/>
          <a:p>
            <a:pPr marL="442913" indent="-442913" algn="just">
              <a:buClr>
                <a:srgbClr val="751D70"/>
              </a:buClr>
              <a:buFont typeface="Wingdings" panose="05000000000000000000" pitchFamily="2" charset="2"/>
              <a:buChar char="ü"/>
            </a:pPr>
            <a:r>
              <a:rPr lang="en-US" sz="2800" b="1" i="0" dirty="0">
                <a:solidFill>
                  <a:srgbClr val="07147A"/>
                </a:solidFill>
                <a:effectLst/>
                <a:latin typeface="Century Gothic" panose="020B0502020202020204" pitchFamily="34" charset="0"/>
              </a:rPr>
              <a:t>The project involves the relevant partners needed to address the challenge/needs identified and to achieve the project objectives.</a:t>
            </a:r>
          </a:p>
        </p:txBody>
      </p:sp>
      <p:sp>
        <p:nvSpPr>
          <p:cNvPr id="6" name="Segnaposto testo 2">
            <a:extLst>
              <a:ext uri="{FF2B5EF4-FFF2-40B4-BE49-F238E27FC236}">
                <a16:creationId xmlns:a16="http://schemas.microsoft.com/office/drawing/2014/main" id="{E5F1FB41-41AF-CA76-FA58-E93BD2D77C73}"/>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a:t>
            </a:r>
          </a:p>
        </p:txBody>
      </p:sp>
      <p:sp>
        <p:nvSpPr>
          <p:cNvPr id="12" name="CasellaDiTesto 11">
            <a:extLst>
              <a:ext uri="{FF2B5EF4-FFF2-40B4-BE49-F238E27FC236}">
                <a16:creationId xmlns:a16="http://schemas.microsoft.com/office/drawing/2014/main" id="{0F840CF9-E928-5290-C851-939652532318}"/>
              </a:ext>
            </a:extLst>
          </p:cNvPr>
          <p:cNvSpPr txBox="1"/>
          <p:nvPr/>
        </p:nvSpPr>
        <p:spPr>
          <a:xfrm>
            <a:off x="6712281" y="2547563"/>
            <a:ext cx="3229263" cy="523220"/>
          </a:xfrm>
          <a:prstGeom prst="rect">
            <a:avLst/>
          </a:prstGeom>
          <a:solidFill>
            <a:schemeClr val="accent2">
              <a:lumMod val="20000"/>
              <a:lumOff val="80000"/>
            </a:schemeClr>
          </a:solidFill>
        </p:spPr>
        <p:txBody>
          <a:bodyPr wrap="square" rtlCol="0">
            <a:spAutoFit/>
          </a:bodyPr>
          <a:lstStyle/>
          <a:p>
            <a:pPr algn="just"/>
            <a:r>
              <a:rPr lang="en-US" sz="2800" b="1" dirty="0">
                <a:solidFill>
                  <a:srgbClr val="751D70"/>
                </a:solidFill>
                <a:latin typeface="Century Gothic" panose="020B0502020202020204" pitchFamily="34" charset="0"/>
              </a:rPr>
              <a:t>r</a:t>
            </a:r>
            <a:r>
              <a:rPr lang="en-US" sz="2800" b="1" i="0" dirty="0">
                <a:solidFill>
                  <a:srgbClr val="751D70"/>
                </a:solidFill>
                <a:effectLst/>
                <a:latin typeface="Century Gothic" panose="020B0502020202020204" pitchFamily="34" charset="0"/>
              </a:rPr>
              <a:t>elevant partners</a:t>
            </a:r>
            <a:endParaRPr lang="it-IT" sz="2800" dirty="0"/>
          </a:p>
        </p:txBody>
      </p:sp>
      <p:pic>
        <p:nvPicPr>
          <p:cNvPr id="3" name="Immagine 2" descr="Immagine che contiene disegno, cartone animato, clipart, schizzo&#10;&#10;Descrizione generata automaticamente">
            <a:extLst>
              <a:ext uri="{FF2B5EF4-FFF2-40B4-BE49-F238E27FC236}">
                <a16:creationId xmlns:a16="http://schemas.microsoft.com/office/drawing/2014/main" id="{D11A0658-C271-599C-573F-7AD641182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94062" y="1258493"/>
            <a:ext cx="4901938" cy="4901938"/>
          </a:xfrm>
          <a:prstGeom prst="rect">
            <a:avLst/>
          </a:prstGeom>
        </p:spPr>
      </p:pic>
      <p:sp>
        <p:nvSpPr>
          <p:cNvPr id="4" name="CasellaDiTesto 3">
            <a:extLst>
              <a:ext uri="{FF2B5EF4-FFF2-40B4-BE49-F238E27FC236}">
                <a16:creationId xmlns:a16="http://schemas.microsoft.com/office/drawing/2014/main" id="{6E4624C0-A831-C734-FAD5-9A003732477F}"/>
              </a:ext>
            </a:extLst>
          </p:cNvPr>
          <p:cNvSpPr txBox="1"/>
          <p:nvPr/>
        </p:nvSpPr>
        <p:spPr>
          <a:xfrm>
            <a:off x="1420293" y="5970648"/>
            <a:ext cx="4449476" cy="215444"/>
          </a:xfrm>
          <a:prstGeom prst="rect">
            <a:avLst/>
          </a:prstGeom>
          <a:noFill/>
        </p:spPr>
        <p:txBody>
          <a:bodyPr wrap="square">
            <a:spAutoFit/>
          </a:bodyPr>
          <a:lstStyle/>
          <a:p>
            <a:pPr algn="ctr"/>
            <a:r>
              <a:rPr lang="en-US" sz="800" dirty="0">
                <a:latin typeface="Century Gothic" panose="020B0502020202020204" pitchFamily="34" charset="0"/>
              </a:rPr>
              <a:t>Image by </a:t>
            </a:r>
            <a:r>
              <a:rPr lang="en-US" sz="800" dirty="0" err="1">
                <a:latin typeface="Century Gothic" panose="020B0502020202020204" pitchFamily="34" charset="0"/>
              </a:rPr>
              <a:t>storyset</a:t>
            </a:r>
            <a:r>
              <a:rPr lang="en-US" sz="800" dirty="0">
                <a:latin typeface="Century Gothic" panose="020B0502020202020204" pitchFamily="34" charset="0"/>
              </a:rPr>
              <a:t> on </a:t>
            </a:r>
            <a:r>
              <a:rPr lang="en-US" sz="800" dirty="0" err="1">
                <a:latin typeface="Century Gothic" panose="020B0502020202020204" pitchFamily="34" charset="0"/>
              </a:rPr>
              <a:t>Freepik</a:t>
            </a:r>
            <a:endParaRPr lang="it-IT" sz="800" dirty="0">
              <a:latin typeface="Century Gothic" panose="020B0502020202020204" pitchFamily="34" charset="0"/>
            </a:endParaRPr>
          </a:p>
        </p:txBody>
      </p:sp>
    </p:spTree>
    <p:extLst>
      <p:ext uri="{BB962C8B-B14F-4D97-AF65-F5344CB8AC3E}">
        <p14:creationId xmlns:p14="http://schemas.microsoft.com/office/powerpoint/2010/main" val="1268083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contenuto 1">
            <a:extLst>
              <a:ext uri="{FF2B5EF4-FFF2-40B4-BE49-F238E27FC236}">
                <a16:creationId xmlns:a16="http://schemas.microsoft.com/office/drawing/2014/main" id="{18F85278-2701-6977-84E3-DA01B79341F7}"/>
              </a:ext>
            </a:extLst>
          </p:cNvPr>
          <p:cNvSpPr>
            <a:spLocks noGrp="1"/>
          </p:cNvSpPr>
          <p:nvPr>
            <p:ph idx="1"/>
          </p:nvPr>
        </p:nvSpPr>
        <p:spPr>
          <a:xfrm>
            <a:off x="6643827" y="1966011"/>
            <a:ext cx="4806544" cy="4622799"/>
          </a:xfrm>
        </p:spPr>
        <p:txBody>
          <a:bodyPr>
            <a:normAutofit/>
          </a:bodyPr>
          <a:lstStyle/>
          <a:p>
            <a:endParaRPr lang="en-US" sz="2000" dirty="0">
              <a:solidFill>
                <a:srgbClr val="07147A"/>
              </a:solidFill>
              <a:latin typeface="Century Gothic" panose="020B0502020202020204" pitchFamily="34" charset="0"/>
            </a:endParaRPr>
          </a:p>
          <a:p>
            <a:r>
              <a:rPr lang="en-US" sz="2000" b="1" dirty="0">
                <a:solidFill>
                  <a:srgbClr val="751D70"/>
                </a:solidFill>
                <a:latin typeface="Century Gothic" panose="020B0502020202020204" pitchFamily="34" charset="0"/>
              </a:rPr>
              <a:t>Project partners </a:t>
            </a:r>
            <a:r>
              <a:rPr lang="en-US" sz="2000" dirty="0">
                <a:solidFill>
                  <a:srgbClr val="751D70"/>
                </a:solidFill>
                <a:latin typeface="Century Gothic" panose="020B0502020202020204" pitchFamily="34" charset="0"/>
              </a:rPr>
              <a:t>(beneficiaries)</a:t>
            </a:r>
          </a:p>
          <a:p>
            <a:endParaRPr lang="en-US" sz="1000" dirty="0">
              <a:solidFill>
                <a:srgbClr val="07147A"/>
              </a:solidFill>
              <a:latin typeface="Century Gothic" panose="020B0502020202020204" pitchFamily="34" charset="0"/>
            </a:endParaRPr>
          </a:p>
          <a:p>
            <a:pPr marL="342900" indent="-342900" algn="just">
              <a:lnSpc>
                <a:spcPct val="110000"/>
              </a:lnSpc>
              <a:buFont typeface="Wingdings" charset="2"/>
              <a:buChar char="q"/>
            </a:pPr>
            <a:r>
              <a:rPr lang="en-US" sz="2000" b="0" dirty="0">
                <a:solidFill>
                  <a:srgbClr val="07147A"/>
                </a:solidFill>
                <a:latin typeface="Century Gothic" panose="020B0502020202020204" pitchFamily="34" charset="0"/>
              </a:rPr>
              <a:t>Actively cooperate in the development and implementation of the project.</a:t>
            </a:r>
            <a:endParaRPr lang="en-US" sz="2000" b="0" dirty="0">
              <a:solidFill>
                <a:srgbClr val="07147A"/>
              </a:solidFill>
              <a:highlight>
                <a:srgbClr val="FFFF00"/>
              </a:highlight>
              <a:latin typeface="Century Gothic" panose="020B0502020202020204" pitchFamily="34" charset="0"/>
            </a:endParaRPr>
          </a:p>
          <a:p>
            <a:pPr marL="342900" indent="-342900" algn="just">
              <a:lnSpc>
                <a:spcPct val="120000"/>
              </a:lnSpc>
              <a:buFont typeface="Wingdings" charset="2"/>
              <a:buChar char="q"/>
            </a:pPr>
            <a:r>
              <a:rPr lang="en-US" sz="2000" dirty="0">
                <a:solidFill>
                  <a:srgbClr val="07147A"/>
                </a:solidFill>
                <a:latin typeface="Century Gothic" panose="020B0502020202020204" pitchFamily="34" charset="0"/>
              </a:rPr>
              <a:t>A</a:t>
            </a:r>
            <a:r>
              <a:rPr lang="en-US" sz="2000" b="0" dirty="0">
                <a:solidFill>
                  <a:srgbClr val="07147A"/>
                </a:solidFill>
                <a:latin typeface="Century Gothic" panose="020B0502020202020204" pitchFamily="34" charset="0"/>
              </a:rPr>
              <a:t>re legally and financially responsible for the activities that they implement and for the share of the funds that they receive.</a:t>
            </a:r>
          </a:p>
          <a:p>
            <a:pPr algn="just"/>
            <a:endParaRPr lang="en-US" sz="2000" b="0" dirty="0">
              <a:solidFill>
                <a:srgbClr val="07147A"/>
              </a:solidFill>
              <a:latin typeface="Century Gothic" panose="020B0502020202020204" pitchFamily="34" charset="0"/>
            </a:endParaRPr>
          </a:p>
          <a:p>
            <a:endParaRPr lang="it-IT" dirty="0"/>
          </a:p>
        </p:txBody>
      </p:sp>
      <p:sp>
        <p:nvSpPr>
          <p:cNvPr id="4" name="Segnaposto testo 2">
            <a:extLst>
              <a:ext uri="{FF2B5EF4-FFF2-40B4-BE49-F238E27FC236}">
                <a16:creationId xmlns:a16="http://schemas.microsoft.com/office/drawing/2014/main" id="{FE7C63A6-1AE4-3DBD-5802-52BE9A6ED8F7}"/>
              </a:ext>
            </a:extLst>
          </p:cNvPr>
          <p:cNvSpPr>
            <a:spLocks noGrp="1"/>
          </p:cNvSpPr>
          <p:nvPr>
            <p:ph type="body" sz="quarter" idx="10"/>
          </p:nvPr>
        </p:nvSpPr>
        <p:spPr>
          <a:xfrm>
            <a:off x="876668" y="436233"/>
            <a:ext cx="8894763" cy="387277"/>
          </a:xfrm>
        </p:spPr>
        <p:txBody>
          <a:bodyPr>
            <a:normAutofit lnSpcReduction="10000"/>
          </a:bodyPr>
          <a:lstStyle/>
          <a:p>
            <a:r>
              <a:rPr lang="en-US" b="1" dirty="0">
                <a:latin typeface="Century Gothic" panose="020B0502020202020204" pitchFamily="34" charset="0"/>
              </a:rPr>
              <a:t>Lead partner principle</a:t>
            </a:r>
          </a:p>
          <a:p>
            <a:endParaRPr lang="it-IT" b="1" dirty="0">
              <a:latin typeface="Century Gothic" panose="020B0502020202020204" pitchFamily="34" charset="0"/>
            </a:endParaRPr>
          </a:p>
        </p:txBody>
      </p:sp>
      <p:sp>
        <p:nvSpPr>
          <p:cNvPr id="3" name="Segnaposto contenuto 1">
            <a:extLst>
              <a:ext uri="{FF2B5EF4-FFF2-40B4-BE49-F238E27FC236}">
                <a16:creationId xmlns:a16="http://schemas.microsoft.com/office/drawing/2014/main" id="{4A793563-6CF5-9E21-6632-058F0444FCB3}"/>
              </a:ext>
            </a:extLst>
          </p:cNvPr>
          <p:cNvSpPr txBox="1">
            <a:spLocks/>
          </p:cNvSpPr>
          <p:nvPr/>
        </p:nvSpPr>
        <p:spPr>
          <a:xfrm>
            <a:off x="696973" y="2401024"/>
            <a:ext cx="5160086" cy="349564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solidFill>
                  <a:srgbClr val="751D70"/>
                </a:solidFill>
                <a:latin typeface="Century Gothic" panose="020B0502020202020204" pitchFamily="34" charset="0"/>
              </a:rPr>
              <a:t>Lead partner </a:t>
            </a:r>
            <a:r>
              <a:rPr lang="en-US" sz="2000" dirty="0">
                <a:solidFill>
                  <a:srgbClr val="751D70"/>
                </a:solidFill>
                <a:latin typeface="Century Gothic" panose="020B0502020202020204" pitchFamily="34" charset="0"/>
              </a:rPr>
              <a:t>(lead beneficiary)</a:t>
            </a:r>
          </a:p>
          <a:p>
            <a:endParaRPr lang="en-US" sz="1000" dirty="0">
              <a:solidFill>
                <a:srgbClr val="07147A"/>
              </a:solidFill>
              <a:latin typeface="Century Gothic" panose="020B0502020202020204" pitchFamily="34" charset="0"/>
            </a:endParaRPr>
          </a:p>
          <a:p>
            <a:pPr marL="457200" indent="-457200" algn="just">
              <a:buFont typeface="Wingdings" charset="2"/>
              <a:buChar char="q"/>
            </a:pPr>
            <a:r>
              <a:rPr lang="en-US" sz="2000" dirty="0">
                <a:solidFill>
                  <a:srgbClr val="07147A"/>
                </a:solidFill>
                <a:latin typeface="Century Gothic" panose="020B0502020202020204" pitchFamily="34" charset="0"/>
              </a:rPr>
              <a:t>Represents the partnership. </a:t>
            </a:r>
          </a:p>
          <a:p>
            <a:pPr marL="457200" indent="-457200" algn="just">
              <a:lnSpc>
                <a:spcPct val="120000"/>
              </a:lnSpc>
              <a:buFont typeface="Wingdings" charset="2"/>
              <a:buChar char="q"/>
            </a:pPr>
            <a:r>
              <a:rPr lang="en-US" sz="2000" dirty="0">
                <a:solidFill>
                  <a:srgbClr val="07147A"/>
                </a:solidFill>
                <a:latin typeface="Century Gothic" panose="020B0502020202020204" pitchFamily="34" charset="0"/>
              </a:rPr>
              <a:t>Acts legally on behalf of the partnership (e.g., submitting the application, signing the grant contract, submitting project reports, requesting and receiving project payments).</a:t>
            </a:r>
          </a:p>
          <a:p>
            <a:endParaRPr lang="it-IT" dirty="0"/>
          </a:p>
        </p:txBody>
      </p:sp>
      <p:sp>
        <p:nvSpPr>
          <p:cNvPr id="6" name="CasellaDiTesto 5">
            <a:extLst>
              <a:ext uri="{FF2B5EF4-FFF2-40B4-BE49-F238E27FC236}">
                <a16:creationId xmlns:a16="http://schemas.microsoft.com/office/drawing/2014/main" id="{61258A75-F1BE-7419-6534-2B5980F8CBB0}"/>
              </a:ext>
            </a:extLst>
          </p:cNvPr>
          <p:cNvSpPr txBox="1"/>
          <p:nvPr/>
        </p:nvSpPr>
        <p:spPr>
          <a:xfrm>
            <a:off x="1801640" y="1291049"/>
            <a:ext cx="7749766" cy="769441"/>
          </a:xfrm>
          <a:prstGeom prst="rect">
            <a:avLst/>
          </a:prstGeom>
          <a:noFill/>
        </p:spPr>
        <p:txBody>
          <a:bodyPr wrap="square">
            <a:spAutoFit/>
          </a:bodyPr>
          <a:lstStyle/>
          <a:p>
            <a:pPr algn="ctr"/>
            <a:r>
              <a:rPr lang="en-US" sz="2200" b="1" dirty="0">
                <a:solidFill>
                  <a:srgbClr val="07147A"/>
                </a:solidFill>
                <a:latin typeface="Century Gothic" panose="020B0502020202020204" pitchFamily="34" charset="0"/>
              </a:rPr>
              <a:t>ONE OF THE PARTNERS IS APPOINTED AS LEAD PARTNER: HOW DOES IT TRANSLATE INTO PRACTICE?</a:t>
            </a:r>
          </a:p>
        </p:txBody>
      </p:sp>
    </p:spTree>
    <p:extLst>
      <p:ext uri="{BB962C8B-B14F-4D97-AF65-F5344CB8AC3E}">
        <p14:creationId xmlns:p14="http://schemas.microsoft.com/office/powerpoint/2010/main" val="178931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D4D252D9-2EE5-2DBB-7355-48D10453F038}"/>
              </a:ext>
            </a:extLst>
          </p:cNvPr>
          <p:cNvSpPr txBox="1"/>
          <p:nvPr/>
        </p:nvSpPr>
        <p:spPr>
          <a:xfrm>
            <a:off x="876668" y="1656846"/>
            <a:ext cx="4058221" cy="3108543"/>
          </a:xfrm>
          <a:prstGeom prst="rect">
            <a:avLst/>
          </a:prstGeom>
          <a:solidFill>
            <a:schemeClr val="bg1"/>
          </a:solidFill>
        </p:spPr>
        <p:txBody>
          <a:bodyPr wrap="square">
            <a:spAutoFit/>
          </a:bodyPr>
          <a:lstStyle/>
          <a:p>
            <a:pPr marL="442913" marR="0" lvl="0" indent="-442913" algn="l" defTabSz="914400" rtl="0" eaLnBrk="1" fontAlgn="auto" latinLnBrk="0" hangingPunct="1">
              <a:lnSpc>
                <a:spcPct val="100000"/>
              </a:lnSpc>
              <a:spcBef>
                <a:spcPts val="0"/>
              </a:spcBef>
              <a:spcAft>
                <a:spcPts val="0"/>
              </a:spcAft>
              <a:buClr>
                <a:srgbClr val="751D70"/>
              </a:buClr>
              <a:buSzTx/>
              <a:buFont typeface="Wingdings" panose="05000000000000000000" pitchFamily="2" charset="2"/>
              <a:buChar char="ü"/>
              <a:tabLst/>
              <a:defRPr/>
            </a:pPr>
            <a:r>
              <a:rPr kumimoji="0" lang="en-US" sz="2800" b="1"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The project proposal is relevant in relation to the </a:t>
            </a:r>
            <a:r>
              <a:rPr kumimoji="0" lang="en-US" sz="2800" b="1" i="0" u="none" strike="noStrike" kern="1200" cap="none" spc="0" normalizeH="0" baseline="0" noProof="0" dirty="0" err="1">
                <a:ln>
                  <a:noFill/>
                </a:ln>
                <a:solidFill>
                  <a:srgbClr val="07147A"/>
                </a:solidFill>
                <a:effectLst/>
                <a:uLnTx/>
                <a:uFillTx/>
                <a:latin typeface="Century Gothic" panose="020B0502020202020204" pitchFamily="34" charset="0"/>
                <a:ea typeface="+mn-ea"/>
                <a:cs typeface="+mn-cs"/>
              </a:rPr>
              <a:t>programme’s</a:t>
            </a:r>
            <a:r>
              <a:rPr kumimoji="0" lang="en-US" sz="2800" b="1"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 priorities and objectives!</a:t>
            </a:r>
          </a:p>
          <a:p>
            <a:pPr marL="442913" marR="0" lvl="0" indent="-442913" algn="l" defTabSz="914400" rtl="0" eaLnBrk="1" fontAlgn="auto" latinLnBrk="0" hangingPunct="1">
              <a:lnSpc>
                <a:spcPct val="100000"/>
              </a:lnSpc>
              <a:spcBef>
                <a:spcPts val="0"/>
              </a:spcBef>
              <a:spcAft>
                <a:spcPts val="0"/>
              </a:spcAft>
              <a:buClr>
                <a:srgbClr val="751D70"/>
              </a:buClr>
              <a:buSzTx/>
              <a:buFont typeface="Wingdings" panose="05000000000000000000" pitchFamily="2" charset="2"/>
              <a:buChar char="ü"/>
              <a:tabLst/>
              <a:defRPr/>
            </a:pPr>
            <a:endParaRPr kumimoji="0" lang="en-US" sz="2800" b="1"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endParaRPr>
          </a:p>
        </p:txBody>
      </p:sp>
      <p:pic>
        <p:nvPicPr>
          <p:cNvPr id="3" name="Immagine 2" descr="Immagine che contiene testo, vestiti, disegno, cartone animato&#10;&#10;Descrizione generata automaticamente">
            <a:extLst>
              <a:ext uri="{FF2B5EF4-FFF2-40B4-BE49-F238E27FC236}">
                <a16:creationId xmlns:a16="http://schemas.microsoft.com/office/drawing/2014/main" id="{18D587C7-A098-09D1-5927-367C2AC31C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7493" y="1362546"/>
            <a:ext cx="6199361" cy="4132907"/>
          </a:xfrm>
          <a:prstGeom prst="rect">
            <a:avLst/>
          </a:prstGeom>
        </p:spPr>
      </p:pic>
      <p:sp>
        <p:nvSpPr>
          <p:cNvPr id="6" name="Segnaposto testo 2">
            <a:extLst>
              <a:ext uri="{FF2B5EF4-FFF2-40B4-BE49-F238E27FC236}">
                <a16:creationId xmlns:a16="http://schemas.microsoft.com/office/drawing/2014/main" id="{4DEAB5C9-5745-C530-65E0-790412C6DA8D}"/>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succesful</a:t>
            </a:r>
            <a:r>
              <a:rPr lang="it-IT" b="1" dirty="0">
                <a:latin typeface="Century Gothic" panose="020B0502020202020204" pitchFamily="34" charset="0"/>
              </a:rPr>
              <a:t>! </a:t>
            </a:r>
          </a:p>
        </p:txBody>
      </p:sp>
      <p:sp>
        <p:nvSpPr>
          <p:cNvPr id="9" name="CasellaDiTesto 8">
            <a:extLst>
              <a:ext uri="{FF2B5EF4-FFF2-40B4-BE49-F238E27FC236}">
                <a16:creationId xmlns:a16="http://schemas.microsoft.com/office/drawing/2014/main" id="{A4B4DF7B-7F57-9874-11A3-4D66C233E023}"/>
              </a:ext>
            </a:extLst>
          </p:cNvPr>
          <p:cNvSpPr txBox="1"/>
          <p:nvPr/>
        </p:nvSpPr>
        <p:spPr>
          <a:xfrm>
            <a:off x="3347860" y="2119827"/>
            <a:ext cx="1680927" cy="523220"/>
          </a:xfrm>
          <a:prstGeom prst="rect">
            <a:avLst/>
          </a:prstGeom>
          <a:solidFill>
            <a:schemeClr val="accent2">
              <a:lumMod val="20000"/>
              <a:lumOff val="8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51D70"/>
                </a:solidFill>
                <a:effectLst/>
                <a:uLnTx/>
                <a:uFillTx/>
                <a:latin typeface="Century Gothic" panose="020B0502020202020204" pitchFamily="34" charset="0"/>
                <a:ea typeface="+mn-ea"/>
                <a:cs typeface="+mn-cs"/>
              </a:rPr>
              <a:t>relevant</a:t>
            </a:r>
            <a:endParaRPr kumimoji="0" lang="it-IT"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CasellaDiTesto 3">
            <a:extLst>
              <a:ext uri="{FF2B5EF4-FFF2-40B4-BE49-F238E27FC236}">
                <a16:creationId xmlns:a16="http://schemas.microsoft.com/office/drawing/2014/main" id="{B70633E4-496B-D5AA-0C23-4780102EB72C}"/>
              </a:ext>
            </a:extLst>
          </p:cNvPr>
          <p:cNvSpPr txBox="1"/>
          <p:nvPr/>
        </p:nvSpPr>
        <p:spPr>
          <a:xfrm>
            <a:off x="7014669" y="5442498"/>
            <a:ext cx="4449476"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Image by </a:t>
            </a:r>
            <a:r>
              <a:rPr kumimoji="0" lang="en-US" sz="10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rPr>
              <a:t>storyset</a:t>
            </a:r>
            <a:r>
              <a:rPr kumimoji="0" lang="en-US" sz="1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 on </a:t>
            </a:r>
            <a:r>
              <a:rPr kumimoji="0" lang="en-US" sz="10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mn-cs"/>
              </a:rPr>
              <a:t>Freepik</a:t>
            </a:r>
            <a:endParaRPr kumimoji="0" lang="it-IT" sz="10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494722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D4D252D9-2EE5-2DBB-7355-48D10453F038}"/>
              </a:ext>
            </a:extLst>
          </p:cNvPr>
          <p:cNvSpPr txBox="1"/>
          <p:nvPr/>
        </p:nvSpPr>
        <p:spPr>
          <a:xfrm>
            <a:off x="7013543" y="2220585"/>
            <a:ext cx="4491076" cy="2677656"/>
          </a:xfrm>
          <a:prstGeom prst="rect">
            <a:avLst/>
          </a:prstGeom>
          <a:solidFill>
            <a:schemeClr val="bg1"/>
          </a:solidFill>
        </p:spPr>
        <p:txBody>
          <a:bodyPr wrap="square" lIns="91440" tIns="45720" rIns="91440" bIns="45720" anchor="t">
            <a:spAutoFit/>
          </a:bodyPr>
          <a:lstStyle/>
          <a:p>
            <a:pPr marL="442595" indent="-442595">
              <a:buClr>
                <a:srgbClr val="751D70"/>
              </a:buClr>
              <a:buFont typeface="Wingdings" panose="05000000000000000000" pitchFamily="2" charset="2"/>
              <a:buChar char="ü"/>
            </a:pPr>
            <a:r>
              <a:rPr lang="en-US" sz="2800" b="1" i="0" dirty="0">
                <a:solidFill>
                  <a:srgbClr val="07147A"/>
                </a:solidFill>
                <a:effectLst/>
                <a:latin typeface="Century Gothic"/>
              </a:rPr>
              <a:t>The project </a:t>
            </a:r>
            <a:r>
              <a:rPr lang="en-US" sz="2800" b="1" dirty="0">
                <a:solidFill>
                  <a:srgbClr val="07147A"/>
                </a:solidFill>
                <a:latin typeface="Century Gothic"/>
              </a:rPr>
              <a:t>proposal and strategy </a:t>
            </a:r>
            <a:r>
              <a:rPr lang="en-US" sz="2800" b="1" i="0" dirty="0">
                <a:solidFill>
                  <a:srgbClr val="07147A"/>
                </a:solidFill>
                <a:effectLst/>
                <a:latin typeface="Century Gothic"/>
              </a:rPr>
              <a:t>(objectives, expected results, etc.) are </a:t>
            </a:r>
            <a:r>
              <a:rPr lang="en-US" sz="2800" b="1" i="0" dirty="0">
                <a:solidFill>
                  <a:srgbClr val="751D70"/>
                </a:solidFill>
                <a:effectLst/>
                <a:highlight>
                  <a:srgbClr val="FBE5D6"/>
                </a:highlight>
                <a:latin typeface="Century Gothic"/>
              </a:rPr>
              <a:t>consistent</a:t>
            </a:r>
            <a:r>
              <a:rPr lang="en-US" sz="2800" b="1" i="0" dirty="0">
                <a:solidFill>
                  <a:srgbClr val="000000"/>
                </a:solidFill>
                <a:effectLst/>
                <a:latin typeface="Century Gothic"/>
              </a:rPr>
              <a:t>.</a:t>
            </a:r>
            <a:endParaRPr lang="en-US">
              <a:latin typeface="Century Gothic"/>
            </a:endParaRPr>
          </a:p>
          <a:p>
            <a:pPr marL="442595" indent="-442595" algn="just">
              <a:buClr>
                <a:srgbClr val="751D70"/>
              </a:buClr>
              <a:buFont typeface="Wingdings" panose="05000000000000000000" pitchFamily="2" charset="2"/>
              <a:buChar char="ü"/>
            </a:pPr>
            <a:endParaRPr lang="en-US" sz="2800" b="1" dirty="0">
              <a:solidFill>
                <a:srgbClr val="000000"/>
              </a:solidFill>
              <a:latin typeface="Century Gothic" panose="020B0502020202020204" pitchFamily="34" charset="0"/>
            </a:endParaRPr>
          </a:p>
        </p:txBody>
      </p:sp>
      <p:sp>
        <p:nvSpPr>
          <p:cNvPr id="6" name="Segnaposto testo 2">
            <a:extLst>
              <a:ext uri="{FF2B5EF4-FFF2-40B4-BE49-F238E27FC236}">
                <a16:creationId xmlns:a16="http://schemas.microsoft.com/office/drawing/2014/main" id="{4DEAB5C9-5745-C530-65E0-790412C6DA8D}"/>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 </a:t>
            </a:r>
          </a:p>
        </p:txBody>
      </p:sp>
      <p:pic>
        <p:nvPicPr>
          <p:cNvPr id="9" name="Immagine 8" descr="Immagine che contiene disegno, schizzo, illustrazione, cartone animato&#10;&#10;Descrizione generata automaticamente">
            <a:extLst>
              <a:ext uri="{FF2B5EF4-FFF2-40B4-BE49-F238E27FC236}">
                <a16:creationId xmlns:a16="http://schemas.microsoft.com/office/drawing/2014/main" id="{BCEB9CF9-4BCD-4BAD-BB4F-D8E8A37900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5570" y="1767541"/>
            <a:ext cx="6327720" cy="4218480"/>
          </a:xfrm>
          <a:prstGeom prst="rect">
            <a:avLst/>
          </a:prstGeom>
        </p:spPr>
      </p:pic>
      <p:sp>
        <p:nvSpPr>
          <p:cNvPr id="10" name="CasellaDiTesto 9">
            <a:extLst>
              <a:ext uri="{FF2B5EF4-FFF2-40B4-BE49-F238E27FC236}">
                <a16:creationId xmlns:a16="http://schemas.microsoft.com/office/drawing/2014/main" id="{9852F6C0-30FB-1995-AD12-C819DC2175A3}"/>
              </a:ext>
            </a:extLst>
          </p:cNvPr>
          <p:cNvSpPr txBox="1"/>
          <p:nvPr/>
        </p:nvSpPr>
        <p:spPr>
          <a:xfrm>
            <a:off x="1184486" y="5750556"/>
            <a:ext cx="4449476" cy="215444"/>
          </a:xfrm>
          <a:prstGeom prst="rect">
            <a:avLst/>
          </a:prstGeom>
          <a:noFill/>
        </p:spPr>
        <p:txBody>
          <a:bodyPr wrap="square">
            <a:spAutoFit/>
          </a:bodyPr>
          <a:lstStyle/>
          <a:p>
            <a:pPr algn="ctr"/>
            <a:r>
              <a:rPr lang="en-US" sz="800" dirty="0">
                <a:latin typeface="Century Gothic" panose="020B0502020202020204" pitchFamily="34" charset="0"/>
              </a:rPr>
              <a:t>Image by </a:t>
            </a:r>
            <a:r>
              <a:rPr lang="en-US" sz="800" dirty="0" err="1">
                <a:latin typeface="Century Gothic" panose="020B0502020202020204" pitchFamily="34" charset="0"/>
              </a:rPr>
              <a:t>storyset</a:t>
            </a:r>
            <a:r>
              <a:rPr lang="en-US" sz="800" dirty="0">
                <a:latin typeface="Century Gothic" panose="020B0502020202020204" pitchFamily="34" charset="0"/>
              </a:rPr>
              <a:t> on </a:t>
            </a:r>
            <a:r>
              <a:rPr lang="en-US" sz="800" dirty="0" err="1">
                <a:latin typeface="Century Gothic" panose="020B0502020202020204" pitchFamily="34" charset="0"/>
              </a:rPr>
              <a:t>Freepik</a:t>
            </a:r>
            <a:endParaRPr lang="it-IT" sz="800" dirty="0">
              <a:latin typeface="Century Gothic" panose="020B0502020202020204" pitchFamily="34" charset="0"/>
            </a:endParaRPr>
          </a:p>
        </p:txBody>
      </p:sp>
    </p:spTree>
    <p:extLst>
      <p:ext uri="{BB962C8B-B14F-4D97-AF65-F5344CB8AC3E}">
        <p14:creationId xmlns:p14="http://schemas.microsoft.com/office/powerpoint/2010/main" val="2787870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id="{128E56BE-0318-836E-15F9-E252DCF477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9930" y="1116867"/>
            <a:ext cx="5152536" cy="5152536"/>
          </a:xfrm>
          <a:prstGeom prst="rect">
            <a:avLst/>
          </a:prstGeom>
        </p:spPr>
      </p:pic>
      <p:sp>
        <p:nvSpPr>
          <p:cNvPr id="5" name="CasellaDiTesto 4">
            <a:extLst>
              <a:ext uri="{FF2B5EF4-FFF2-40B4-BE49-F238E27FC236}">
                <a16:creationId xmlns:a16="http://schemas.microsoft.com/office/drawing/2014/main" id="{D4D252D9-2EE5-2DBB-7355-48D10453F038}"/>
              </a:ext>
            </a:extLst>
          </p:cNvPr>
          <p:cNvSpPr txBox="1"/>
          <p:nvPr/>
        </p:nvSpPr>
        <p:spPr>
          <a:xfrm>
            <a:off x="5562466" y="2078625"/>
            <a:ext cx="5867389" cy="1815882"/>
          </a:xfrm>
          <a:prstGeom prst="rect">
            <a:avLst/>
          </a:prstGeom>
          <a:solidFill>
            <a:schemeClr val="bg1"/>
          </a:solidFill>
        </p:spPr>
        <p:txBody>
          <a:bodyPr wrap="square">
            <a:spAutoFit/>
          </a:bodyPr>
          <a:lstStyle/>
          <a:p>
            <a:pPr marL="442913" indent="-442913" algn="just">
              <a:buClr>
                <a:srgbClr val="751D70"/>
              </a:buClr>
              <a:buFont typeface="Wingdings" panose="05000000000000000000" pitchFamily="2" charset="2"/>
              <a:buChar char="ü"/>
            </a:pPr>
            <a:r>
              <a:rPr lang="en-US" sz="2800" b="1" i="0" dirty="0">
                <a:solidFill>
                  <a:srgbClr val="07147A"/>
                </a:solidFill>
                <a:effectLst/>
                <a:latin typeface="Century Gothic" panose="020B0502020202020204" pitchFamily="34" charset="0"/>
              </a:rPr>
              <a:t>The work-plan (including communication activities) is </a:t>
            </a:r>
            <a:r>
              <a:rPr lang="en-US" sz="2800" b="1" i="0" dirty="0">
                <a:solidFill>
                  <a:srgbClr val="751D70"/>
                </a:solidFill>
                <a:effectLst/>
                <a:highlight>
                  <a:srgbClr val="FBE5D6"/>
                </a:highlight>
                <a:latin typeface="Century Gothic" panose="020B0502020202020204" pitchFamily="34" charset="0"/>
              </a:rPr>
              <a:t>realistic</a:t>
            </a:r>
            <a:r>
              <a:rPr lang="en-US" sz="2800" b="1" i="0" dirty="0">
                <a:solidFill>
                  <a:srgbClr val="07147A"/>
                </a:solidFill>
                <a:effectLst/>
                <a:latin typeface="Century Gothic" panose="020B0502020202020204" pitchFamily="34" charset="0"/>
              </a:rPr>
              <a:t> and </a:t>
            </a:r>
            <a:r>
              <a:rPr lang="en-US" sz="2800" b="1" dirty="0">
                <a:solidFill>
                  <a:srgbClr val="751D70"/>
                </a:solidFill>
                <a:highlight>
                  <a:srgbClr val="FBE5D6"/>
                </a:highlight>
                <a:latin typeface="Century Gothic" panose="020B0502020202020204" pitchFamily="34" charset="0"/>
              </a:rPr>
              <a:t>coherent.</a:t>
            </a:r>
          </a:p>
          <a:p>
            <a:pPr marL="442913" indent="-442913" algn="just">
              <a:buClr>
                <a:srgbClr val="751D70"/>
              </a:buClr>
              <a:buFont typeface="Wingdings" panose="05000000000000000000" pitchFamily="2" charset="2"/>
              <a:buChar char="ü"/>
            </a:pPr>
            <a:endParaRPr lang="en-US" sz="2800" b="1" i="0" dirty="0">
              <a:solidFill>
                <a:srgbClr val="000000"/>
              </a:solidFill>
              <a:effectLst/>
              <a:latin typeface="Century Gothic" panose="020B0502020202020204" pitchFamily="34" charset="0"/>
            </a:endParaRPr>
          </a:p>
        </p:txBody>
      </p:sp>
      <p:sp>
        <p:nvSpPr>
          <p:cNvPr id="6" name="Segnaposto testo 2">
            <a:extLst>
              <a:ext uri="{FF2B5EF4-FFF2-40B4-BE49-F238E27FC236}">
                <a16:creationId xmlns:a16="http://schemas.microsoft.com/office/drawing/2014/main" id="{4DEAB5C9-5745-C530-65E0-790412C6DA8D}"/>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 </a:t>
            </a:r>
          </a:p>
        </p:txBody>
      </p:sp>
      <p:sp>
        <p:nvSpPr>
          <p:cNvPr id="9" name="CasellaDiTesto 8">
            <a:extLst>
              <a:ext uri="{FF2B5EF4-FFF2-40B4-BE49-F238E27FC236}">
                <a16:creationId xmlns:a16="http://schemas.microsoft.com/office/drawing/2014/main" id="{9914D346-45E7-1388-935E-5D28134C93B2}"/>
              </a:ext>
            </a:extLst>
          </p:cNvPr>
          <p:cNvSpPr txBox="1"/>
          <p:nvPr/>
        </p:nvSpPr>
        <p:spPr>
          <a:xfrm>
            <a:off x="659385" y="5554867"/>
            <a:ext cx="4449476" cy="215444"/>
          </a:xfrm>
          <a:prstGeom prst="rect">
            <a:avLst/>
          </a:prstGeom>
          <a:noFill/>
        </p:spPr>
        <p:txBody>
          <a:bodyPr wrap="square">
            <a:spAutoFit/>
          </a:bodyPr>
          <a:lstStyle/>
          <a:p>
            <a:pPr algn="ctr"/>
            <a:r>
              <a:rPr lang="en-US" sz="800" dirty="0">
                <a:latin typeface="Century Gothic" panose="020B0502020202020204" pitchFamily="34" charset="0"/>
              </a:rPr>
              <a:t>Image by </a:t>
            </a:r>
            <a:r>
              <a:rPr lang="en-US" sz="800" dirty="0" err="1">
                <a:latin typeface="Century Gothic" panose="020B0502020202020204" pitchFamily="34" charset="0"/>
              </a:rPr>
              <a:t>storyset</a:t>
            </a:r>
            <a:r>
              <a:rPr lang="en-US" sz="800" dirty="0">
                <a:latin typeface="Century Gothic" panose="020B0502020202020204" pitchFamily="34" charset="0"/>
              </a:rPr>
              <a:t> on </a:t>
            </a:r>
            <a:r>
              <a:rPr lang="en-US" sz="800" dirty="0" err="1">
                <a:latin typeface="Century Gothic" panose="020B0502020202020204" pitchFamily="34" charset="0"/>
              </a:rPr>
              <a:t>Freepik</a:t>
            </a:r>
            <a:endParaRPr lang="it-IT" sz="800" dirty="0">
              <a:latin typeface="Century Gothic" panose="020B0502020202020204" pitchFamily="34" charset="0"/>
            </a:endParaRPr>
          </a:p>
        </p:txBody>
      </p:sp>
    </p:spTree>
    <p:extLst>
      <p:ext uri="{BB962C8B-B14F-4D97-AF65-F5344CB8AC3E}">
        <p14:creationId xmlns:p14="http://schemas.microsoft.com/office/powerpoint/2010/main" val="2731212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D4D252D9-2EE5-2DBB-7355-48D10453F038}"/>
              </a:ext>
            </a:extLst>
          </p:cNvPr>
          <p:cNvSpPr txBox="1"/>
          <p:nvPr/>
        </p:nvSpPr>
        <p:spPr>
          <a:xfrm>
            <a:off x="5775738" y="1258493"/>
            <a:ext cx="5540344" cy="3539430"/>
          </a:xfrm>
          <a:prstGeom prst="rect">
            <a:avLst/>
          </a:prstGeom>
          <a:solidFill>
            <a:schemeClr val="bg1"/>
          </a:solidFill>
        </p:spPr>
        <p:txBody>
          <a:bodyPr wrap="square">
            <a:spAutoFit/>
          </a:bodyPr>
          <a:lstStyle/>
          <a:p>
            <a:pPr marL="442913" indent="-442913" algn="just">
              <a:buClr>
                <a:srgbClr val="751D70"/>
              </a:buClr>
              <a:buFont typeface="Wingdings" panose="05000000000000000000" pitchFamily="2" charset="2"/>
              <a:buChar char="ü"/>
            </a:pPr>
            <a:endParaRPr lang="en-US" sz="2800" b="1" i="0" dirty="0">
              <a:solidFill>
                <a:srgbClr val="000000"/>
              </a:solidFill>
              <a:effectLst/>
              <a:latin typeface="Century Gothic" panose="020B0502020202020204" pitchFamily="34" charset="0"/>
            </a:endParaRPr>
          </a:p>
          <a:p>
            <a:pPr marL="442913" indent="-442913">
              <a:buClr>
                <a:srgbClr val="751D70"/>
              </a:buClr>
              <a:buFont typeface="Wingdings" panose="05000000000000000000" pitchFamily="2" charset="2"/>
              <a:buChar char="ü"/>
            </a:pPr>
            <a:r>
              <a:rPr lang="en-US" sz="2800" b="1" i="0" dirty="0">
                <a:solidFill>
                  <a:srgbClr val="07147A"/>
                </a:solidFill>
                <a:effectLst/>
                <a:latin typeface="Century Gothic" panose="020B0502020202020204" pitchFamily="34" charset="0"/>
              </a:rPr>
              <a:t>The project budget demonstrates value for money  and </a:t>
            </a:r>
            <a:r>
              <a:rPr lang="en-US" sz="2800" b="1" dirty="0">
                <a:solidFill>
                  <a:srgbClr val="07147A"/>
                </a:solidFill>
                <a:latin typeface="Century Gothic" panose="020B0502020202020204" pitchFamily="34" charset="0"/>
              </a:rPr>
              <a:t>is coherent with the work plan. </a:t>
            </a:r>
          </a:p>
          <a:p>
            <a:pPr marL="442913" indent="-442913">
              <a:buClr>
                <a:srgbClr val="751D70"/>
              </a:buClr>
              <a:buFont typeface="Wingdings" panose="05000000000000000000" pitchFamily="2" charset="2"/>
              <a:buChar char="ü"/>
            </a:pPr>
            <a:endParaRPr lang="en-US" sz="2800" b="1" dirty="0">
              <a:solidFill>
                <a:srgbClr val="07147A"/>
              </a:solidFill>
              <a:latin typeface="Century Gothic" panose="020B0502020202020204" pitchFamily="34" charset="0"/>
            </a:endParaRPr>
          </a:p>
          <a:p>
            <a:pPr marL="442913" indent="-442913">
              <a:buClr>
                <a:srgbClr val="751D70"/>
              </a:buClr>
              <a:buFont typeface="Wingdings" panose="05000000000000000000" pitchFamily="2" charset="2"/>
              <a:buChar char="ü"/>
            </a:pPr>
            <a:r>
              <a:rPr lang="en-US" sz="2800" b="1" dirty="0">
                <a:solidFill>
                  <a:srgbClr val="07147A"/>
                </a:solidFill>
                <a:latin typeface="Century Gothic" panose="020B0502020202020204" pitchFamily="34" charset="0"/>
              </a:rPr>
              <a:t>The proposed </a:t>
            </a:r>
            <a:r>
              <a:rPr lang="en-US" sz="2800" b="1" i="0" dirty="0">
                <a:solidFill>
                  <a:srgbClr val="07147A"/>
                </a:solidFill>
                <a:effectLst/>
                <a:latin typeface="Century Gothic" panose="020B0502020202020204" pitchFamily="34" charset="0"/>
              </a:rPr>
              <a:t>costs are </a:t>
            </a:r>
            <a:r>
              <a:rPr lang="en-US" sz="2800" b="1" i="0" dirty="0">
                <a:solidFill>
                  <a:srgbClr val="751D70"/>
                </a:solidFill>
                <a:effectLst/>
                <a:highlight>
                  <a:srgbClr val="FBE5D6"/>
                </a:highlight>
                <a:latin typeface="Century Gothic" panose="020B0502020202020204" pitchFamily="34" charset="0"/>
              </a:rPr>
              <a:t>eligible and reasonable</a:t>
            </a:r>
            <a:r>
              <a:rPr lang="en-US" sz="2800" b="1" i="0" dirty="0">
                <a:solidFill>
                  <a:srgbClr val="751D70"/>
                </a:solidFill>
                <a:effectLst/>
                <a:latin typeface="Century Gothic" panose="020B0502020202020204" pitchFamily="34" charset="0"/>
              </a:rPr>
              <a:t>.</a:t>
            </a:r>
          </a:p>
        </p:txBody>
      </p:sp>
      <p:sp>
        <p:nvSpPr>
          <p:cNvPr id="6" name="Segnaposto testo 2">
            <a:extLst>
              <a:ext uri="{FF2B5EF4-FFF2-40B4-BE49-F238E27FC236}">
                <a16:creationId xmlns:a16="http://schemas.microsoft.com/office/drawing/2014/main" id="{4DEAB5C9-5745-C530-65E0-790412C6DA8D}"/>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 </a:t>
            </a:r>
          </a:p>
        </p:txBody>
      </p:sp>
      <p:sp>
        <p:nvSpPr>
          <p:cNvPr id="4" name="CasellaDiTesto 3">
            <a:extLst>
              <a:ext uri="{FF2B5EF4-FFF2-40B4-BE49-F238E27FC236}">
                <a16:creationId xmlns:a16="http://schemas.microsoft.com/office/drawing/2014/main" id="{FAFFF85C-DAC8-7DE5-B5DC-6807FF1750BC}"/>
              </a:ext>
            </a:extLst>
          </p:cNvPr>
          <p:cNvSpPr txBox="1"/>
          <p:nvPr/>
        </p:nvSpPr>
        <p:spPr>
          <a:xfrm>
            <a:off x="8725357" y="2135311"/>
            <a:ext cx="1686129" cy="523220"/>
          </a:xfrm>
          <a:prstGeom prst="rect">
            <a:avLst/>
          </a:prstGeom>
          <a:solidFill>
            <a:schemeClr val="accent2">
              <a:lumMod val="20000"/>
              <a:lumOff val="80000"/>
            </a:schemeClr>
          </a:solidFill>
        </p:spPr>
        <p:txBody>
          <a:bodyPr wrap="square" rtlCol="0">
            <a:spAutoFit/>
          </a:bodyPr>
          <a:lstStyle/>
          <a:p>
            <a:r>
              <a:rPr lang="en-US" sz="2800" b="1" dirty="0">
                <a:solidFill>
                  <a:srgbClr val="751D70"/>
                </a:solidFill>
                <a:latin typeface="Century Gothic" panose="020B0502020202020204" pitchFamily="34" charset="0"/>
              </a:rPr>
              <a:t>value for</a:t>
            </a:r>
            <a:endParaRPr lang="it-IT" sz="2800" dirty="0"/>
          </a:p>
        </p:txBody>
      </p:sp>
      <p:pic>
        <p:nvPicPr>
          <p:cNvPr id="10" name="Immagine 9">
            <a:extLst>
              <a:ext uri="{FF2B5EF4-FFF2-40B4-BE49-F238E27FC236}">
                <a16:creationId xmlns:a16="http://schemas.microsoft.com/office/drawing/2014/main" id="{A89C7275-AFD9-4E59-E237-F116CC1DA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6325" y="1258493"/>
            <a:ext cx="4552950" cy="4552950"/>
          </a:xfrm>
          <a:prstGeom prst="rect">
            <a:avLst/>
          </a:prstGeom>
        </p:spPr>
      </p:pic>
      <p:sp>
        <p:nvSpPr>
          <p:cNvPr id="11" name="CasellaDiTesto 10">
            <a:extLst>
              <a:ext uri="{FF2B5EF4-FFF2-40B4-BE49-F238E27FC236}">
                <a16:creationId xmlns:a16="http://schemas.microsoft.com/office/drawing/2014/main" id="{21382C79-CD23-A839-71DE-A367663F6868}"/>
              </a:ext>
            </a:extLst>
          </p:cNvPr>
          <p:cNvSpPr txBox="1"/>
          <p:nvPr/>
        </p:nvSpPr>
        <p:spPr>
          <a:xfrm>
            <a:off x="1179799" y="5396308"/>
            <a:ext cx="4449476" cy="215444"/>
          </a:xfrm>
          <a:prstGeom prst="rect">
            <a:avLst/>
          </a:prstGeom>
          <a:noFill/>
        </p:spPr>
        <p:txBody>
          <a:bodyPr wrap="square">
            <a:spAutoFit/>
          </a:bodyPr>
          <a:lstStyle/>
          <a:p>
            <a:pPr algn="ctr"/>
            <a:r>
              <a:rPr lang="en-US" sz="800" dirty="0">
                <a:latin typeface="Century Gothic" panose="020B0502020202020204" pitchFamily="34" charset="0"/>
              </a:rPr>
              <a:t>Image by </a:t>
            </a:r>
            <a:r>
              <a:rPr lang="en-US" sz="800" dirty="0" err="1">
                <a:latin typeface="Century Gothic" panose="020B0502020202020204" pitchFamily="34" charset="0"/>
              </a:rPr>
              <a:t>storyset</a:t>
            </a:r>
            <a:r>
              <a:rPr lang="en-US" sz="800" dirty="0">
                <a:latin typeface="Century Gothic" panose="020B0502020202020204" pitchFamily="34" charset="0"/>
              </a:rPr>
              <a:t> on </a:t>
            </a:r>
            <a:r>
              <a:rPr lang="en-US" sz="800" dirty="0" err="1">
                <a:latin typeface="Century Gothic" panose="020B0502020202020204" pitchFamily="34" charset="0"/>
              </a:rPr>
              <a:t>Freepik</a:t>
            </a:r>
            <a:endParaRPr lang="it-IT" sz="800" dirty="0">
              <a:latin typeface="Century Gothic" panose="020B0502020202020204" pitchFamily="34" charset="0"/>
            </a:endParaRPr>
          </a:p>
        </p:txBody>
      </p:sp>
      <p:sp>
        <p:nvSpPr>
          <p:cNvPr id="12" name="CasellaDiTesto 11">
            <a:extLst>
              <a:ext uri="{FF2B5EF4-FFF2-40B4-BE49-F238E27FC236}">
                <a16:creationId xmlns:a16="http://schemas.microsoft.com/office/drawing/2014/main" id="{D79A13DB-B0BE-60B5-D871-5ADF4077AD3E}"/>
              </a:ext>
            </a:extLst>
          </p:cNvPr>
          <p:cNvSpPr txBox="1"/>
          <p:nvPr/>
        </p:nvSpPr>
        <p:spPr>
          <a:xfrm>
            <a:off x="6297519" y="2533046"/>
            <a:ext cx="1397927" cy="523220"/>
          </a:xfrm>
          <a:prstGeom prst="rect">
            <a:avLst/>
          </a:prstGeom>
          <a:solidFill>
            <a:schemeClr val="accent2">
              <a:lumMod val="20000"/>
              <a:lumOff val="80000"/>
            </a:schemeClr>
          </a:solidFill>
        </p:spPr>
        <p:txBody>
          <a:bodyPr wrap="square" rtlCol="0">
            <a:spAutoFit/>
          </a:bodyPr>
          <a:lstStyle/>
          <a:p>
            <a:r>
              <a:rPr lang="en-US" sz="2800" b="1" dirty="0">
                <a:solidFill>
                  <a:srgbClr val="751D70"/>
                </a:solidFill>
                <a:latin typeface="Century Gothic" panose="020B0502020202020204" pitchFamily="34" charset="0"/>
              </a:rPr>
              <a:t>money</a:t>
            </a:r>
            <a:endParaRPr lang="it-IT" sz="2800" dirty="0"/>
          </a:p>
        </p:txBody>
      </p:sp>
    </p:spTree>
    <p:extLst>
      <p:ext uri="{BB962C8B-B14F-4D97-AF65-F5344CB8AC3E}">
        <p14:creationId xmlns:p14="http://schemas.microsoft.com/office/powerpoint/2010/main" val="32107664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2">
            <a:extLst>
              <a:ext uri="{FF2B5EF4-FFF2-40B4-BE49-F238E27FC236}">
                <a16:creationId xmlns:a16="http://schemas.microsoft.com/office/drawing/2014/main" id="{FE7C63A6-1AE4-3DBD-5802-52BE9A6ED8F7}"/>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The key </a:t>
            </a:r>
            <a:r>
              <a:rPr lang="it-IT" b="1" dirty="0" err="1">
                <a:latin typeface="Century Gothic" panose="020B0502020202020204" pitchFamily="34" charset="0"/>
              </a:rPr>
              <a:t>message</a:t>
            </a:r>
            <a:r>
              <a:rPr lang="it-IT" b="1" dirty="0">
                <a:latin typeface="Century Gothic" panose="020B0502020202020204" pitchFamily="34" charset="0"/>
              </a:rPr>
              <a:t> </a:t>
            </a:r>
            <a:r>
              <a:rPr lang="it-IT" b="1" dirty="0" err="1">
                <a:latin typeface="Century Gothic" panose="020B0502020202020204" pitchFamily="34" charset="0"/>
              </a:rPr>
              <a:t>is</a:t>
            </a:r>
            <a:r>
              <a:rPr lang="it-IT" b="1" dirty="0">
                <a:latin typeface="Century Gothic" panose="020B0502020202020204" pitchFamily="34" charset="0"/>
              </a:rPr>
              <a:t>…</a:t>
            </a:r>
          </a:p>
        </p:txBody>
      </p:sp>
      <p:sp>
        <p:nvSpPr>
          <p:cNvPr id="5" name="CasellaDiTesto 4">
            <a:extLst>
              <a:ext uri="{FF2B5EF4-FFF2-40B4-BE49-F238E27FC236}">
                <a16:creationId xmlns:a16="http://schemas.microsoft.com/office/drawing/2014/main" id="{1733712A-DD79-D816-4C99-12015B3D7618}"/>
              </a:ext>
            </a:extLst>
          </p:cNvPr>
          <p:cNvSpPr txBox="1"/>
          <p:nvPr/>
        </p:nvSpPr>
        <p:spPr>
          <a:xfrm>
            <a:off x="6829054" y="1305341"/>
            <a:ext cx="2942377" cy="4247317"/>
          </a:xfrm>
          <a:prstGeom prst="rect">
            <a:avLst/>
          </a:prstGeom>
          <a:noFill/>
        </p:spPr>
        <p:txBody>
          <a:bodyPr wrap="square">
            <a:spAutoFit/>
          </a:bodyPr>
          <a:lstStyle/>
          <a:p>
            <a:pPr algn="ctr"/>
            <a:r>
              <a:rPr lang="en-US" sz="5400" b="1" i="1" dirty="0">
                <a:solidFill>
                  <a:srgbClr val="07147A"/>
                </a:solidFill>
                <a:latin typeface="Century Gothic" panose="020B0502020202020204" pitchFamily="34" charset="0"/>
              </a:rPr>
              <a:t>There </a:t>
            </a:r>
          </a:p>
          <a:p>
            <a:pPr algn="ctr"/>
            <a:r>
              <a:rPr lang="en-US" sz="5400" b="1" i="1" dirty="0">
                <a:solidFill>
                  <a:srgbClr val="07147A"/>
                </a:solidFill>
                <a:latin typeface="Century Gothic" panose="020B0502020202020204" pitchFamily="34" charset="0"/>
              </a:rPr>
              <a:t>is </a:t>
            </a:r>
          </a:p>
          <a:p>
            <a:pPr algn="ctr"/>
            <a:r>
              <a:rPr lang="en-US" sz="5400" b="1" i="1" dirty="0">
                <a:solidFill>
                  <a:srgbClr val="07147A"/>
                </a:solidFill>
                <a:latin typeface="Century Gothic" panose="020B0502020202020204" pitchFamily="34" charset="0"/>
              </a:rPr>
              <a:t>no magic formula!</a:t>
            </a:r>
          </a:p>
        </p:txBody>
      </p:sp>
      <p:grpSp>
        <p:nvGrpSpPr>
          <p:cNvPr id="7" name="Gruppo 6">
            <a:extLst>
              <a:ext uri="{FF2B5EF4-FFF2-40B4-BE49-F238E27FC236}">
                <a16:creationId xmlns:a16="http://schemas.microsoft.com/office/drawing/2014/main" id="{6F00410B-155B-26DB-A1FD-10C463EC3CE2}"/>
              </a:ext>
            </a:extLst>
          </p:cNvPr>
          <p:cNvGrpSpPr/>
          <p:nvPr/>
        </p:nvGrpSpPr>
        <p:grpSpPr>
          <a:xfrm>
            <a:off x="1589736" y="1119185"/>
            <a:ext cx="3734313" cy="5346589"/>
            <a:chOff x="1589736" y="1119185"/>
            <a:chExt cx="3734313" cy="5346589"/>
          </a:xfrm>
        </p:grpSpPr>
        <p:pic>
          <p:nvPicPr>
            <p:cNvPr id="3" name="Immagine 2">
              <a:extLst>
                <a:ext uri="{FF2B5EF4-FFF2-40B4-BE49-F238E27FC236}">
                  <a16:creationId xmlns:a16="http://schemas.microsoft.com/office/drawing/2014/main" id="{F896C7EB-98FC-E726-7E24-F25098D7A7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9737" y="1119185"/>
              <a:ext cx="3734312" cy="5100368"/>
            </a:xfrm>
            <a:prstGeom prst="rect">
              <a:avLst/>
            </a:prstGeom>
          </p:spPr>
        </p:pic>
        <p:sp>
          <p:nvSpPr>
            <p:cNvPr id="6" name="CasellaDiTesto 5">
              <a:extLst>
                <a:ext uri="{FF2B5EF4-FFF2-40B4-BE49-F238E27FC236}">
                  <a16:creationId xmlns:a16="http://schemas.microsoft.com/office/drawing/2014/main" id="{05FEA0F6-42DC-D06A-3A95-C6233EBAE82B}"/>
                </a:ext>
              </a:extLst>
            </p:cNvPr>
            <p:cNvSpPr txBox="1"/>
            <p:nvPr/>
          </p:nvSpPr>
          <p:spPr>
            <a:xfrm>
              <a:off x="1589736" y="6219553"/>
              <a:ext cx="3734313" cy="246221"/>
            </a:xfrm>
            <a:prstGeom prst="rect">
              <a:avLst/>
            </a:prstGeom>
            <a:noFill/>
          </p:spPr>
          <p:txBody>
            <a:bodyPr wrap="square">
              <a:spAutoFit/>
            </a:bodyPr>
            <a:lstStyle/>
            <a:p>
              <a:pPr algn="ctr"/>
              <a:r>
                <a:rPr lang="en-US" sz="1000" b="1" i="1" dirty="0">
                  <a:solidFill>
                    <a:srgbClr val="07147A"/>
                  </a:solidFill>
                  <a:latin typeface="Century Gothic" panose="020B0502020202020204" pitchFamily="34" charset="0"/>
                </a:rPr>
                <a:t>© “Magic formula” by Luci Gutierrez</a:t>
              </a:r>
            </a:p>
          </p:txBody>
        </p:sp>
      </p:grpSp>
    </p:spTree>
    <p:extLst>
      <p:ext uri="{BB962C8B-B14F-4D97-AF65-F5344CB8AC3E}">
        <p14:creationId xmlns:p14="http://schemas.microsoft.com/office/powerpoint/2010/main" val="3918298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F47F0-3B6A-B1C6-281C-C7F1391E9D82}"/>
            </a:ext>
          </a:extLst>
        </p:cNvPr>
        <p:cNvGrpSpPr/>
        <p:nvPr/>
      </p:nvGrpSpPr>
      <p:grpSpPr>
        <a:xfrm>
          <a:off x="0" y="0"/>
          <a:ext cx="0" cy="0"/>
          <a:chOff x="0" y="0"/>
          <a:chExt cx="0" cy="0"/>
        </a:xfrm>
      </p:grpSpPr>
      <p:pic>
        <p:nvPicPr>
          <p:cNvPr id="9" name="Immagine 8">
            <a:extLst>
              <a:ext uri="{FF2B5EF4-FFF2-40B4-BE49-F238E27FC236}">
                <a16:creationId xmlns:a16="http://schemas.microsoft.com/office/drawing/2014/main" id="{DCB14512-2196-4D55-A898-F45A6A254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681" y="5878735"/>
            <a:ext cx="4515607" cy="756340"/>
          </a:xfrm>
          <a:prstGeom prst="rect">
            <a:avLst/>
          </a:prstGeom>
        </p:spPr>
      </p:pic>
      <p:pic>
        <p:nvPicPr>
          <p:cNvPr id="10" name="Immagine 9">
            <a:extLst>
              <a:ext uri="{FF2B5EF4-FFF2-40B4-BE49-F238E27FC236}">
                <a16:creationId xmlns:a16="http://schemas.microsoft.com/office/drawing/2014/main" id="{6E64112E-7B7C-64AD-4580-14AF3AF856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49097" y="5878735"/>
            <a:ext cx="2229395" cy="863082"/>
          </a:xfrm>
          <a:prstGeom prst="rect">
            <a:avLst/>
          </a:prstGeom>
        </p:spPr>
      </p:pic>
      <p:pic>
        <p:nvPicPr>
          <p:cNvPr id="4" name="Immagine 7">
            <a:extLst>
              <a:ext uri="{FF2B5EF4-FFF2-40B4-BE49-F238E27FC236}">
                <a16:creationId xmlns:a16="http://schemas.microsoft.com/office/drawing/2014/main" id="{D57942B2-CB77-7862-35D9-DA6B525B6860}"/>
              </a:ext>
            </a:extLst>
          </p:cNvPr>
          <p:cNvPicPr>
            <a:picLocks noChangeAspect="1"/>
          </p:cNvPicPr>
          <p:nvPr/>
        </p:nvPicPr>
        <p:blipFill>
          <a:blip r:embed="rId5">
            <a:alphaModFix amt="33000"/>
          </a:blip>
          <a:srcRect b="19990"/>
          <a:stretch/>
        </p:blipFill>
        <p:spPr>
          <a:xfrm>
            <a:off x="3862" y="2172"/>
            <a:ext cx="12185600" cy="5484228"/>
          </a:xfrm>
          <a:prstGeom prst="rect">
            <a:avLst/>
          </a:prstGeom>
        </p:spPr>
      </p:pic>
      <p:sp>
        <p:nvSpPr>
          <p:cNvPr id="3" name="CasellaDiTesto 4">
            <a:extLst>
              <a:ext uri="{FF2B5EF4-FFF2-40B4-BE49-F238E27FC236}">
                <a16:creationId xmlns:a16="http://schemas.microsoft.com/office/drawing/2014/main" id="{D2932596-2FD9-81B4-A07B-AEC37C35D2FC}"/>
              </a:ext>
            </a:extLst>
          </p:cNvPr>
          <p:cNvSpPr txBox="1"/>
          <p:nvPr/>
        </p:nvSpPr>
        <p:spPr>
          <a:xfrm>
            <a:off x="1798027" y="1524871"/>
            <a:ext cx="8595946" cy="1754326"/>
          </a:xfrm>
          <a:prstGeom prst="rect">
            <a:avLst/>
          </a:prstGeom>
          <a:noFill/>
        </p:spPr>
        <p:txBody>
          <a:bodyPr wrap="square">
            <a:spAutoFit/>
          </a:bodyPr>
          <a:lstStyle/>
          <a:p>
            <a:pPr algn="ctr"/>
            <a:endParaRPr lang="en-US" sz="5400" b="1" i="1" dirty="0">
              <a:solidFill>
                <a:srgbClr val="07147A"/>
              </a:solidFill>
              <a:latin typeface="Century Gothic" panose="020B0502020202020204" pitchFamily="34" charset="0"/>
            </a:endParaRPr>
          </a:p>
          <a:p>
            <a:pPr algn="ctr"/>
            <a:r>
              <a:rPr lang="en-US" sz="5400" b="1" i="1" dirty="0">
                <a:solidFill>
                  <a:srgbClr val="07147A"/>
                </a:solidFill>
                <a:latin typeface="Century Gothic" panose="020B0502020202020204" pitchFamily="34" charset="0"/>
              </a:rPr>
              <a:t>Few words about us…</a:t>
            </a:r>
          </a:p>
        </p:txBody>
      </p:sp>
    </p:spTree>
    <p:extLst>
      <p:ext uri="{BB962C8B-B14F-4D97-AF65-F5344CB8AC3E}">
        <p14:creationId xmlns:p14="http://schemas.microsoft.com/office/powerpoint/2010/main" val="10792621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2">
            <a:extLst>
              <a:ext uri="{FF2B5EF4-FFF2-40B4-BE49-F238E27FC236}">
                <a16:creationId xmlns:a16="http://schemas.microsoft.com/office/drawing/2014/main" id="{D732015E-6182-5286-C04C-B27ED37E54CA}"/>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The </a:t>
            </a:r>
            <a:r>
              <a:rPr lang="it-IT" b="1" dirty="0" err="1">
                <a:latin typeface="Century Gothic" panose="020B0502020202020204" pitchFamily="34" charset="0"/>
              </a:rPr>
              <a:t>only</a:t>
            </a:r>
            <a:r>
              <a:rPr lang="it-IT" b="1" dirty="0">
                <a:latin typeface="Century Gothic" panose="020B0502020202020204" pitchFamily="34" charset="0"/>
              </a:rPr>
              <a:t> </a:t>
            </a:r>
            <a:r>
              <a:rPr lang="it-IT" b="1" dirty="0" err="1">
                <a:latin typeface="Century Gothic" panose="020B0502020202020204" pitchFamily="34" charset="0"/>
              </a:rPr>
              <a:t>solution</a:t>
            </a:r>
            <a:r>
              <a:rPr lang="it-IT" b="1" dirty="0">
                <a:latin typeface="Century Gothic" panose="020B0502020202020204" pitchFamily="34" charset="0"/>
              </a:rPr>
              <a:t> </a:t>
            </a:r>
            <a:r>
              <a:rPr lang="it-IT" b="1" dirty="0" err="1">
                <a:latin typeface="Century Gothic" panose="020B0502020202020204" pitchFamily="34" charset="0"/>
              </a:rPr>
              <a:t>is</a:t>
            </a:r>
            <a:r>
              <a:rPr lang="it-IT" b="1" dirty="0">
                <a:latin typeface="Century Gothic" panose="020B0502020202020204" pitchFamily="34" charset="0"/>
              </a:rPr>
              <a:t>…</a:t>
            </a:r>
          </a:p>
        </p:txBody>
      </p:sp>
      <p:grpSp>
        <p:nvGrpSpPr>
          <p:cNvPr id="5" name="Gruppo 4">
            <a:extLst>
              <a:ext uri="{FF2B5EF4-FFF2-40B4-BE49-F238E27FC236}">
                <a16:creationId xmlns:a16="http://schemas.microsoft.com/office/drawing/2014/main" id="{B6A8024E-EFA8-85F4-DBF9-806BB04194D9}"/>
              </a:ext>
            </a:extLst>
          </p:cNvPr>
          <p:cNvGrpSpPr/>
          <p:nvPr/>
        </p:nvGrpSpPr>
        <p:grpSpPr>
          <a:xfrm>
            <a:off x="1835402" y="1189445"/>
            <a:ext cx="7860859" cy="5171141"/>
            <a:chOff x="1835402" y="1189445"/>
            <a:chExt cx="7860859" cy="5171141"/>
          </a:xfrm>
        </p:grpSpPr>
        <p:pic>
          <p:nvPicPr>
            <p:cNvPr id="2" name="Immagine 1">
              <a:extLst>
                <a:ext uri="{FF2B5EF4-FFF2-40B4-BE49-F238E27FC236}">
                  <a16:creationId xmlns:a16="http://schemas.microsoft.com/office/drawing/2014/main" id="{E8AA8135-08FB-FCC0-D126-4C085233906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35402" y="1189445"/>
              <a:ext cx="7860859" cy="5171141"/>
            </a:xfrm>
            <a:prstGeom prst="rect">
              <a:avLst/>
            </a:prstGeom>
          </p:spPr>
        </p:pic>
        <p:sp>
          <p:nvSpPr>
            <p:cNvPr id="3" name="Rettangolo 2">
              <a:extLst>
                <a:ext uri="{FF2B5EF4-FFF2-40B4-BE49-F238E27FC236}">
                  <a16:creationId xmlns:a16="http://schemas.microsoft.com/office/drawing/2014/main" id="{D9BA7A24-F507-2EDD-F02E-DCCABBCCE231}"/>
                </a:ext>
              </a:extLst>
            </p:cNvPr>
            <p:cNvSpPr/>
            <p:nvPr/>
          </p:nvSpPr>
          <p:spPr>
            <a:xfrm>
              <a:off x="2037030" y="2842788"/>
              <a:ext cx="5115208" cy="100493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3600" b="1" dirty="0">
                  <a:solidFill>
                    <a:srgbClr val="FF0000"/>
                  </a:solidFill>
                  <a:latin typeface="Century Gothic" panose="020B0502020202020204" pitchFamily="34" charset="0"/>
                </a:rPr>
                <a:t>BUILD A SOLID PROPOSAL!</a:t>
              </a:r>
            </a:p>
          </p:txBody>
        </p:sp>
      </p:grpSp>
    </p:spTree>
    <p:extLst>
      <p:ext uri="{BB962C8B-B14F-4D97-AF65-F5344CB8AC3E}">
        <p14:creationId xmlns:p14="http://schemas.microsoft.com/office/powerpoint/2010/main" val="3441817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a:extLst>
              <a:ext uri="{FF2B5EF4-FFF2-40B4-BE49-F238E27FC236}">
                <a16:creationId xmlns:a16="http://schemas.microsoft.com/office/drawing/2014/main" id="{7B9E65FE-F847-D96A-D2A2-08C7C039FA33}"/>
              </a:ext>
            </a:extLst>
          </p:cNvPr>
          <p:cNvPicPr>
            <a:picLocks noChangeAspect="1"/>
          </p:cNvPicPr>
          <p:nvPr/>
        </p:nvPicPr>
        <p:blipFill>
          <a:blip r:embed="rId3">
            <a:alphaModFix amt="33000"/>
          </a:blip>
          <a:srcRect b="19990"/>
          <a:stretch/>
        </p:blipFill>
        <p:spPr>
          <a:xfrm>
            <a:off x="3862" y="2172"/>
            <a:ext cx="12185600" cy="5484228"/>
          </a:xfrm>
          <a:prstGeom prst="rect">
            <a:avLst/>
          </a:prstGeom>
        </p:spPr>
      </p:pic>
      <p:pic>
        <p:nvPicPr>
          <p:cNvPr id="9" name="Immagine 8">
            <a:extLst>
              <a:ext uri="{FF2B5EF4-FFF2-40B4-BE49-F238E27FC236}">
                <a16:creationId xmlns:a16="http://schemas.microsoft.com/office/drawing/2014/main" id="{68B0D1F6-6522-399C-1D0B-52F9BEB25E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0681" y="5878735"/>
            <a:ext cx="4515607" cy="756340"/>
          </a:xfrm>
          <a:prstGeom prst="rect">
            <a:avLst/>
          </a:prstGeom>
        </p:spPr>
      </p:pic>
      <p:pic>
        <p:nvPicPr>
          <p:cNvPr id="10" name="Immagine 9">
            <a:extLst>
              <a:ext uri="{FF2B5EF4-FFF2-40B4-BE49-F238E27FC236}">
                <a16:creationId xmlns:a16="http://schemas.microsoft.com/office/drawing/2014/main" id="{3B5E90EC-55E5-1712-EB6C-6A73F0AA58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49097" y="5878735"/>
            <a:ext cx="2229395" cy="863082"/>
          </a:xfrm>
          <a:prstGeom prst="rect">
            <a:avLst/>
          </a:prstGeom>
        </p:spPr>
      </p:pic>
      <p:sp>
        <p:nvSpPr>
          <p:cNvPr id="3" name="CasellaDiTesto 4">
            <a:extLst>
              <a:ext uri="{FF2B5EF4-FFF2-40B4-BE49-F238E27FC236}">
                <a16:creationId xmlns:a16="http://schemas.microsoft.com/office/drawing/2014/main" id="{E477F9FC-F098-AE8F-9C2F-9A79B6A362C5}"/>
              </a:ext>
            </a:extLst>
          </p:cNvPr>
          <p:cNvSpPr txBox="1"/>
          <p:nvPr/>
        </p:nvSpPr>
        <p:spPr>
          <a:xfrm>
            <a:off x="1067348" y="1834405"/>
            <a:ext cx="10548919" cy="923330"/>
          </a:xfrm>
          <a:prstGeom prst="rect">
            <a:avLst/>
          </a:prstGeom>
          <a:noFill/>
        </p:spPr>
        <p:txBody>
          <a:bodyPr wrap="square">
            <a:spAutoFit/>
          </a:bodyPr>
          <a:lstStyle/>
          <a:p>
            <a:pPr marR="0" lvl="0" algn="l" defTabSz="914400" rtl="0" eaLnBrk="1" fontAlgn="auto" latinLnBrk="0" hangingPunct="0">
              <a:lnSpc>
                <a:spcPct val="100000"/>
              </a:lnSpc>
              <a:spcBef>
                <a:spcPts val="1800"/>
              </a:spcBef>
              <a:spcAft>
                <a:spcPts val="0"/>
              </a:spcAft>
              <a:buClr>
                <a:srgbClr val="751D70"/>
              </a:buClr>
              <a:buSzPct val="100000"/>
              <a:tabLst/>
              <a:defRPr sz="2400" b="1">
                <a:solidFill>
                  <a:srgbClr val="07147A"/>
                </a:solidFill>
                <a:latin typeface="Century Gothic"/>
                <a:ea typeface="Century Gothic"/>
                <a:cs typeface="Century Gothic"/>
                <a:sym typeface="Century Gothic"/>
              </a:defRPr>
            </a:pPr>
            <a:r>
              <a:rPr lang="en-GB" sz="5400" b="1" i="1" kern="0" dirty="0">
                <a:solidFill>
                  <a:srgbClr val="07147A"/>
                </a:solidFill>
                <a:latin typeface="Century Gothic"/>
                <a:sym typeface="Century Gothic"/>
              </a:rPr>
              <a:t>How </a:t>
            </a:r>
            <a:r>
              <a:rPr lang="en-GB" sz="5400" b="1" i="1" kern="0" dirty="0">
                <a:solidFill>
                  <a:srgbClr val="751D70"/>
                </a:solidFill>
                <a:latin typeface="Century Gothic"/>
                <a:sym typeface="Century Gothic"/>
              </a:rPr>
              <a:t>to find relevant partners</a:t>
            </a:r>
            <a:r>
              <a:rPr lang="en-GB" sz="5400" b="1" i="1" kern="0" dirty="0">
                <a:solidFill>
                  <a:srgbClr val="07147A"/>
                </a:solidFill>
                <a:latin typeface="Century Gothic"/>
                <a:sym typeface="Century Gothic"/>
              </a:rPr>
              <a:t>?</a:t>
            </a:r>
            <a:endParaRPr kumimoji="0" lang="en-GB" sz="5400" b="1" i="1" u="none" strike="noStrike" kern="0" cap="none" spc="0" normalizeH="0" baseline="0" dirty="0">
              <a:ln>
                <a:noFill/>
              </a:ln>
              <a:solidFill>
                <a:srgbClr val="07147A"/>
              </a:solidFill>
              <a:effectLst/>
              <a:uLnTx/>
              <a:uFillTx/>
              <a:latin typeface="Century Gothic"/>
              <a:sym typeface="Century Gothic"/>
            </a:endParaRPr>
          </a:p>
        </p:txBody>
      </p:sp>
    </p:spTree>
    <p:extLst>
      <p:ext uri="{BB962C8B-B14F-4D97-AF65-F5344CB8AC3E}">
        <p14:creationId xmlns:p14="http://schemas.microsoft.com/office/powerpoint/2010/main" val="12037999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2">
            <a:extLst>
              <a:ext uri="{FF2B5EF4-FFF2-40B4-BE49-F238E27FC236}">
                <a16:creationId xmlns:a16="http://schemas.microsoft.com/office/drawing/2014/main" id="{FE7C63A6-1AE4-3DBD-5802-52BE9A6ED8F7}"/>
              </a:ext>
            </a:extLst>
          </p:cNvPr>
          <p:cNvSpPr>
            <a:spLocks noGrp="1"/>
          </p:cNvSpPr>
          <p:nvPr>
            <p:ph type="body" sz="quarter" idx="10"/>
          </p:nvPr>
        </p:nvSpPr>
        <p:spPr>
          <a:xfrm>
            <a:off x="876668" y="436233"/>
            <a:ext cx="8894763" cy="387277"/>
          </a:xfrm>
        </p:spPr>
        <p:txBody>
          <a:bodyPr>
            <a:normAutofit lnSpcReduction="10000"/>
          </a:bodyPr>
          <a:lstStyle/>
          <a:p>
            <a:r>
              <a:rPr lang="en-US" b="1" dirty="0">
                <a:latin typeface="Century Gothic" panose="020B0502020202020204" pitchFamily="34" charset="0"/>
              </a:rPr>
              <a:t>Partner search opportunities and instruments</a:t>
            </a:r>
          </a:p>
          <a:p>
            <a:endParaRPr lang="it-IT" b="1" dirty="0">
              <a:latin typeface="Century Gothic" panose="020B0502020202020204" pitchFamily="34" charset="0"/>
            </a:endParaRPr>
          </a:p>
        </p:txBody>
      </p:sp>
      <p:sp>
        <p:nvSpPr>
          <p:cNvPr id="2" name="Fumetto: rettangolo con angoli arrotondati 1">
            <a:extLst>
              <a:ext uri="{FF2B5EF4-FFF2-40B4-BE49-F238E27FC236}">
                <a16:creationId xmlns:a16="http://schemas.microsoft.com/office/drawing/2014/main" id="{144E49C3-F03B-2D0B-D3B5-24BE2B0539E0}"/>
              </a:ext>
            </a:extLst>
          </p:cNvPr>
          <p:cNvSpPr/>
          <p:nvPr/>
        </p:nvSpPr>
        <p:spPr>
          <a:xfrm>
            <a:off x="7740861" y="4701783"/>
            <a:ext cx="3458276" cy="1061994"/>
          </a:xfrm>
          <a:prstGeom prst="wedgeRoundRectCallout">
            <a:avLst>
              <a:gd name="adj1" fmla="val -32794"/>
              <a:gd name="adj2" fmla="val 65910"/>
              <a:gd name="adj3" fmla="val 16667"/>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solidFill>
                  <a:srgbClr val="07147A"/>
                </a:solidFill>
                <a:latin typeface="Century Gothic" panose="020B0502020202020204" pitchFamily="34" charset="0"/>
              </a:rPr>
              <a:t>Partnership Forum!</a:t>
            </a:r>
            <a:endParaRPr lang="en-GB" altLang="fr-FR" b="1" noProof="1">
              <a:solidFill>
                <a:srgbClr val="07147A"/>
              </a:solidFill>
              <a:latin typeface="Century Gothic" panose="020B0502020202020204" pitchFamily="34" charset="0"/>
            </a:endParaRPr>
          </a:p>
        </p:txBody>
      </p:sp>
      <p:sp>
        <p:nvSpPr>
          <p:cNvPr id="9" name="Fumetto: rettangolo con angoli arrotondati 8">
            <a:extLst>
              <a:ext uri="{FF2B5EF4-FFF2-40B4-BE49-F238E27FC236}">
                <a16:creationId xmlns:a16="http://schemas.microsoft.com/office/drawing/2014/main" id="{F4C2F181-2DA6-FE70-3A98-3025F5D3F5A2}"/>
              </a:ext>
            </a:extLst>
          </p:cNvPr>
          <p:cNvSpPr/>
          <p:nvPr/>
        </p:nvSpPr>
        <p:spPr>
          <a:xfrm>
            <a:off x="4092166" y="1420657"/>
            <a:ext cx="3388044" cy="1222218"/>
          </a:xfrm>
          <a:prstGeom prst="wedgeRoundRectCallout">
            <a:avLst>
              <a:gd name="adj1" fmla="val -32794"/>
              <a:gd name="adj2" fmla="val 65910"/>
              <a:gd name="adj3" fmla="val 16667"/>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fr-FR" b="1" noProof="1">
                <a:solidFill>
                  <a:srgbClr val="07147A"/>
                </a:solidFill>
                <a:latin typeface="Century Gothic" panose="020B0502020202020204" pitchFamily="34" charset="0"/>
              </a:rPr>
              <a:t>Ask your network, colleagues from other organisations/institutions</a:t>
            </a:r>
          </a:p>
        </p:txBody>
      </p:sp>
      <p:sp>
        <p:nvSpPr>
          <p:cNvPr id="10" name="Fumetto: rettangolo con angoli arrotondati 9">
            <a:extLst>
              <a:ext uri="{FF2B5EF4-FFF2-40B4-BE49-F238E27FC236}">
                <a16:creationId xmlns:a16="http://schemas.microsoft.com/office/drawing/2014/main" id="{74004B9F-D005-6AEF-322F-BF086BF17AB8}"/>
              </a:ext>
            </a:extLst>
          </p:cNvPr>
          <p:cNvSpPr/>
          <p:nvPr/>
        </p:nvSpPr>
        <p:spPr>
          <a:xfrm>
            <a:off x="6096000" y="3158365"/>
            <a:ext cx="3080787" cy="1061994"/>
          </a:xfrm>
          <a:prstGeom prst="wedgeRoundRectCallout">
            <a:avLst>
              <a:gd name="adj1" fmla="val -32794"/>
              <a:gd name="adj2" fmla="val 65910"/>
              <a:gd name="adj3" fmla="val 16667"/>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fr-FR" b="1" noProof="1">
                <a:solidFill>
                  <a:srgbClr val="07147A"/>
                </a:solidFill>
                <a:latin typeface="Century Gothic" panose="020B0502020202020204" pitchFamily="34" charset="0"/>
              </a:rPr>
              <a:t>National Authority</a:t>
            </a:r>
          </a:p>
        </p:txBody>
      </p:sp>
      <p:sp>
        <p:nvSpPr>
          <p:cNvPr id="11" name="Fumetto: rettangolo con angoli arrotondati 10">
            <a:extLst>
              <a:ext uri="{FF2B5EF4-FFF2-40B4-BE49-F238E27FC236}">
                <a16:creationId xmlns:a16="http://schemas.microsoft.com/office/drawing/2014/main" id="{D3D7C18F-659C-29CE-8D40-681B19864FCC}"/>
              </a:ext>
            </a:extLst>
          </p:cNvPr>
          <p:cNvSpPr/>
          <p:nvPr/>
        </p:nvSpPr>
        <p:spPr>
          <a:xfrm>
            <a:off x="7740860" y="1411395"/>
            <a:ext cx="3458277" cy="1231479"/>
          </a:xfrm>
          <a:prstGeom prst="wedgeRoundRectCallout">
            <a:avLst>
              <a:gd name="adj1" fmla="val -32794"/>
              <a:gd name="adj2" fmla="val 65910"/>
              <a:gd name="adj3" fmla="val 16667"/>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07147A"/>
                </a:solidFill>
                <a:latin typeface="Century Gothic" panose="020B0502020202020204" pitchFamily="34" charset="0"/>
              </a:rPr>
              <a:t>Umbrella </a:t>
            </a:r>
            <a:r>
              <a:rPr lang="en-US" b="1" dirty="0" err="1">
                <a:solidFill>
                  <a:srgbClr val="07147A"/>
                </a:solidFill>
                <a:latin typeface="Century Gothic" panose="020B0502020202020204" pitchFamily="34" charset="0"/>
              </a:rPr>
              <a:t>organisations</a:t>
            </a:r>
            <a:r>
              <a:rPr lang="en-US" b="1" dirty="0">
                <a:solidFill>
                  <a:srgbClr val="07147A"/>
                </a:solidFill>
                <a:latin typeface="Century Gothic" panose="020B0502020202020204" pitchFamily="34" charset="0"/>
              </a:rPr>
              <a:t>, associations, networks</a:t>
            </a:r>
            <a:endParaRPr lang="en-GB" altLang="fr-FR" b="1" noProof="1">
              <a:solidFill>
                <a:srgbClr val="07147A"/>
              </a:solidFill>
              <a:latin typeface="Century Gothic" panose="020B0502020202020204" pitchFamily="34" charset="0"/>
            </a:endParaRPr>
          </a:p>
        </p:txBody>
      </p:sp>
      <p:sp>
        <p:nvSpPr>
          <p:cNvPr id="12" name="Fumetto: rettangolo con angoli arrotondati 11">
            <a:extLst>
              <a:ext uri="{FF2B5EF4-FFF2-40B4-BE49-F238E27FC236}">
                <a16:creationId xmlns:a16="http://schemas.microsoft.com/office/drawing/2014/main" id="{4D980E5F-7259-DEA7-F7A5-3957E1B214A4}"/>
              </a:ext>
            </a:extLst>
          </p:cNvPr>
          <p:cNvSpPr/>
          <p:nvPr/>
        </p:nvSpPr>
        <p:spPr>
          <a:xfrm>
            <a:off x="4086352" y="4701783"/>
            <a:ext cx="3388044" cy="1061994"/>
          </a:xfrm>
          <a:prstGeom prst="wedgeRoundRectCallout">
            <a:avLst>
              <a:gd name="adj1" fmla="val -32794"/>
              <a:gd name="adj2" fmla="val 65910"/>
              <a:gd name="adj3" fmla="val 16667"/>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ltLang="fr-FR" b="1" noProof="1">
                <a:solidFill>
                  <a:srgbClr val="07147A"/>
                </a:solidFill>
                <a:latin typeface="Century Gothic" panose="020B0502020202020204" pitchFamily="34" charset="0"/>
              </a:rPr>
              <a:t>Online tools</a:t>
            </a:r>
          </a:p>
        </p:txBody>
      </p:sp>
      <p:pic>
        <p:nvPicPr>
          <p:cNvPr id="14" name="Immagine 13">
            <a:extLst>
              <a:ext uri="{FF2B5EF4-FFF2-40B4-BE49-F238E27FC236}">
                <a16:creationId xmlns:a16="http://schemas.microsoft.com/office/drawing/2014/main" id="{6447DFDA-CB66-E7F7-CE01-7D2024304322}"/>
              </a:ext>
            </a:extLst>
          </p:cNvPr>
          <p:cNvPicPr>
            <a:picLocks noChangeAspect="1"/>
          </p:cNvPicPr>
          <p:nvPr/>
        </p:nvPicPr>
        <p:blipFill>
          <a:blip r:embed="rId3"/>
          <a:stretch>
            <a:fillRect/>
          </a:stretch>
        </p:blipFill>
        <p:spPr>
          <a:xfrm>
            <a:off x="-159194" y="1400111"/>
            <a:ext cx="4876800" cy="4876800"/>
          </a:xfrm>
          <a:prstGeom prst="rect">
            <a:avLst/>
          </a:prstGeom>
        </p:spPr>
      </p:pic>
    </p:spTree>
    <p:extLst>
      <p:ext uri="{BB962C8B-B14F-4D97-AF65-F5344CB8AC3E}">
        <p14:creationId xmlns:p14="http://schemas.microsoft.com/office/powerpoint/2010/main" val="58006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2">
            <a:extLst>
              <a:ext uri="{FF2B5EF4-FFF2-40B4-BE49-F238E27FC236}">
                <a16:creationId xmlns:a16="http://schemas.microsoft.com/office/drawing/2014/main" id="{FE7C63A6-1AE4-3DBD-5802-52BE9A6ED8F7}"/>
              </a:ext>
            </a:extLst>
          </p:cNvPr>
          <p:cNvSpPr>
            <a:spLocks noGrp="1"/>
          </p:cNvSpPr>
          <p:nvPr>
            <p:ph type="body" sz="quarter" idx="10"/>
          </p:nvPr>
        </p:nvSpPr>
        <p:spPr>
          <a:xfrm>
            <a:off x="876668" y="436233"/>
            <a:ext cx="8894763" cy="387277"/>
          </a:xfrm>
        </p:spPr>
        <p:txBody>
          <a:bodyPr>
            <a:normAutofit lnSpcReduction="10000"/>
          </a:bodyPr>
          <a:lstStyle/>
          <a:p>
            <a:r>
              <a:rPr lang="en-GB" b="1" dirty="0">
                <a:latin typeface="Century Gothic" panose="020B0502020202020204" pitchFamily="34" charset="0"/>
              </a:rPr>
              <a:t>KEEP database and partner search tool</a:t>
            </a:r>
          </a:p>
          <a:p>
            <a:endParaRPr lang="it-IT" b="1" dirty="0">
              <a:latin typeface="Century Gothic" panose="020B0502020202020204" pitchFamily="34" charset="0"/>
            </a:endParaRPr>
          </a:p>
        </p:txBody>
      </p:sp>
      <p:sp>
        <p:nvSpPr>
          <p:cNvPr id="3" name="Объект 1">
            <a:extLst>
              <a:ext uri="{FF2B5EF4-FFF2-40B4-BE49-F238E27FC236}">
                <a16:creationId xmlns:a16="http://schemas.microsoft.com/office/drawing/2014/main" id="{A9F4ED64-E9BF-BFAA-AF4E-F6D45A1313A5}"/>
              </a:ext>
            </a:extLst>
          </p:cNvPr>
          <p:cNvSpPr>
            <a:spLocks noGrp="1"/>
          </p:cNvSpPr>
          <p:nvPr>
            <p:ph idx="1"/>
          </p:nvPr>
        </p:nvSpPr>
        <p:spPr>
          <a:xfrm>
            <a:off x="8453718" y="1627321"/>
            <a:ext cx="3415194" cy="3784399"/>
          </a:xfrm>
        </p:spPr>
        <p:txBody>
          <a:bodyPr anchor="ctr">
            <a:normAutofit/>
          </a:bodyPr>
          <a:lstStyle/>
          <a:p>
            <a:pPr marL="285750" indent="-285750" algn="l">
              <a:lnSpc>
                <a:spcPct val="100000"/>
              </a:lnSpc>
              <a:spcBef>
                <a:spcPts val="600"/>
              </a:spcBef>
              <a:buFont typeface="Arial" panose="020B0604020202020204" pitchFamily="34" charset="0"/>
              <a:buChar char="•"/>
            </a:pPr>
            <a:r>
              <a:rPr lang="en-GB" sz="2000" b="0" dirty="0">
                <a:solidFill>
                  <a:srgbClr val="07147A"/>
                </a:solidFill>
                <a:latin typeface="Century Gothic" panose="020B0502020202020204" pitchFamily="34" charset="0"/>
              </a:rPr>
              <a:t>European database  on programmes, projects and partner organisations</a:t>
            </a:r>
            <a:r>
              <a:rPr lang="ru-RU" sz="2000" b="0" dirty="0">
                <a:solidFill>
                  <a:srgbClr val="07147A"/>
                </a:solidFill>
                <a:latin typeface="Century Gothic" panose="020B0502020202020204" pitchFamily="34" charset="0"/>
              </a:rPr>
              <a:t> </a:t>
            </a:r>
            <a:r>
              <a:rPr lang="en-GB" noProof="1">
                <a:solidFill>
                  <a:srgbClr val="751D70"/>
                </a:solidFill>
                <a:latin typeface="Century Gothic" panose="020B0502020202020204" pitchFamily="34" charset="0"/>
              </a:rPr>
              <a:t>Keep.eu</a:t>
            </a:r>
          </a:p>
        </p:txBody>
      </p:sp>
      <p:pic>
        <p:nvPicPr>
          <p:cNvPr id="5" name="Image 3">
            <a:extLst>
              <a:ext uri="{FF2B5EF4-FFF2-40B4-BE49-F238E27FC236}">
                <a16:creationId xmlns:a16="http://schemas.microsoft.com/office/drawing/2014/main" id="{E9D1BE25-072C-EDDE-DE5A-99DCD93FA81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1284670"/>
            <a:ext cx="7866888" cy="4575807"/>
          </a:xfrm>
          <a:prstGeom prst="rect">
            <a:avLst/>
          </a:prstGeom>
        </p:spPr>
      </p:pic>
    </p:spTree>
    <p:extLst>
      <p:ext uri="{BB962C8B-B14F-4D97-AF65-F5344CB8AC3E}">
        <p14:creationId xmlns:p14="http://schemas.microsoft.com/office/powerpoint/2010/main" val="1000108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06C68-A943-503B-9D58-192A0A2D3802}"/>
            </a:ext>
          </a:extLst>
        </p:cNvPr>
        <p:cNvGrpSpPr/>
        <p:nvPr/>
      </p:nvGrpSpPr>
      <p:grpSpPr>
        <a:xfrm>
          <a:off x="0" y="0"/>
          <a:ext cx="0" cy="0"/>
          <a:chOff x="0" y="0"/>
          <a:chExt cx="0" cy="0"/>
        </a:xfrm>
      </p:grpSpPr>
      <p:sp>
        <p:nvSpPr>
          <p:cNvPr id="4" name="Segnaposto testo 2">
            <a:extLst>
              <a:ext uri="{FF2B5EF4-FFF2-40B4-BE49-F238E27FC236}">
                <a16:creationId xmlns:a16="http://schemas.microsoft.com/office/drawing/2014/main" id="{0DEFB1D3-78A5-8ACA-1AE3-9531B7EF159B}"/>
              </a:ext>
            </a:extLst>
          </p:cNvPr>
          <p:cNvSpPr>
            <a:spLocks noGrp="1"/>
          </p:cNvSpPr>
          <p:nvPr>
            <p:ph type="body" sz="quarter" idx="10"/>
          </p:nvPr>
        </p:nvSpPr>
        <p:spPr>
          <a:xfrm>
            <a:off x="876668" y="436233"/>
            <a:ext cx="8894763" cy="387277"/>
          </a:xfrm>
        </p:spPr>
        <p:txBody>
          <a:bodyPr>
            <a:normAutofit lnSpcReduction="10000"/>
          </a:bodyPr>
          <a:lstStyle/>
          <a:p>
            <a:r>
              <a:rPr lang="it-IT" b="1" dirty="0" err="1">
                <a:latin typeface="Century Gothic" panose="020B0502020202020204" pitchFamily="34" charset="0"/>
              </a:rPr>
              <a:t>There’s</a:t>
            </a:r>
            <a:r>
              <a:rPr lang="it-IT" b="1" dirty="0">
                <a:latin typeface="Century Gothic" panose="020B0502020202020204" pitchFamily="34" charset="0"/>
              </a:rPr>
              <a:t> more to </a:t>
            </a:r>
            <a:r>
              <a:rPr lang="it-IT" b="1" dirty="0" err="1">
                <a:latin typeface="Century Gothic" panose="020B0502020202020204" pitchFamily="34" charset="0"/>
              </a:rPr>
              <a:t>these</a:t>
            </a:r>
            <a:r>
              <a:rPr lang="it-IT" b="1" dirty="0">
                <a:latin typeface="Century Gothic" panose="020B0502020202020204" pitchFamily="34" charset="0"/>
              </a:rPr>
              <a:t> sessions!</a:t>
            </a:r>
            <a:endParaRPr lang="en-GB" b="1" dirty="0">
              <a:latin typeface="Century Gothic" panose="020B0502020202020204" pitchFamily="34" charset="0"/>
            </a:endParaRPr>
          </a:p>
          <a:p>
            <a:endParaRPr lang="it-IT" b="1" dirty="0">
              <a:latin typeface="Century Gothic" panose="020B0502020202020204" pitchFamily="34" charset="0"/>
            </a:endParaRPr>
          </a:p>
        </p:txBody>
      </p:sp>
      <p:sp>
        <p:nvSpPr>
          <p:cNvPr id="8" name="Segnaposto testo 2">
            <a:extLst>
              <a:ext uri="{FF2B5EF4-FFF2-40B4-BE49-F238E27FC236}">
                <a16:creationId xmlns:a16="http://schemas.microsoft.com/office/drawing/2014/main" id="{A02074E7-D64F-F255-1F4C-7677A9441C01}"/>
              </a:ext>
            </a:extLst>
          </p:cNvPr>
          <p:cNvSpPr txBox="1">
            <a:spLocks/>
          </p:cNvSpPr>
          <p:nvPr/>
        </p:nvSpPr>
        <p:spPr>
          <a:xfrm>
            <a:off x="874421" y="1325862"/>
            <a:ext cx="10419053" cy="994883"/>
          </a:xfrm>
          <a:prstGeom prst="rect">
            <a:avLst/>
          </a:prstGeom>
          <a:solidFill>
            <a:schemeClr val="accent2">
              <a:lumMod val="20000"/>
              <a:lumOff val="80000"/>
            </a:schemeClr>
          </a:solidFill>
        </p:spPr>
        <p:txBody>
          <a:bodyPr vert="horz" lIns="91440" tIns="45720" rIns="91440" bIns="45720" rtlCol="0" anchor="t">
            <a:noAutofit/>
          </a:bodyPr>
          <a:lstStyle>
            <a:lvl1pPr marL="0" indent="0" algn="just" defTabSz="914400" rtl="0" eaLnBrk="1" latinLnBrk="0" hangingPunct="1">
              <a:lnSpc>
                <a:spcPct val="90000"/>
              </a:lnSpc>
              <a:spcBef>
                <a:spcPts val="1000"/>
              </a:spcBef>
              <a:buFont typeface="Arial" panose="020B0604020202020204" pitchFamily="34" charset="0"/>
              <a:buNone/>
              <a:defRPr sz="2400" kern="1200">
                <a:solidFill>
                  <a:srgbClr val="751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3600" b="1" dirty="0">
                <a:latin typeface="Century Gothic"/>
              </a:rPr>
              <a:t>For more on project development and partnership, please check our platform!</a:t>
            </a:r>
          </a:p>
          <a:p>
            <a:pPr algn="ctr"/>
            <a:endParaRPr lang="en-US" sz="3600" b="1" dirty="0">
              <a:latin typeface="Century Gothic" panose="020B0502020202020204" pitchFamily="34" charset="0"/>
            </a:endParaRPr>
          </a:p>
          <a:p>
            <a:pPr algn="ctr"/>
            <a:endParaRPr lang="it-IT" sz="3600" b="1" dirty="0">
              <a:latin typeface="Century Gothic" panose="020B0502020202020204" pitchFamily="34" charset="0"/>
            </a:endParaRPr>
          </a:p>
        </p:txBody>
      </p:sp>
      <p:sp>
        <p:nvSpPr>
          <p:cNvPr id="10" name="AutoShape 4">
            <a:extLst>
              <a:ext uri="{FF2B5EF4-FFF2-40B4-BE49-F238E27FC236}">
                <a16:creationId xmlns:a16="http://schemas.microsoft.com/office/drawing/2014/main" id="{20BAA25F-A2A6-2F61-3A27-EAD6E136C1A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it-IT"/>
          </a:p>
        </p:txBody>
      </p:sp>
      <p:pic>
        <p:nvPicPr>
          <p:cNvPr id="1030" name="Picture 6">
            <a:extLst>
              <a:ext uri="{FF2B5EF4-FFF2-40B4-BE49-F238E27FC236}">
                <a16:creationId xmlns:a16="http://schemas.microsoft.com/office/drawing/2014/main" id="{143B91E0-3A31-C19B-2658-51450AB92A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51907" y="2546690"/>
            <a:ext cx="4099464" cy="310642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D80D2A78-54A3-E029-AC7D-4A36FC172173}"/>
              </a:ext>
            </a:extLst>
          </p:cNvPr>
          <p:cNvSpPr txBox="1"/>
          <p:nvPr/>
        </p:nvSpPr>
        <p:spPr>
          <a:xfrm>
            <a:off x="1643422" y="3581162"/>
            <a:ext cx="5362934" cy="646331"/>
          </a:xfrm>
          <a:prstGeom prst="rect">
            <a:avLst/>
          </a:prstGeom>
          <a:solidFill>
            <a:srgbClr val="751D70"/>
          </a:solidFill>
          <a:ln>
            <a:solidFill>
              <a:schemeClr val="bg1"/>
            </a:solidFill>
          </a:ln>
        </p:spPr>
        <p:txBody>
          <a:bodyPr wrap="square" lIns="91440" tIns="45720" rIns="91440" bIns="45720" rtlCol="0" anchor="t">
            <a:spAutoFit/>
          </a:bodyPr>
          <a:lstStyle/>
          <a:p>
            <a:pPr algn="ctr"/>
            <a:r>
              <a:rPr lang="fr-FR" sz="3600" b="1" noProof="1">
                <a:solidFill>
                  <a:schemeClr val="bg1"/>
                </a:solidFill>
                <a:latin typeface="Century Gothic"/>
              </a:rPr>
              <a:t>Goforcooperation.eu</a:t>
            </a:r>
            <a:endParaRPr lang="fr-FR" sz="3600" b="1" noProof="1">
              <a:solidFill>
                <a:schemeClr val="bg1"/>
              </a:solidFill>
              <a:latin typeface="Century Gothic"/>
              <a:ea typeface="Calibri"/>
              <a:cs typeface="Calibri"/>
            </a:endParaRPr>
          </a:p>
        </p:txBody>
      </p:sp>
    </p:spTree>
    <p:extLst>
      <p:ext uri="{BB962C8B-B14F-4D97-AF65-F5344CB8AC3E}">
        <p14:creationId xmlns:p14="http://schemas.microsoft.com/office/powerpoint/2010/main" val="3535100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9">
            <a:extLst>
              <a:ext uri="{FF2B5EF4-FFF2-40B4-BE49-F238E27FC236}">
                <a16:creationId xmlns:a16="http://schemas.microsoft.com/office/drawing/2014/main" id="{CD8FE257-65AC-CEA7-6FFA-1CF753D83498}"/>
              </a:ext>
            </a:extLst>
          </p:cNvPr>
          <p:cNvGrpSpPr/>
          <p:nvPr/>
        </p:nvGrpSpPr>
        <p:grpSpPr>
          <a:xfrm>
            <a:off x="0" y="4344"/>
            <a:ext cx="12262525" cy="6853656"/>
            <a:chOff x="0" y="0"/>
            <a:chExt cx="12192000" cy="6853656"/>
          </a:xfrm>
        </p:grpSpPr>
        <p:grpSp>
          <p:nvGrpSpPr>
            <p:cNvPr id="3" name="Gruppo 3">
              <a:extLst>
                <a:ext uri="{FF2B5EF4-FFF2-40B4-BE49-F238E27FC236}">
                  <a16:creationId xmlns:a16="http://schemas.microsoft.com/office/drawing/2014/main" id="{6C2BBD07-9E94-9A5D-AFBB-87330C0EE7F8}"/>
                </a:ext>
              </a:extLst>
            </p:cNvPr>
            <p:cNvGrpSpPr/>
            <p:nvPr/>
          </p:nvGrpSpPr>
          <p:grpSpPr>
            <a:xfrm>
              <a:off x="0" y="0"/>
              <a:ext cx="12192000" cy="6853656"/>
              <a:chOff x="0" y="0"/>
              <a:chExt cx="12192000" cy="6853656"/>
            </a:xfrm>
          </p:grpSpPr>
          <p:grpSp>
            <p:nvGrpSpPr>
              <p:cNvPr id="5" name="Gruppo 4">
                <a:extLst>
                  <a:ext uri="{FF2B5EF4-FFF2-40B4-BE49-F238E27FC236}">
                    <a16:creationId xmlns:a16="http://schemas.microsoft.com/office/drawing/2014/main" id="{A39E314A-F24D-0D66-B340-FD9EE0E4581B}"/>
                  </a:ext>
                </a:extLst>
              </p:cNvPr>
              <p:cNvGrpSpPr/>
              <p:nvPr/>
            </p:nvGrpSpPr>
            <p:grpSpPr>
              <a:xfrm>
                <a:off x="0" y="0"/>
                <a:ext cx="12192000" cy="6853656"/>
                <a:chOff x="0" y="0"/>
                <a:chExt cx="12192000" cy="6853656"/>
              </a:xfrm>
            </p:grpSpPr>
            <p:pic>
              <p:nvPicPr>
                <p:cNvPr id="7" name="Immagine 6" descr="Immagine che contiene mappa&#10;&#10;Descrizione generata automaticamente">
                  <a:extLst>
                    <a:ext uri="{FF2B5EF4-FFF2-40B4-BE49-F238E27FC236}">
                      <a16:creationId xmlns:a16="http://schemas.microsoft.com/office/drawing/2014/main" id="{1C9431CC-3EB8-5E46-E824-862263861E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3656"/>
                </a:xfrm>
                <a:prstGeom prst="rect">
                  <a:avLst/>
                </a:prstGeom>
              </p:spPr>
            </p:pic>
            <p:pic>
              <p:nvPicPr>
                <p:cNvPr id="8" name="Immagine 7">
                  <a:extLst>
                    <a:ext uri="{FF2B5EF4-FFF2-40B4-BE49-F238E27FC236}">
                      <a16:creationId xmlns:a16="http://schemas.microsoft.com/office/drawing/2014/main" id="{84FED434-C67E-274D-E601-3123A27646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0681" y="5878735"/>
                  <a:ext cx="4515607" cy="756340"/>
                </a:xfrm>
                <a:prstGeom prst="rect">
                  <a:avLst/>
                </a:prstGeom>
              </p:spPr>
            </p:pic>
          </p:grpSp>
          <p:pic>
            <p:nvPicPr>
              <p:cNvPr id="6" name="Immagine 5">
                <a:extLst>
                  <a:ext uri="{FF2B5EF4-FFF2-40B4-BE49-F238E27FC236}">
                    <a16:creationId xmlns:a16="http://schemas.microsoft.com/office/drawing/2014/main" id="{0F4A7CD6-C65D-E07E-7F74-6CCE1DBBA6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49097" y="5878735"/>
                <a:ext cx="2229395" cy="863082"/>
              </a:xfrm>
              <a:prstGeom prst="rect">
                <a:avLst/>
              </a:prstGeom>
            </p:spPr>
          </p:pic>
        </p:grpSp>
        <p:sp>
          <p:nvSpPr>
            <p:cNvPr id="4" name="Rettangolo 8">
              <a:extLst>
                <a:ext uri="{FF2B5EF4-FFF2-40B4-BE49-F238E27FC236}">
                  <a16:creationId xmlns:a16="http://schemas.microsoft.com/office/drawing/2014/main" id="{C0B54BEF-474D-2FCB-DA68-8169A56C2351}"/>
                </a:ext>
              </a:extLst>
            </p:cNvPr>
            <p:cNvSpPr/>
            <p:nvPr/>
          </p:nvSpPr>
          <p:spPr>
            <a:xfrm>
              <a:off x="0" y="253497"/>
              <a:ext cx="12192000" cy="525101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CasellaDiTesto 11">
            <a:extLst>
              <a:ext uri="{FF2B5EF4-FFF2-40B4-BE49-F238E27FC236}">
                <a16:creationId xmlns:a16="http://schemas.microsoft.com/office/drawing/2014/main" id="{A0A0D927-70E9-B818-49BF-BE207F5B3246}"/>
              </a:ext>
            </a:extLst>
          </p:cNvPr>
          <p:cNvSpPr txBox="1"/>
          <p:nvPr/>
        </p:nvSpPr>
        <p:spPr>
          <a:xfrm>
            <a:off x="70525" y="4580233"/>
            <a:ext cx="12192000" cy="74078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Visit our website </a:t>
            </a:r>
            <a:r>
              <a:rPr kumimoji="0" lang="en-US" sz="15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6"/>
              </a:rPr>
              <a:t>www.interregtesimnext.eu</a:t>
            </a:r>
            <a:r>
              <a:rPr kumimoji="0" lang="en-US" sz="15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 to check our library and take a tour in our exhibition of projects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Scroll down and </a:t>
            </a:r>
            <a:r>
              <a:rPr kumimoji="0" lang="en-US" sz="1500" b="1" i="0" u="sng"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7"/>
              </a:rPr>
              <a:t>subscribe</a:t>
            </a:r>
            <a:r>
              <a:rPr kumimoji="0" lang="en-US" sz="15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 to our bulletin and to our “</a:t>
            </a:r>
            <a:r>
              <a:rPr kumimoji="0" lang="en-US" sz="1500" b="0" i="1"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News from the Regions</a:t>
            </a:r>
            <a:r>
              <a:rPr kumimoji="0" lang="en-US" sz="15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a:t>
            </a:r>
          </a:p>
        </p:txBody>
      </p:sp>
      <p:cxnSp>
        <p:nvCxnSpPr>
          <p:cNvPr id="40" name="Straight Connector 39" descr="decorative element">
            <a:extLst>
              <a:ext uri="{FF2B5EF4-FFF2-40B4-BE49-F238E27FC236}">
                <a16:creationId xmlns:a16="http://schemas.microsoft.com/office/drawing/2014/main" id="{A1453DB8-214E-FF74-EACA-277A983FEC32}"/>
              </a:ext>
              <a:ext uri="{C183D7F6-B498-43B3-948B-1728B52AA6E4}">
                <adec:decorative xmlns:adec="http://schemas.microsoft.com/office/drawing/2017/decorative" val="1"/>
              </a:ext>
            </a:extLst>
          </p:cNvPr>
          <p:cNvCxnSpPr>
            <a:cxnSpLocks/>
          </p:cNvCxnSpPr>
          <p:nvPr/>
        </p:nvCxnSpPr>
        <p:spPr>
          <a:xfrm flipH="1">
            <a:off x="4830173" y="2885067"/>
            <a:ext cx="1" cy="138777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5" name="Content Placeholder 6">
            <a:extLst>
              <a:ext uri="{FF2B5EF4-FFF2-40B4-BE49-F238E27FC236}">
                <a16:creationId xmlns:a16="http://schemas.microsoft.com/office/drawing/2014/main" id="{A25776E2-EEA0-6F9A-29A7-677228B26A07}"/>
              </a:ext>
            </a:extLst>
          </p:cNvPr>
          <p:cNvSpPr txBox="1">
            <a:spLocks/>
          </p:cNvSpPr>
          <p:nvPr/>
        </p:nvSpPr>
        <p:spPr>
          <a:xfrm>
            <a:off x="4682004" y="3895783"/>
            <a:ext cx="1316928" cy="30494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36575" indent="-268288"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4863"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3150"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1438"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8"/>
              </a:rPr>
              <a:t>Interreg </a:t>
            </a:r>
            <a:b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8"/>
              </a:rPr>
            </a:br>
            <a: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8"/>
              </a:rPr>
              <a:t>TESIM NEXT </a:t>
            </a:r>
            <a:endPar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7147A"/>
              </a:solidFill>
              <a:effectLst/>
              <a:uLnTx/>
              <a:uFillTx/>
              <a:latin typeface="Calibri" panose="020F0502020204030204"/>
              <a:ea typeface="+mn-ea"/>
              <a:cs typeface="+mn-cs"/>
            </a:endParaRPr>
          </a:p>
        </p:txBody>
      </p:sp>
      <p:cxnSp>
        <p:nvCxnSpPr>
          <p:cNvPr id="46" name="Straight Connector 45" descr="decorative element">
            <a:extLst>
              <a:ext uri="{FF2B5EF4-FFF2-40B4-BE49-F238E27FC236}">
                <a16:creationId xmlns:a16="http://schemas.microsoft.com/office/drawing/2014/main" id="{B485D48B-07B3-91EC-5D97-476E39D48F03}"/>
              </a:ext>
              <a:ext uri="{C183D7F6-B498-43B3-948B-1728B52AA6E4}">
                <adec:decorative xmlns:adec="http://schemas.microsoft.com/office/drawing/2017/decorative" val="1"/>
              </a:ext>
            </a:extLst>
          </p:cNvPr>
          <p:cNvCxnSpPr>
            <a:cxnSpLocks/>
          </p:cNvCxnSpPr>
          <p:nvPr/>
        </p:nvCxnSpPr>
        <p:spPr>
          <a:xfrm flipH="1">
            <a:off x="5780610" y="2885067"/>
            <a:ext cx="1" cy="138777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1" name="Content Placeholder 6">
            <a:extLst>
              <a:ext uri="{FF2B5EF4-FFF2-40B4-BE49-F238E27FC236}">
                <a16:creationId xmlns:a16="http://schemas.microsoft.com/office/drawing/2014/main" id="{87D56A9A-0489-91FB-DCDE-EFCC8B6458A1}"/>
              </a:ext>
            </a:extLst>
          </p:cNvPr>
          <p:cNvSpPr txBox="1">
            <a:spLocks/>
          </p:cNvSpPr>
          <p:nvPr/>
        </p:nvSpPr>
        <p:spPr>
          <a:xfrm>
            <a:off x="5632600" y="3895783"/>
            <a:ext cx="1316705" cy="30494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36575" indent="-268288"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4863"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3150"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1438"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9"/>
              </a:rPr>
              <a:t>@</a:t>
            </a:r>
            <a:r>
              <a:rPr kumimoji="0" lang="en-US" sz="1100" b="0" i="0" u="none" strike="noStrike" kern="1200" cap="none" spc="0" normalizeH="0" baseline="0" noProof="0" dirty="0" err="1">
                <a:ln>
                  <a:noFill/>
                </a:ln>
                <a:solidFill>
                  <a:srgbClr val="07147A"/>
                </a:solidFill>
                <a:effectLst/>
                <a:uLnTx/>
                <a:uFillTx/>
                <a:latin typeface="Century Gothic" panose="020B0502020202020204" pitchFamily="34" charset="0"/>
                <a:ea typeface="+mn-ea"/>
                <a:cs typeface="+mn-cs"/>
                <a:hlinkClick r:id="rId9"/>
              </a:rPr>
              <a:t>interreg</a:t>
            </a:r>
            <a: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9"/>
              </a:rPr>
              <a:t>_</a:t>
            </a:r>
            <a:b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9"/>
              </a:rPr>
            </a:br>
            <a:r>
              <a:rPr kumimoji="0" lang="en-US" sz="1100" b="0" i="0" u="none" strike="noStrike" kern="1200" cap="none" spc="0" normalizeH="0" baseline="0" noProof="0" dirty="0" err="1">
                <a:ln>
                  <a:noFill/>
                </a:ln>
                <a:solidFill>
                  <a:srgbClr val="07147A"/>
                </a:solidFill>
                <a:effectLst/>
                <a:uLnTx/>
                <a:uFillTx/>
                <a:latin typeface="Century Gothic" panose="020B0502020202020204" pitchFamily="34" charset="0"/>
                <a:ea typeface="+mn-ea"/>
                <a:cs typeface="+mn-cs"/>
                <a:hlinkClick r:id="rId9"/>
              </a:rPr>
              <a:t>tesim_next</a:t>
            </a:r>
            <a:endPar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endParaRPr>
          </a:p>
        </p:txBody>
      </p:sp>
      <p:cxnSp>
        <p:nvCxnSpPr>
          <p:cNvPr id="52" name="Straight Connector 51" descr="decorative element">
            <a:extLst>
              <a:ext uri="{FF2B5EF4-FFF2-40B4-BE49-F238E27FC236}">
                <a16:creationId xmlns:a16="http://schemas.microsoft.com/office/drawing/2014/main" id="{486F688E-636D-BD84-D2BB-393EE2C3A3FE}"/>
              </a:ext>
              <a:ext uri="{C183D7F6-B498-43B3-948B-1728B52AA6E4}">
                <adec:decorative xmlns:adec="http://schemas.microsoft.com/office/drawing/2017/decorative" val="1"/>
              </a:ext>
            </a:extLst>
          </p:cNvPr>
          <p:cNvCxnSpPr>
            <a:cxnSpLocks/>
          </p:cNvCxnSpPr>
          <p:nvPr/>
        </p:nvCxnSpPr>
        <p:spPr>
          <a:xfrm flipH="1">
            <a:off x="6731210" y="2885067"/>
            <a:ext cx="1" cy="138777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53" name="Picture 52" descr="LinkedIn Icon">
            <a:hlinkClick r:id="rId10"/>
            <a:extLst>
              <a:ext uri="{FF2B5EF4-FFF2-40B4-BE49-F238E27FC236}">
                <a16:creationId xmlns:a16="http://schemas.microsoft.com/office/drawing/2014/main" id="{7CF05F76-7425-8F59-4095-C7E14D52337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49305" y="3132235"/>
            <a:ext cx="527685" cy="521661"/>
          </a:xfrm>
          <a:prstGeom prst="rect">
            <a:avLst/>
          </a:prstGeom>
        </p:spPr>
      </p:pic>
      <p:sp>
        <p:nvSpPr>
          <p:cNvPr id="54" name="Content Placeholder 6">
            <a:extLst>
              <a:ext uri="{FF2B5EF4-FFF2-40B4-BE49-F238E27FC236}">
                <a16:creationId xmlns:a16="http://schemas.microsoft.com/office/drawing/2014/main" id="{35496950-BCE0-988C-9D9F-DA93466F1374}"/>
              </a:ext>
            </a:extLst>
          </p:cNvPr>
          <p:cNvSpPr txBox="1">
            <a:spLocks/>
          </p:cNvSpPr>
          <p:nvPr/>
        </p:nvSpPr>
        <p:spPr>
          <a:xfrm>
            <a:off x="6637641" y="3895783"/>
            <a:ext cx="1147086" cy="30494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36575" indent="-268288"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4863"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3150"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1438"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10"/>
              </a:rPr>
              <a:t>Interreg</a:t>
            </a:r>
            <a:b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10"/>
              </a:rPr>
            </a:br>
            <a: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10"/>
              </a:rPr>
              <a:t>TESIM NEXT</a:t>
            </a:r>
            <a:endPar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endParaRPr>
          </a:p>
        </p:txBody>
      </p:sp>
      <p:sp>
        <p:nvSpPr>
          <p:cNvPr id="55" name="Content Placeholder 6">
            <a:extLst>
              <a:ext uri="{FF2B5EF4-FFF2-40B4-BE49-F238E27FC236}">
                <a16:creationId xmlns:a16="http://schemas.microsoft.com/office/drawing/2014/main" id="{03731F5D-7565-56ED-554E-8F94CAAC82F2}"/>
              </a:ext>
            </a:extLst>
          </p:cNvPr>
          <p:cNvSpPr txBox="1">
            <a:spLocks/>
          </p:cNvSpPr>
          <p:nvPr/>
        </p:nvSpPr>
        <p:spPr>
          <a:xfrm>
            <a:off x="3725151" y="3895783"/>
            <a:ext cx="1147086" cy="30494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36575" indent="-268288"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4863"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3150"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1438"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hlinkClick r:id="rId12"/>
              </a:rPr>
              <a:t>@</a:t>
            </a:r>
            <a:r>
              <a:rPr kumimoji="0" lang="en-US" sz="1100" b="0" i="0" u="none" strike="noStrike" kern="1200" cap="none" spc="0" normalizeH="0" baseline="0" noProof="0" dirty="0" err="1">
                <a:ln>
                  <a:noFill/>
                </a:ln>
                <a:solidFill>
                  <a:srgbClr val="07147A"/>
                </a:solidFill>
                <a:effectLst/>
                <a:uLnTx/>
                <a:uFillTx/>
                <a:latin typeface="Century Gothic" panose="020B0502020202020204" pitchFamily="34" charset="0"/>
                <a:ea typeface="+mn-ea"/>
                <a:cs typeface="+mn-cs"/>
                <a:hlinkClick r:id="rId12"/>
              </a:rPr>
              <a:t>tesimnext</a:t>
            </a:r>
            <a:endParaRPr kumimoji="0" lang="en-US" sz="1100" b="0" i="0"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endParaRPr>
          </a:p>
        </p:txBody>
      </p:sp>
      <p:cxnSp>
        <p:nvCxnSpPr>
          <p:cNvPr id="134" name="Straight Connector 133" descr="decorative element">
            <a:extLst>
              <a:ext uri="{FF2B5EF4-FFF2-40B4-BE49-F238E27FC236}">
                <a16:creationId xmlns:a16="http://schemas.microsoft.com/office/drawing/2014/main" id="{A9A3D27D-889D-7BE8-D3E5-E08764F3F29B}"/>
              </a:ext>
              <a:ext uri="{C183D7F6-B498-43B3-948B-1728B52AA6E4}">
                <adec:decorative xmlns:adec="http://schemas.microsoft.com/office/drawing/2017/decorative" val="1"/>
              </a:ext>
            </a:extLst>
          </p:cNvPr>
          <p:cNvCxnSpPr>
            <a:cxnSpLocks/>
          </p:cNvCxnSpPr>
          <p:nvPr/>
        </p:nvCxnSpPr>
        <p:spPr>
          <a:xfrm flipH="1">
            <a:off x="7681647" y="2890347"/>
            <a:ext cx="1" cy="138777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152" name="Picture 151" descr="A red circle with a white play button&#10;&#10;Description automatically generated">
            <a:hlinkClick r:id="rId13"/>
            <a:extLst>
              <a:ext uri="{FF2B5EF4-FFF2-40B4-BE49-F238E27FC236}">
                <a16:creationId xmlns:a16="http://schemas.microsoft.com/office/drawing/2014/main" id="{E17BE4E7-071E-0638-C0EB-0D8F0059B59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889064" y="3121576"/>
            <a:ext cx="545113" cy="545113"/>
          </a:xfrm>
          <a:prstGeom prst="rect">
            <a:avLst/>
          </a:prstGeom>
        </p:spPr>
      </p:pic>
      <p:sp>
        <p:nvSpPr>
          <p:cNvPr id="136" name="Content Placeholder 6">
            <a:extLst>
              <a:ext uri="{FF2B5EF4-FFF2-40B4-BE49-F238E27FC236}">
                <a16:creationId xmlns:a16="http://schemas.microsoft.com/office/drawing/2014/main" id="{13532026-DAEF-FE32-A8A5-AF8FE9794B7D}"/>
              </a:ext>
            </a:extLst>
          </p:cNvPr>
          <p:cNvSpPr txBox="1">
            <a:spLocks/>
          </p:cNvSpPr>
          <p:nvPr/>
        </p:nvSpPr>
        <p:spPr>
          <a:xfrm>
            <a:off x="7588078" y="3901063"/>
            <a:ext cx="1147086" cy="304942"/>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36575" indent="-268288"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4863"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3150"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1438" indent="-268288"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13"/>
              </a:rPr>
              <a:t>@</a:t>
            </a:r>
            <a:r>
              <a:rPr kumimoji="0" lang="en-GB" sz="1100" b="0" i="0" u="none" strike="noStrike" kern="1200" cap="none" spc="0" normalizeH="0" baseline="0" noProof="0" dirty="0" err="1">
                <a:ln>
                  <a:noFill/>
                </a:ln>
                <a:solidFill>
                  <a:srgbClr val="07147A"/>
                </a:solidFill>
                <a:effectLst/>
                <a:highlight>
                  <a:srgbClr val="FFFFFF"/>
                </a:highlight>
                <a:uLnTx/>
                <a:uFillTx/>
                <a:latin typeface="Century Gothic" panose="020B0502020202020204" pitchFamily="34" charset="0"/>
                <a:ea typeface="+mn-ea"/>
                <a:cs typeface="+mn-cs"/>
                <a:hlinkClick r:id="rId13"/>
              </a:rPr>
              <a:t>interreg</a:t>
            </a:r>
            <a:b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13"/>
              </a:rPr>
            </a:br>
            <a:r>
              <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hlinkClick r:id="rId13"/>
              </a:rPr>
              <a:t>TESIMNEXT</a:t>
            </a:r>
            <a:endParaRPr kumimoji="0" lang="en-GB" sz="1100" b="0" i="0" u="none" strike="noStrike" kern="1200" cap="none" spc="0" normalizeH="0" baseline="0" noProof="0" dirty="0">
              <a:ln>
                <a:noFill/>
              </a:ln>
              <a:solidFill>
                <a:srgbClr val="07147A"/>
              </a:solidFill>
              <a:effectLst/>
              <a:highlight>
                <a:srgbClr val="FFFFFF"/>
              </a:highlight>
              <a:uLnTx/>
              <a:uFillTx/>
              <a:latin typeface="Century Gothic" panose="020B0502020202020204" pitchFamily="34" charset="0"/>
              <a:ea typeface="+mn-ea"/>
              <a:cs typeface="+mn-cs"/>
            </a:endParaRPr>
          </a:p>
        </p:txBody>
      </p:sp>
      <p:pic>
        <p:nvPicPr>
          <p:cNvPr id="146" name="Picture 145" descr="A pink rectangular sign with white text&#10;&#10;Description automatically generated">
            <a:extLst>
              <a:ext uri="{FF2B5EF4-FFF2-40B4-BE49-F238E27FC236}">
                <a16:creationId xmlns:a16="http://schemas.microsoft.com/office/drawing/2014/main" id="{48B208B7-974C-324B-82A2-19EB23B96737}"/>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509304" y="1654322"/>
            <a:ext cx="1501685" cy="1501685"/>
          </a:xfrm>
          <a:prstGeom prst="rect">
            <a:avLst/>
          </a:prstGeom>
        </p:spPr>
      </p:pic>
      <p:pic>
        <p:nvPicPr>
          <p:cNvPr id="154" name="Picture 153">
            <a:hlinkClick r:id="rId12"/>
            <a:extLst>
              <a:ext uri="{FF2B5EF4-FFF2-40B4-BE49-F238E27FC236}">
                <a16:creationId xmlns:a16="http://schemas.microsoft.com/office/drawing/2014/main" id="{56733CA8-D078-407F-7638-5EAF79CAC6B4}"/>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084341" y="3121576"/>
            <a:ext cx="521661" cy="521661"/>
          </a:xfrm>
          <a:prstGeom prst="rect">
            <a:avLst/>
          </a:prstGeom>
        </p:spPr>
      </p:pic>
      <p:pic>
        <p:nvPicPr>
          <p:cNvPr id="10" name="Picture 9" descr="A blue square with a white letter f&#10;&#10;Description automatically generated">
            <a:hlinkClick r:id="rId8"/>
            <a:extLst>
              <a:ext uri="{FF2B5EF4-FFF2-40B4-BE49-F238E27FC236}">
                <a16:creationId xmlns:a16="http://schemas.microsoft.com/office/drawing/2014/main" id="{0BCA9C8D-3C9C-436D-E28B-62D44CABCF01}"/>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034026" y="3122476"/>
            <a:ext cx="523640" cy="523640"/>
          </a:xfrm>
          <a:prstGeom prst="rect">
            <a:avLst/>
          </a:prstGeom>
        </p:spPr>
      </p:pic>
      <p:pic>
        <p:nvPicPr>
          <p:cNvPr id="14" name="Picture 13">
            <a:hlinkClick r:id="rId9"/>
            <a:extLst>
              <a:ext uri="{FF2B5EF4-FFF2-40B4-BE49-F238E27FC236}">
                <a16:creationId xmlns:a16="http://schemas.microsoft.com/office/drawing/2014/main" id="{7807803B-01BE-4603-BCC3-4691AD6BB923}"/>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5936706" y="3061098"/>
            <a:ext cx="638365" cy="638365"/>
          </a:xfrm>
          <a:prstGeom prst="rect">
            <a:avLst/>
          </a:prstGeom>
        </p:spPr>
      </p:pic>
      <p:pic>
        <p:nvPicPr>
          <p:cNvPr id="18" name="Picture 17" descr="A blue rectangle with white text&#10;&#10;Description automatically generated">
            <a:extLst>
              <a:ext uri="{FF2B5EF4-FFF2-40B4-BE49-F238E27FC236}">
                <a16:creationId xmlns:a16="http://schemas.microsoft.com/office/drawing/2014/main" id="{9B599469-E49A-0E2C-D5E1-2B84F12B5164}"/>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221958" y="66993"/>
            <a:ext cx="1383957" cy="148578"/>
          </a:xfrm>
          <a:prstGeom prst="rect">
            <a:avLst/>
          </a:prstGeom>
        </p:spPr>
      </p:pic>
    </p:spTree>
    <p:extLst>
      <p:ext uri="{BB962C8B-B14F-4D97-AF65-F5344CB8AC3E}">
        <p14:creationId xmlns:p14="http://schemas.microsoft.com/office/powerpoint/2010/main" val="978071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16A1D-E7B1-AB1E-4E05-D722291A9C3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9B7D86-103B-2A2E-BEFD-8A68E8DFBE43}"/>
              </a:ext>
            </a:extLst>
          </p:cNvPr>
          <p:cNvSpPr>
            <a:spLocks noGrp="1"/>
          </p:cNvSpPr>
          <p:nvPr>
            <p:ph idx="1"/>
          </p:nvPr>
        </p:nvSpPr>
        <p:spPr>
          <a:xfrm>
            <a:off x="838200" y="1325658"/>
            <a:ext cx="10515600" cy="3784399"/>
          </a:xfrm>
        </p:spPr>
        <p:txBody>
          <a:bodyPr vert="horz" lIns="91440" tIns="45720" rIns="91440" bIns="45720" rtlCol="0">
            <a:normAutofit/>
          </a:bodyPr>
          <a:lstStyle/>
          <a:p>
            <a:r>
              <a:rPr lang="en-GB" sz="3200" b="1" dirty="0">
                <a:solidFill>
                  <a:schemeClr val="bg1"/>
                </a:solidFill>
                <a:highlight>
                  <a:srgbClr val="751D70"/>
                </a:highlight>
                <a:latin typeface="Century Gothic" panose="020B0502020202020204" pitchFamily="34" charset="0"/>
              </a:rPr>
              <a:t>TESIM is a project of the European Commission</a:t>
            </a:r>
          </a:p>
          <a:p>
            <a:endParaRPr lang="en-GB" sz="3200" b="1" dirty="0">
              <a:solidFill>
                <a:schemeClr val="bg1"/>
              </a:solidFill>
              <a:highlight>
                <a:srgbClr val="751D70"/>
              </a:highlight>
              <a:latin typeface="Century Gothic" panose="020B0502020202020204" pitchFamily="34" charset="0"/>
            </a:endParaRPr>
          </a:p>
          <a:p>
            <a:r>
              <a:rPr lang="en-GB" sz="3200" b="1" dirty="0">
                <a:solidFill>
                  <a:schemeClr val="bg1"/>
                </a:solidFill>
                <a:highlight>
                  <a:srgbClr val="751D70"/>
                </a:highlight>
                <a:latin typeface="Century Gothic" panose="020B0502020202020204" pitchFamily="34" charset="0"/>
              </a:rPr>
              <a:t>We support and guidance to the implementation the seven Interreg NEXT programmes</a:t>
            </a:r>
          </a:p>
        </p:txBody>
      </p:sp>
      <p:pic>
        <p:nvPicPr>
          <p:cNvPr id="6" name="Picture 5">
            <a:extLst>
              <a:ext uri="{FF2B5EF4-FFF2-40B4-BE49-F238E27FC236}">
                <a16:creationId xmlns:a16="http://schemas.microsoft.com/office/drawing/2014/main" id="{B3AD5C39-1F52-CC36-A7C8-06CD80FA8988}"/>
              </a:ext>
            </a:extLst>
          </p:cNvPr>
          <p:cNvPicPr>
            <a:picLocks noChangeAspect="1"/>
          </p:cNvPicPr>
          <p:nvPr/>
        </p:nvPicPr>
        <p:blipFill>
          <a:blip r:embed="rId2"/>
          <a:stretch>
            <a:fillRect/>
          </a:stretch>
        </p:blipFill>
        <p:spPr>
          <a:xfrm>
            <a:off x="1281403" y="4021430"/>
            <a:ext cx="3203171" cy="788778"/>
          </a:xfrm>
          <a:prstGeom prst="rect">
            <a:avLst/>
          </a:prstGeom>
          <a:ln>
            <a:solidFill>
              <a:srgbClr val="07147A"/>
            </a:solidFill>
          </a:ln>
        </p:spPr>
      </p:pic>
      <p:pic>
        <p:nvPicPr>
          <p:cNvPr id="7" name="Picture 6">
            <a:extLst>
              <a:ext uri="{FF2B5EF4-FFF2-40B4-BE49-F238E27FC236}">
                <a16:creationId xmlns:a16="http://schemas.microsoft.com/office/drawing/2014/main" id="{39679093-DF06-B38C-DD28-208ADD75CD70}"/>
              </a:ext>
            </a:extLst>
          </p:cNvPr>
          <p:cNvPicPr>
            <a:picLocks noChangeAspect="1"/>
          </p:cNvPicPr>
          <p:nvPr/>
        </p:nvPicPr>
        <p:blipFill>
          <a:blip r:embed="rId3"/>
          <a:stretch>
            <a:fillRect/>
          </a:stretch>
        </p:blipFill>
        <p:spPr>
          <a:xfrm>
            <a:off x="4664427" y="4045384"/>
            <a:ext cx="3247261" cy="764824"/>
          </a:xfrm>
          <a:prstGeom prst="rect">
            <a:avLst/>
          </a:prstGeom>
          <a:ln>
            <a:solidFill>
              <a:srgbClr val="07147A"/>
            </a:solidFill>
          </a:ln>
        </p:spPr>
      </p:pic>
      <p:pic>
        <p:nvPicPr>
          <p:cNvPr id="8" name="Picture 7">
            <a:extLst>
              <a:ext uri="{FF2B5EF4-FFF2-40B4-BE49-F238E27FC236}">
                <a16:creationId xmlns:a16="http://schemas.microsoft.com/office/drawing/2014/main" id="{E605E522-E9B4-79C8-7589-B18AA32E9739}"/>
              </a:ext>
            </a:extLst>
          </p:cNvPr>
          <p:cNvPicPr>
            <a:picLocks noChangeAspect="1"/>
          </p:cNvPicPr>
          <p:nvPr/>
        </p:nvPicPr>
        <p:blipFill>
          <a:blip r:embed="rId4"/>
          <a:stretch>
            <a:fillRect/>
          </a:stretch>
        </p:blipFill>
        <p:spPr>
          <a:xfrm>
            <a:off x="4669092" y="4961051"/>
            <a:ext cx="3242596" cy="764823"/>
          </a:xfrm>
          <a:prstGeom prst="rect">
            <a:avLst/>
          </a:prstGeom>
          <a:ln>
            <a:solidFill>
              <a:srgbClr val="07147A"/>
            </a:solidFill>
          </a:ln>
        </p:spPr>
      </p:pic>
      <p:pic>
        <p:nvPicPr>
          <p:cNvPr id="9" name="Picture 8">
            <a:extLst>
              <a:ext uri="{FF2B5EF4-FFF2-40B4-BE49-F238E27FC236}">
                <a16:creationId xmlns:a16="http://schemas.microsoft.com/office/drawing/2014/main" id="{EFE78C34-C3B2-B461-0C0C-32E1905074AC}"/>
              </a:ext>
            </a:extLst>
          </p:cNvPr>
          <p:cNvPicPr>
            <a:picLocks noChangeAspect="1"/>
          </p:cNvPicPr>
          <p:nvPr/>
        </p:nvPicPr>
        <p:blipFill>
          <a:blip r:embed="rId5"/>
          <a:stretch>
            <a:fillRect/>
          </a:stretch>
        </p:blipFill>
        <p:spPr>
          <a:xfrm>
            <a:off x="4330790" y="5900671"/>
            <a:ext cx="3661674" cy="719992"/>
          </a:xfrm>
          <a:prstGeom prst="rect">
            <a:avLst/>
          </a:prstGeom>
          <a:ln>
            <a:solidFill>
              <a:srgbClr val="07147A"/>
            </a:solidFill>
          </a:ln>
        </p:spPr>
      </p:pic>
      <p:pic>
        <p:nvPicPr>
          <p:cNvPr id="10" name="Picture 9">
            <a:extLst>
              <a:ext uri="{FF2B5EF4-FFF2-40B4-BE49-F238E27FC236}">
                <a16:creationId xmlns:a16="http://schemas.microsoft.com/office/drawing/2014/main" id="{D8B8A3DA-B011-4652-03B1-AF2F31CBAA99}"/>
              </a:ext>
            </a:extLst>
          </p:cNvPr>
          <p:cNvPicPr>
            <a:picLocks noChangeAspect="1"/>
          </p:cNvPicPr>
          <p:nvPr/>
        </p:nvPicPr>
        <p:blipFill>
          <a:blip r:embed="rId6"/>
          <a:stretch>
            <a:fillRect/>
          </a:stretch>
        </p:blipFill>
        <p:spPr>
          <a:xfrm>
            <a:off x="1281403" y="4961050"/>
            <a:ext cx="3203171" cy="764823"/>
          </a:xfrm>
          <a:prstGeom prst="rect">
            <a:avLst/>
          </a:prstGeom>
          <a:ln>
            <a:solidFill>
              <a:srgbClr val="07147A"/>
            </a:solidFill>
          </a:ln>
        </p:spPr>
      </p:pic>
      <p:pic>
        <p:nvPicPr>
          <p:cNvPr id="11" name="Picture 10">
            <a:extLst>
              <a:ext uri="{FF2B5EF4-FFF2-40B4-BE49-F238E27FC236}">
                <a16:creationId xmlns:a16="http://schemas.microsoft.com/office/drawing/2014/main" id="{1D08C3BD-49C9-10EF-91C1-3630907C6D92}"/>
              </a:ext>
            </a:extLst>
          </p:cNvPr>
          <p:cNvPicPr>
            <a:picLocks noChangeAspect="1"/>
          </p:cNvPicPr>
          <p:nvPr/>
        </p:nvPicPr>
        <p:blipFill>
          <a:blip r:embed="rId7"/>
          <a:stretch>
            <a:fillRect/>
          </a:stretch>
        </p:blipFill>
        <p:spPr>
          <a:xfrm>
            <a:off x="8254655" y="4961051"/>
            <a:ext cx="2545691" cy="764824"/>
          </a:xfrm>
          <a:prstGeom prst="rect">
            <a:avLst/>
          </a:prstGeom>
          <a:ln>
            <a:solidFill>
              <a:srgbClr val="07147A"/>
            </a:solidFill>
          </a:ln>
        </p:spPr>
      </p:pic>
      <p:pic>
        <p:nvPicPr>
          <p:cNvPr id="12" name="Picture 11">
            <a:extLst>
              <a:ext uri="{FF2B5EF4-FFF2-40B4-BE49-F238E27FC236}">
                <a16:creationId xmlns:a16="http://schemas.microsoft.com/office/drawing/2014/main" id="{2999E152-E840-1D3A-EF3F-4F17B8142573}"/>
              </a:ext>
            </a:extLst>
          </p:cNvPr>
          <p:cNvPicPr>
            <a:picLocks noChangeAspect="1"/>
          </p:cNvPicPr>
          <p:nvPr/>
        </p:nvPicPr>
        <p:blipFill>
          <a:blip r:embed="rId8"/>
          <a:stretch>
            <a:fillRect/>
          </a:stretch>
        </p:blipFill>
        <p:spPr>
          <a:xfrm>
            <a:off x="8254655" y="4045384"/>
            <a:ext cx="2545691" cy="764824"/>
          </a:xfrm>
          <a:prstGeom prst="rect">
            <a:avLst/>
          </a:prstGeom>
          <a:ln>
            <a:solidFill>
              <a:srgbClr val="07147A"/>
            </a:solidFill>
          </a:ln>
        </p:spPr>
      </p:pic>
    </p:spTree>
    <p:extLst>
      <p:ext uri="{BB962C8B-B14F-4D97-AF65-F5344CB8AC3E}">
        <p14:creationId xmlns:p14="http://schemas.microsoft.com/office/powerpoint/2010/main" val="562351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15028-CAAD-89ED-57F7-E202B56F4D9F}"/>
            </a:ext>
          </a:extLst>
        </p:cNvPr>
        <p:cNvGrpSpPr/>
        <p:nvPr/>
      </p:nvGrpSpPr>
      <p:grpSpPr>
        <a:xfrm>
          <a:off x="0" y="0"/>
          <a:ext cx="0" cy="0"/>
          <a:chOff x="0" y="0"/>
          <a:chExt cx="0" cy="0"/>
        </a:xfrm>
      </p:grpSpPr>
      <p:pic>
        <p:nvPicPr>
          <p:cNvPr id="2" name="Immagine 7">
            <a:extLst>
              <a:ext uri="{FF2B5EF4-FFF2-40B4-BE49-F238E27FC236}">
                <a16:creationId xmlns:a16="http://schemas.microsoft.com/office/drawing/2014/main" id="{754CF0B9-8906-1942-6F22-5E0EC9CC5E9F}"/>
              </a:ext>
            </a:extLst>
          </p:cNvPr>
          <p:cNvPicPr>
            <a:picLocks noChangeAspect="1"/>
          </p:cNvPicPr>
          <p:nvPr/>
        </p:nvPicPr>
        <p:blipFill>
          <a:blip r:embed="rId2">
            <a:alphaModFix amt="33000"/>
          </a:blip>
          <a:srcRect b="19990"/>
          <a:stretch/>
        </p:blipFill>
        <p:spPr>
          <a:xfrm>
            <a:off x="3862" y="2172"/>
            <a:ext cx="12185600" cy="5484228"/>
          </a:xfrm>
          <a:prstGeom prst="rect">
            <a:avLst/>
          </a:prstGeom>
        </p:spPr>
      </p:pic>
      <p:pic>
        <p:nvPicPr>
          <p:cNvPr id="9" name="Immagine 8">
            <a:extLst>
              <a:ext uri="{FF2B5EF4-FFF2-40B4-BE49-F238E27FC236}">
                <a16:creationId xmlns:a16="http://schemas.microsoft.com/office/drawing/2014/main" id="{3A26A5B9-6109-A9F8-9C9E-DA9B585C77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681" y="5878735"/>
            <a:ext cx="4515607" cy="756340"/>
          </a:xfrm>
          <a:prstGeom prst="rect">
            <a:avLst/>
          </a:prstGeom>
        </p:spPr>
      </p:pic>
      <p:pic>
        <p:nvPicPr>
          <p:cNvPr id="10" name="Immagine 9">
            <a:extLst>
              <a:ext uri="{FF2B5EF4-FFF2-40B4-BE49-F238E27FC236}">
                <a16:creationId xmlns:a16="http://schemas.microsoft.com/office/drawing/2014/main" id="{199E5DB0-3834-021C-740B-12E43369E2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49097" y="5878735"/>
            <a:ext cx="2229395" cy="863082"/>
          </a:xfrm>
          <a:prstGeom prst="rect">
            <a:avLst/>
          </a:prstGeom>
        </p:spPr>
      </p:pic>
      <p:sp>
        <p:nvSpPr>
          <p:cNvPr id="5" name="CasellaDiTesto 4">
            <a:extLst>
              <a:ext uri="{FF2B5EF4-FFF2-40B4-BE49-F238E27FC236}">
                <a16:creationId xmlns:a16="http://schemas.microsoft.com/office/drawing/2014/main" id="{63847BD0-82E1-1DBD-A325-C3020677D8A2}"/>
              </a:ext>
            </a:extLst>
          </p:cNvPr>
          <p:cNvSpPr txBox="1"/>
          <p:nvPr/>
        </p:nvSpPr>
        <p:spPr>
          <a:xfrm>
            <a:off x="1602083" y="1612757"/>
            <a:ext cx="9289073" cy="1569660"/>
          </a:xfrm>
          <a:prstGeom prst="rect">
            <a:avLst/>
          </a:prstGeom>
          <a:noFill/>
        </p:spPr>
        <p:txBody>
          <a:bodyPr wrap="square">
            <a:spAutoFit/>
          </a:bodyPr>
          <a:lstStyle/>
          <a:p>
            <a:pPr marR="0" lvl="0" algn="l" defTabSz="914400" rtl="0" eaLnBrk="1" fontAlgn="auto" latinLnBrk="0" hangingPunct="0">
              <a:lnSpc>
                <a:spcPct val="100000"/>
              </a:lnSpc>
              <a:spcBef>
                <a:spcPts val="1800"/>
              </a:spcBef>
              <a:spcAft>
                <a:spcPts val="0"/>
              </a:spcAft>
              <a:buClr>
                <a:srgbClr val="751D70"/>
              </a:buClr>
              <a:buSzPct val="100000"/>
              <a:tabLst/>
              <a:defRPr sz="2400" b="1">
                <a:solidFill>
                  <a:srgbClr val="07147A"/>
                </a:solidFill>
                <a:latin typeface="Century Gothic"/>
                <a:ea typeface="Century Gothic"/>
                <a:cs typeface="Century Gothic"/>
                <a:sym typeface="Century Gothic"/>
              </a:defRPr>
            </a:pPr>
            <a:r>
              <a:rPr kumimoji="0" lang="en-GB" sz="4800" b="1" i="1" u="none" strike="noStrike" kern="0" cap="none" spc="0" normalizeH="0" baseline="0" dirty="0">
                <a:ln>
                  <a:noFill/>
                </a:ln>
                <a:solidFill>
                  <a:srgbClr val="07147A"/>
                </a:solidFill>
                <a:effectLst/>
                <a:uLnTx/>
                <a:uFillTx/>
                <a:latin typeface="Century Gothic"/>
                <a:sym typeface="Century Gothic"/>
              </a:rPr>
              <a:t>Why should you participate in the </a:t>
            </a:r>
            <a:r>
              <a:rPr kumimoji="0" lang="en-GB" sz="4800" b="1" i="1" u="none" strike="noStrike" kern="0" cap="none" spc="0" normalizeH="0" baseline="0" dirty="0">
                <a:ln>
                  <a:noFill/>
                </a:ln>
                <a:solidFill>
                  <a:srgbClr val="751D70"/>
                </a:solidFill>
                <a:effectLst/>
                <a:uLnTx/>
                <a:uFillTx/>
                <a:latin typeface="Century Gothic"/>
                <a:sym typeface="Century Gothic"/>
              </a:rPr>
              <a:t>cross-border cooperation</a:t>
            </a:r>
            <a:r>
              <a:rPr kumimoji="0" lang="en-GB" sz="4800" b="1" i="1" u="none" strike="noStrike" kern="0" cap="none" spc="0" normalizeH="0" baseline="0" dirty="0">
                <a:ln>
                  <a:noFill/>
                </a:ln>
                <a:solidFill>
                  <a:srgbClr val="07147A"/>
                </a:solidFill>
                <a:effectLst/>
                <a:uLnTx/>
                <a:uFillTx/>
                <a:latin typeface="Century Gothic"/>
                <a:sym typeface="Century Gothic"/>
              </a:rPr>
              <a:t>?</a:t>
            </a:r>
          </a:p>
        </p:txBody>
      </p:sp>
    </p:spTree>
    <p:extLst>
      <p:ext uri="{BB962C8B-B14F-4D97-AF65-F5344CB8AC3E}">
        <p14:creationId xmlns:p14="http://schemas.microsoft.com/office/powerpoint/2010/main" val="2319572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onnecting and cycling! 🚲🌍 𝙏𝙝𝙚 𝘾𝙖𝙧𝙥𝙖𝙩𝙝𝙞𝙖𝙣 𝙈𝙤𝙗𝙞𝙡𝙞𝙩𝙮 project, brings nations and cycling enthusiasts together by connecting the Slovak Poloniny Trail and the Ukrainian Užanský Trail. The ENICBC 𝗛𝗨𝗡𝗚𝗔𝗥𝗬-𝗦𝗟𝗢𝗩𝗔𝗞𝗜𝗔-𝗥𝗢𝗠𝗔𝗡𝗜𝗔-𝗨𝗞𝗥𝗔𝗜𝗡𝗘 funded project enhanced over 6 km of paths with modern amenities:&#10;🏠 Smart rest shelters&#10;🅿️ Bike parking&#10;ℹ️ Info stands&#10;🗺️ Route mapsPaving the way for a more interconnected Europe, one pedal at a time! 🇪🇺CarpathianMobility Eurovello CyclingConnections Full video linked in our infrastructure 𝕙𝕚𝕘𝕙𝕝𝕚𝕘𝕙𝕥 🎥🌍eufundedproject crossbordercooperation euprogramme euproject euinmyregion Image credits presovsky.kraj 📷">
            <a:extLst>
              <a:ext uri="{FF2B5EF4-FFF2-40B4-BE49-F238E27FC236}">
                <a16:creationId xmlns:a16="http://schemas.microsoft.com/office/drawing/2014/main" id="{FCFD5F31-4136-303E-283E-71E2D6FDC7C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359386" y="1204686"/>
            <a:ext cx="2224314" cy="2224314"/>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descr="Immagine che contiene testo, aria aperta, acqua, cielo&#10;&#10;Descrizione generata automaticamente">
            <a:extLst>
              <a:ext uri="{FF2B5EF4-FFF2-40B4-BE49-F238E27FC236}">
                <a16:creationId xmlns:a16="http://schemas.microsoft.com/office/drawing/2014/main" id="{2B7391E8-6C44-88EF-DA52-C7D296069F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6668" y="1204686"/>
            <a:ext cx="2224314" cy="2224314"/>
          </a:xfrm>
          <a:prstGeom prst="rect">
            <a:avLst/>
          </a:prstGeom>
        </p:spPr>
      </p:pic>
      <p:pic>
        <p:nvPicPr>
          <p:cNvPr id="6" name="Immagine 5" descr="Immagine che contiene testo, aria aperta, vestiti, cielo&#10;&#10;Descrizione generata automaticamente">
            <a:extLst>
              <a:ext uri="{FF2B5EF4-FFF2-40B4-BE49-F238E27FC236}">
                <a16:creationId xmlns:a16="http://schemas.microsoft.com/office/drawing/2014/main" id="{54E772B6-4AA0-FB75-EB06-B16F9BA56E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6669" y="3635173"/>
            <a:ext cx="2224314" cy="2224314"/>
          </a:xfrm>
          <a:prstGeom prst="rect">
            <a:avLst/>
          </a:prstGeom>
        </p:spPr>
      </p:pic>
      <p:pic>
        <p:nvPicPr>
          <p:cNvPr id="8" name="Immagine 7">
            <a:extLst>
              <a:ext uri="{FF2B5EF4-FFF2-40B4-BE49-F238E27FC236}">
                <a16:creationId xmlns:a16="http://schemas.microsoft.com/office/drawing/2014/main" id="{940B3641-FF59-7D1E-4B40-8D021A927FA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70907" y="1204686"/>
            <a:ext cx="2224314" cy="2224314"/>
          </a:xfrm>
          <a:prstGeom prst="rect">
            <a:avLst/>
          </a:prstGeom>
        </p:spPr>
      </p:pic>
      <p:pic>
        <p:nvPicPr>
          <p:cNvPr id="10" name="Immagine 9" descr="Immagine che contiene vestiti, calzature, Teatro, testo&#10;&#10;Descrizione generata automaticamente">
            <a:extLst>
              <a:ext uri="{FF2B5EF4-FFF2-40B4-BE49-F238E27FC236}">
                <a16:creationId xmlns:a16="http://schemas.microsoft.com/office/drawing/2014/main" id="{F3D53F6C-8F5B-A7B5-4E30-E519D0882D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70908" y="3635174"/>
            <a:ext cx="2224314" cy="2224314"/>
          </a:xfrm>
          <a:prstGeom prst="rect">
            <a:avLst/>
          </a:prstGeom>
        </p:spPr>
      </p:pic>
      <p:pic>
        <p:nvPicPr>
          <p:cNvPr id="12" name="Immagine 11">
            <a:extLst>
              <a:ext uri="{FF2B5EF4-FFF2-40B4-BE49-F238E27FC236}">
                <a16:creationId xmlns:a16="http://schemas.microsoft.com/office/drawing/2014/main" id="{D4CC9F39-F621-AC40-BA0F-F2974B08D92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65147" y="1204687"/>
            <a:ext cx="2224314" cy="2224314"/>
          </a:xfrm>
          <a:prstGeom prst="rect">
            <a:avLst/>
          </a:prstGeom>
        </p:spPr>
      </p:pic>
      <p:pic>
        <p:nvPicPr>
          <p:cNvPr id="14" name="Immagine 13" descr="Immagine che contiene ape, testo, Insetto con ali a membrana, invertebrato&#10;&#10;Descrizione generata automaticamente">
            <a:extLst>
              <a:ext uri="{FF2B5EF4-FFF2-40B4-BE49-F238E27FC236}">
                <a16:creationId xmlns:a16="http://schemas.microsoft.com/office/drawing/2014/main" id="{138E33F4-2EAE-1064-DC5B-383F01625C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865148" y="3632911"/>
            <a:ext cx="2224314" cy="2224314"/>
          </a:xfrm>
          <a:prstGeom prst="rect">
            <a:avLst/>
          </a:prstGeom>
        </p:spPr>
      </p:pic>
      <p:sp>
        <p:nvSpPr>
          <p:cNvPr id="15" name="CasellaDiTesto 14">
            <a:extLst>
              <a:ext uri="{FF2B5EF4-FFF2-40B4-BE49-F238E27FC236}">
                <a16:creationId xmlns:a16="http://schemas.microsoft.com/office/drawing/2014/main" id="{46ED839E-E163-A815-8D6D-ECA820675037}"/>
              </a:ext>
            </a:extLst>
          </p:cNvPr>
          <p:cNvSpPr txBox="1"/>
          <p:nvPr/>
        </p:nvSpPr>
        <p:spPr>
          <a:xfrm>
            <a:off x="7476946" y="3714016"/>
            <a:ext cx="4353579" cy="2062103"/>
          </a:xfrm>
          <a:prstGeom prst="rect">
            <a:avLst/>
          </a:prstGeom>
          <a:noFill/>
        </p:spPr>
        <p:txBody>
          <a:bodyPr wrap="square">
            <a:spAutoFit/>
          </a:bodyPr>
          <a:lstStyle/>
          <a:p>
            <a:pPr algn="ctr"/>
            <a:r>
              <a:rPr lang="en-GB" sz="3200" b="1" dirty="0">
                <a:solidFill>
                  <a:srgbClr val="751D70"/>
                </a:solidFill>
                <a:latin typeface="Century Gothic" panose="020B0502020202020204" pitchFamily="34" charset="0"/>
              </a:rPr>
              <a:t>Over 900 </a:t>
            </a:r>
          </a:p>
          <a:p>
            <a:pPr algn="ctr"/>
            <a:r>
              <a:rPr lang="en-GB" sz="3200" b="1" dirty="0">
                <a:solidFill>
                  <a:srgbClr val="751D70"/>
                </a:solidFill>
                <a:latin typeface="Century Gothic" panose="020B0502020202020204" pitchFamily="34" charset="0"/>
              </a:rPr>
              <a:t>projects </a:t>
            </a:r>
          </a:p>
          <a:p>
            <a:pPr algn="ctr"/>
            <a:r>
              <a:rPr lang="en-GB" sz="3200" b="1" dirty="0">
                <a:solidFill>
                  <a:srgbClr val="751D70"/>
                </a:solidFill>
                <a:latin typeface="Century Gothic" panose="020B0502020202020204" pitchFamily="34" charset="0"/>
              </a:rPr>
              <a:t>In ENI CBC programmes!</a:t>
            </a:r>
            <a:endParaRPr lang="en-US" sz="3200" b="1" dirty="0">
              <a:solidFill>
                <a:srgbClr val="751D70"/>
              </a:solidFill>
              <a:latin typeface="Century Gothic" panose="020B0502020202020204" pitchFamily="34" charset="0"/>
            </a:endParaRPr>
          </a:p>
        </p:txBody>
      </p:sp>
    </p:spTree>
    <p:extLst>
      <p:ext uri="{BB962C8B-B14F-4D97-AF65-F5344CB8AC3E}">
        <p14:creationId xmlns:p14="http://schemas.microsoft.com/office/powerpoint/2010/main" val="3442149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2">
            <a:extLst>
              <a:ext uri="{FF2B5EF4-FFF2-40B4-BE49-F238E27FC236}">
                <a16:creationId xmlns:a16="http://schemas.microsoft.com/office/drawing/2014/main" id="{FE7C63A6-1AE4-3DBD-5802-52BE9A6ED8F7}"/>
              </a:ext>
            </a:extLst>
          </p:cNvPr>
          <p:cNvSpPr>
            <a:spLocks noGrp="1"/>
          </p:cNvSpPr>
          <p:nvPr>
            <p:ph type="body" sz="quarter" idx="10"/>
          </p:nvPr>
        </p:nvSpPr>
        <p:spPr>
          <a:xfrm>
            <a:off x="876668" y="436233"/>
            <a:ext cx="8894763" cy="387277"/>
          </a:xfrm>
        </p:spPr>
        <p:txBody>
          <a:bodyPr>
            <a:normAutofit lnSpcReduction="10000"/>
          </a:bodyPr>
          <a:lstStyle/>
          <a:p>
            <a:r>
              <a:rPr lang="en-US" b="1" dirty="0">
                <a:latin typeface="Century Gothic" panose="020B0502020202020204" pitchFamily="34" charset="0"/>
              </a:rPr>
              <a:t>Cooperation at project level</a:t>
            </a:r>
          </a:p>
          <a:p>
            <a:endParaRPr lang="it-IT" b="1" dirty="0">
              <a:latin typeface="Century Gothic" panose="020B0502020202020204" pitchFamily="34" charset="0"/>
            </a:endParaRPr>
          </a:p>
        </p:txBody>
      </p:sp>
      <p:sp>
        <p:nvSpPr>
          <p:cNvPr id="3" name="Rettangolo con angoli arrotondati 2">
            <a:extLst>
              <a:ext uri="{FF2B5EF4-FFF2-40B4-BE49-F238E27FC236}">
                <a16:creationId xmlns:a16="http://schemas.microsoft.com/office/drawing/2014/main" id="{046F4BD9-2F4B-5B79-0110-39ACFF906CB3}"/>
              </a:ext>
            </a:extLst>
          </p:cNvPr>
          <p:cNvSpPr/>
          <p:nvPr/>
        </p:nvSpPr>
        <p:spPr>
          <a:xfrm>
            <a:off x="7724764" y="2515512"/>
            <a:ext cx="3060072" cy="851026"/>
          </a:xfrm>
          <a:prstGeom prst="roundRect">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rgbClr val="07147A"/>
                </a:solidFill>
                <a:latin typeface="Century Gothic" panose="020B0502020202020204" pitchFamily="34" charset="0"/>
              </a:rPr>
              <a:t>Solve </a:t>
            </a:r>
            <a:r>
              <a:rPr lang="it-IT" b="1" u="sng" dirty="0">
                <a:solidFill>
                  <a:srgbClr val="07147A"/>
                </a:solidFill>
                <a:latin typeface="Century Gothic" panose="020B0502020202020204" pitchFamily="34" charset="0"/>
              </a:rPr>
              <a:t>common</a:t>
            </a:r>
            <a:r>
              <a:rPr lang="it-IT" b="1" dirty="0">
                <a:solidFill>
                  <a:srgbClr val="07147A"/>
                </a:solidFill>
                <a:latin typeface="Century Gothic" panose="020B0502020202020204" pitchFamily="34" charset="0"/>
              </a:rPr>
              <a:t> </a:t>
            </a:r>
            <a:r>
              <a:rPr lang="it-IT" b="1" dirty="0" err="1">
                <a:solidFill>
                  <a:srgbClr val="07147A"/>
                </a:solidFill>
                <a:latin typeface="Century Gothic" panose="020B0502020202020204" pitchFamily="34" charset="0"/>
              </a:rPr>
              <a:t>problems</a:t>
            </a:r>
            <a:endParaRPr lang="it-IT" b="1" dirty="0">
              <a:solidFill>
                <a:srgbClr val="07147A"/>
              </a:solidFill>
              <a:latin typeface="Century Gothic" panose="020B0502020202020204" pitchFamily="34" charset="0"/>
            </a:endParaRPr>
          </a:p>
        </p:txBody>
      </p:sp>
      <p:sp>
        <p:nvSpPr>
          <p:cNvPr id="5" name="Rettangolo con angoli arrotondati 4">
            <a:extLst>
              <a:ext uri="{FF2B5EF4-FFF2-40B4-BE49-F238E27FC236}">
                <a16:creationId xmlns:a16="http://schemas.microsoft.com/office/drawing/2014/main" id="{1BDD585E-FE56-EEE1-89B4-C0D00D232083}"/>
              </a:ext>
            </a:extLst>
          </p:cNvPr>
          <p:cNvSpPr/>
          <p:nvPr/>
        </p:nvSpPr>
        <p:spPr>
          <a:xfrm>
            <a:off x="7724764" y="3701516"/>
            <a:ext cx="3060072" cy="851026"/>
          </a:xfrm>
          <a:prstGeom prst="roundRect">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rgbClr val="07147A"/>
                </a:solidFill>
                <a:latin typeface="Century Gothic" panose="020B0502020202020204" pitchFamily="34" charset="0"/>
              </a:rPr>
              <a:t>Exploit </a:t>
            </a:r>
            <a:r>
              <a:rPr lang="it-IT" b="1" u="sng" dirty="0">
                <a:solidFill>
                  <a:srgbClr val="07147A"/>
                </a:solidFill>
                <a:latin typeface="Century Gothic" panose="020B0502020202020204" pitchFamily="34" charset="0"/>
              </a:rPr>
              <a:t>joint</a:t>
            </a:r>
            <a:r>
              <a:rPr lang="it-IT" b="1" dirty="0">
                <a:solidFill>
                  <a:srgbClr val="07147A"/>
                </a:solidFill>
                <a:latin typeface="Century Gothic" panose="020B0502020202020204" pitchFamily="34" charset="0"/>
              </a:rPr>
              <a:t> </a:t>
            </a:r>
            <a:r>
              <a:rPr lang="it-IT" b="1" dirty="0" err="1">
                <a:solidFill>
                  <a:srgbClr val="07147A"/>
                </a:solidFill>
                <a:latin typeface="Century Gothic" panose="020B0502020202020204" pitchFamily="34" charset="0"/>
              </a:rPr>
              <a:t>opportunities</a:t>
            </a:r>
            <a:endParaRPr lang="it-IT" b="1" dirty="0">
              <a:solidFill>
                <a:srgbClr val="07147A"/>
              </a:solidFill>
              <a:latin typeface="Century Gothic" panose="020B0502020202020204" pitchFamily="34" charset="0"/>
            </a:endParaRPr>
          </a:p>
        </p:txBody>
      </p:sp>
      <p:sp>
        <p:nvSpPr>
          <p:cNvPr id="6" name="Rettangolo con angoli arrotondati 5">
            <a:extLst>
              <a:ext uri="{FF2B5EF4-FFF2-40B4-BE49-F238E27FC236}">
                <a16:creationId xmlns:a16="http://schemas.microsoft.com/office/drawing/2014/main" id="{28D498E4-B424-3B9E-58F5-849A76961A83}"/>
              </a:ext>
            </a:extLst>
          </p:cNvPr>
          <p:cNvSpPr/>
          <p:nvPr/>
        </p:nvSpPr>
        <p:spPr>
          <a:xfrm>
            <a:off x="7724764" y="4887520"/>
            <a:ext cx="3060072" cy="851026"/>
          </a:xfrm>
          <a:prstGeom prst="roundRect">
            <a:avLst/>
          </a:prstGeom>
          <a:solidFill>
            <a:schemeClr val="accent1">
              <a:lumMod val="20000"/>
              <a:lumOff val="80000"/>
            </a:schemeClr>
          </a:solidFill>
          <a:ln w="38100">
            <a:solidFill>
              <a:srgbClr val="07147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a:solidFill>
                  <a:srgbClr val="07147A"/>
                </a:solidFill>
                <a:latin typeface="Century Gothic" panose="020B0502020202020204" pitchFamily="34" charset="0"/>
              </a:rPr>
              <a:t>Exchange and </a:t>
            </a:r>
            <a:r>
              <a:rPr lang="it-IT" b="1" dirty="0" err="1">
                <a:solidFill>
                  <a:srgbClr val="07147A"/>
                </a:solidFill>
                <a:latin typeface="Century Gothic" panose="020B0502020202020204" pitchFamily="34" charset="0"/>
              </a:rPr>
              <a:t>learn</a:t>
            </a:r>
            <a:r>
              <a:rPr lang="it-IT" b="1" dirty="0">
                <a:solidFill>
                  <a:srgbClr val="07147A"/>
                </a:solidFill>
                <a:latin typeface="Century Gothic" panose="020B0502020202020204" pitchFamily="34" charset="0"/>
              </a:rPr>
              <a:t> </a:t>
            </a:r>
            <a:r>
              <a:rPr lang="it-IT" b="1" u="sng" dirty="0">
                <a:solidFill>
                  <a:srgbClr val="07147A"/>
                </a:solidFill>
                <a:latin typeface="Century Gothic" panose="020B0502020202020204" pitchFamily="34" charset="0"/>
              </a:rPr>
              <a:t>from </a:t>
            </a:r>
            <a:r>
              <a:rPr lang="it-IT" b="1" u="sng" dirty="0" err="1">
                <a:solidFill>
                  <a:srgbClr val="07147A"/>
                </a:solidFill>
                <a:latin typeface="Century Gothic" panose="020B0502020202020204" pitchFamily="34" charset="0"/>
              </a:rPr>
              <a:t>each</a:t>
            </a:r>
            <a:r>
              <a:rPr lang="it-IT" b="1" u="sng" dirty="0">
                <a:solidFill>
                  <a:srgbClr val="07147A"/>
                </a:solidFill>
                <a:latin typeface="Century Gothic" panose="020B0502020202020204" pitchFamily="34" charset="0"/>
              </a:rPr>
              <a:t> </a:t>
            </a:r>
            <a:r>
              <a:rPr lang="it-IT" b="1" u="sng" dirty="0" err="1">
                <a:solidFill>
                  <a:srgbClr val="07147A"/>
                </a:solidFill>
                <a:latin typeface="Century Gothic" panose="020B0502020202020204" pitchFamily="34" charset="0"/>
              </a:rPr>
              <a:t>other</a:t>
            </a:r>
            <a:endParaRPr lang="it-IT" b="1" u="sng" dirty="0">
              <a:solidFill>
                <a:srgbClr val="07147A"/>
              </a:solidFill>
              <a:latin typeface="Century Gothic" panose="020B0502020202020204" pitchFamily="34" charset="0"/>
            </a:endParaRPr>
          </a:p>
        </p:txBody>
      </p:sp>
      <p:sp>
        <p:nvSpPr>
          <p:cNvPr id="7" name="CasellaDiTesto 6">
            <a:extLst>
              <a:ext uri="{FF2B5EF4-FFF2-40B4-BE49-F238E27FC236}">
                <a16:creationId xmlns:a16="http://schemas.microsoft.com/office/drawing/2014/main" id="{699F2441-1D90-22D6-E4F9-C079E854B9C2}"/>
              </a:ext>
            </a:extLst>
          </p:cNvPr>
          <p:cNvSpPr txBox="1"/>
          <p:nvPr/>
        </p:nvSpPr>
        <p:spPr>
          <a:xfrm>
            <a:off x="6719827" y="1200083"/>
            <a:ext cx="5133315" cy="1077218"/>
          </a:xfrm>
          <a:prstGeom prst="rect">
            <a:avLst/>
          </a:prstGeom>
          <a:noFill/>
        </p:spPr>
        <p:txBody>
          <a:bodyPr wrap="square">
            <a:spAutoFit/>
          </a:bodyPr>
          <a:lstStyle/>
          <a:p>
            <a:pPr algn="ctr"/>
            <a:r>
              <a:rPr lang="en-GB" sz="3200" b="1" dirty="0">
                <a:solidFill>
                  <a:srgbClr val="751D70"/>
                </a:solidFill>
                <a:latin typeface="Century Gothic" panose="020B0502020202020204" pitchFamily="34" charset="0"/>
              </a:rPr>
              <a:t>Without a partnership, </a:t>
            </a:r>
          </a:p>
          <a:p>
            <a:pPr algn="ctr"/>
            <a:r>
              <a:rPr lang="en-GB" sz="3200" b="1" dirty="0">
                <a:solidFill>
                  <a:srgbClr val="751D70"/>
                </a:solidFill>
                <a:latin typeface="Century Gothic" panose="020B0502020202020204" pitchFamily="34" charset="0"/>
              </a:rPr>
              <a:t>you cannot:</a:t>
            </a:r>
            <a:endParaRPr lang="en-US" sz="3200" b="1" dirty="0">
              <a:solidFill>
                <a:srgbClr val="751D70"/>
              </a:solidFill>
              <a:latin typeface="Century Gothic" panose="020B0502020202020204" pitchFamily="34" charset="0"/>
            </a:endParaRPr>
          </a:p>
        </p:txBody>
      </p:sp>
      <p:grpSp>
        <p:nvGrpSpPr>
          <p:cNvPr id="16" name="Gruppo 15">
            <a:extLst>
              <a:ext uri="{FF2B5EF4-FFF2-40B4-BE49-F238E27FC236}">
                <a16:creationId xmlns:a16="http://schemas.microsoft.com/office/drawing/2014/main" id="{07C9A3FE-C7AF-919A-0E88-B0630197B43F}"/>
              </a:ext>
            </a:extLst>
          </p:cNvPr>
          <p:cNvGrpSpPr/>
          <p:nvPr/>
        </p:nvGrpSpPr>
        <p:grpSpPr>
          <a:xfrm>
            <a:off x="2072382" y="1117538"/>
            <a:ext cx="5192916" cy="5357985"/>
            <a:chOff x="679010" y="1063782"/>
            <a:chExt cx="5192916" cy="5357985"/>
          </a:xfrm>
        </p:grpSpPr>
        <p:grpSp>
          <p:nvGrpSpPr>
            <p:cNvPr id="12" name="Gruppo 11">
              <a:extLst>
                <a:ext uri="{FF2B5EF4-FFF2-40B4-BE49-F238E27FC236}">
                  <a16:creationId xmlns:a16="http://schemas.microsoft.com/office/drawing/2014/main" id="{9782949C-0355-79BB-B8C0-41B7F258941D}"/>
                </a:ext>
              </a:extLst>
            </p:cNvPr>
            <p:cNvGrpSpPr/>
            <p:nvPr/>
          </p:nvGrpSpPr>
          <p:grpSpPr>
            <a:xfrm>
              <a:off x="679010" y="1063782"/>
              <a:ext cx="5030707" cy="5357985"/>
              <a:chOff x="679010" y="1063782"/>
              <a:chExt cx="5030707" cy="5357985"/>
            </a:xfrm>
          </p:grpSpPr>
          <p:grpSp>
            <p:nvGrpSpPr>
              <p:cNvPr id="11" name="Gruppo 10">
                <a:extLst>
                  <a:ext uri="{FF2B5EF4-FFF2-40B4-BE49-F238E27FC236}">
                    <a16:creationId xmlns:a16="http://schemas.microsoft.com/office/drawing/2014/main" id="{41F54007-DDE0-17BD-2533-9FA171C36087}"/>
                  </a:ext>
                </a:extLst>
              </p:cNvPr>
              <p:cNvGrpSpPr/>
              <p:nvPr/>
            </p:nvGrpSpPr>
            <p:grpSpPr>
              <a:xfrm>
                <a:off x="679010" y="1063782"/>
                <a:ext cx="5030707" cy="5357985"/>
                <a:chOff x="679010" y="1063782"/>
                <a:chExt cx="5030707" cy="5357985"/>
              </a:xfrm>
            </p:grpSpPr>
            <p:pic>
              <p:nvPicPr>
                <p:cNvPr id="10" name="Immagine 9">
                  <a:extLst>
                    <a:ext uri="{FF2B5EF4-FFF2-40B4-BE49-F238E27FC236}">
                      <a16:creationId xmlns:a16="http://schemas.microsoft.com/office/drawing/2014/main" id="{E7F1F3AA-692D-E36B-FCF5-86A9857E5FB4}"/>
                    </a:ext>
                  </a:extLst>
                </p:cNvPr>
                <p:cNvPicPr>
                  <a:picLocks noChangeAspect="1"/>
                </p:cNvPicPr>
                <p:nvPr/>
              </p:nvPicPr>
              <p:blipFill>
                <a:blip r:embed="rId3"/>
                <a:stretch>
                  <a:fillRect/>
                </a:stretch>
              </p:blipFill>
              <p:spPr>
                <a:xfrm>
                  <a:off x="679010" y="1544967"/>
                  <a:ext cx="4876800" cy="4876800"/>
                </a:xfrm>
                <a:prstGeom prst="rect">
                  <a:avLst/>
                </a:prstGeom>
              </p:spPr>
            </p:pic>
            <p:sp>
              <p:nvSpPr>
                <p:cNvPr id="8" name="Rettangolo 7">
                  <a:extLst>
                    <a:ext uri="{FF2B5EF4-FFF2-40B4-BE49-F238E27FC236}">
                      <a16:creationId xmlns:a16="http://schemas.microsoft.com/office/drawing/2014/main" id="{99632949-3443-0890-0A36-CF8B804E1D4F}"/>
                    </a:ext>
                  </a:extLst>
                </p:cNvPr>
                <p:cNvSpPr/>
                <p:nvPr/>
              </p:nvSpPr>
              <p:spPr>
                <a:xfrm>
                  <a:off x="3811508" y="1063782"/>
                  <a:ext cx="1898209" cy="306324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grpSp>
          <p:pic>
            <p:nvPicPr>
              <p:cNvPr id="2" name="Immagine 1">
                <a:extLst>
                  <a:ext uri="{FF2B5EF4-FFF2-40B4-BE49-F238E27FC236}">
                    <a16:creationId xmlns:a16="http://schemas.microsoft.com/office/drawing/2014/main" id="{C07EE341-BFBE-F009-CE56-4437BE1F84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93815" y="1063782"/>
                <a:ext cx="1010966" cy="1844494"/>
              </a:xfrm>
              <a:prstGeom prst="rect">
                <a:avLst/>
              </a:prstGeom>
            </p:spPr>
          </p:pic>
        </p:grpSp>
        <p:pic>
          <p:nvPicPr>
            <p:cNvPr id="13" name="Immagine 12">
              <a:extLst>
                <a:ext uri="{FF2B5EF4-FFF2-40B4-BE49-F238E27FC236}">
                  <a16:creationId xmlns:a16="http://schemas.microsoft.com/office/drawing/2014/main" id="{78CE21ED-A242-B899-B25D-AEFD076A413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61443" y="1673158"/>
              <a:ext cx="1010966" cy="1844494"/>
            </a:xfrm>
            <a:prstGeom prst="rect">
              <a:avLst/>
            </a:prstGeom>
          </p:spPr>
        </p:pic>
        <p:pic>
          <p:nvPicPr>
            <p:cNvPr id="14" name="Immagine 13">
              <a:extLst>
                <a:ext uri="{FF2B5EF4-FFF2-40B4-BE49-F238E27FC236}">
                  <a16:creationId xmlns:a16="http://schemas.microsoft.com/office/drawing/2014/main" id="{E289E066-E087-6907-7D07-3E9FD408A8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12613" y="2319952"/>
              <a:ext cx="1010966" cy="1844494"/>
            </a:xfrm>
            <a:prstGeom prst="rect">
              <a:avLst/>
            </a:prstGeom>
          </p:spPr>
        </p:pic>
        <p:pic>
          <p:nvPicPr>
            <p:cNvPr id="15" name="Immagine 14">
              <a:extLst>
                <a:ext uri="{FF2B5EF4-FFF2-40B4-BE49-F238E27FC236}">
                  <a16:creationId xmlns:a16="http://schemas.microsoft.com/office/drawing/2014/main" id="{C952B240-9289-759E-01E9-E8AE78AB89E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0960" y="2587224"/>
              <a:ext cx="1010966" cy="1844494"/>
            </a:xfrm>
            <a:prstGeom prst="rect">
              <a:avLst/>
            </a:prstGeom>
          </p:spPr>
        </p:pic>
      </p:grpSp>
      <p:sp>
        <p:nvSpPr>
          <p:cNvPr id="9" name="Segnaposto testo 2">
            <a:extLst>
              <a:ext uri="{FF2B5EF4-FFF2-40B4-BE49-F238E27FC236}">
                <a16:creationId xmlns:a16="http://schemas.microsoft.com/office/drawing/2014/main" id="{278B7D28-C199-F079-730D-99DE997709D5}"/>
              </a:ext>
            </a:extLst>
          </p:cNvPr>
          <p:cNvSpPr txBox="1">
            <a:spLocks/>
          </p:cNvSpPr>
          <p:nvPr/>
        </p:nvSpPr>
        <p:spPr>
          <a:xfrm>
            <a:off x="885004" y="1304695"/>
            <a:ext cx="3133117" cy="1884033"/>
          </a:xfrm>
          <a:prstGeom prst="rect">
            <a:avLst/>
          </a:prstGeom>
          <a:solidFill>
            <a:schemeClr val="accent2">
              <a:lumMod val="20000"/>
              <a:lumOff val="80000"/>
            </a:schemeClr>
          </a:solidFill>
        </p:spPr>
        <p:txBody>
          <a:bodyPr vert="horz" lIns="91440" tIns="45720" rIns="91440" bIns="45720" rtlCol="0">
            <a:noAutofit/>
          </a:bodyPr>
          <a:lstStyle>
            <a:lvl1pPr marL="0" indent="0" algn="just" defTabSz="914400" rtl="0" eaLnBrk="1" latinLnBrk="0" hangingPunct="1">
              <a:lnSpc>
                <a:spcPct val="90000"/>
              </a:lnSpc>
              <a:spcBef>
                <a:spcPts val="1000"/>
              </a:spcBef>
              <a:buFont typeface="Arial" panose="020B0604020202020204" pitchFamily="34" charset="0"/>
              <a:buNone/>
              <a:defRPr sz="2400" kern="1200">
                <a:solidFill>
                  <a:srgbClr val="751D7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3600" b="1" dirty="0">
                <a:latin typeface="Century Gothic" panose="020B0502020202020204" pitchFamily="34" charset="0"/>
              </a:rPr>
              <a:t>You </a:t>
            </a:r>
          </a:p>
          <a:p>
            <a:pPr algn="ctr"/>
            <a:r>
              <a:rPr lang="en-US" sz="3600" b="1" dirty="0">
                <a:latin typeface="Century Gothic" panose="020B0502020202020204" pitchFamily="34" charset="0"/>
              </a:rPr>
              <a:t>need partners!</a:t>
            </a:r>
          </a:p>
          <a:p>
            <a:pPr algn="ctr"/>
            <a:endParaRPr lang="en-US" sz="3600" b="1" dirty="0">
              <a:latin typeface="Century Gothic" panose="020B0502020202020204" pitchFamily="34" charset="0"/>
            </a:endParaRPr>
          </a:p>
          <a:p>
            <a:pPr algn="ctr"/>
            <a:endParaRPr lang="it-IT" sz="3600" b="1" dirty="0">
              <a:latin typeface="Century Gothic" panose="020B0502020202020204" pitchFamily="34" charset="0"/>
            </a:endParaRPr>
          </a:p>
        </p:txBody>
      </p:sp>
    </p:spTree>
    <p:extLst>
      <p:ext uri="{BB962C8B-B14F-4D97-AF65-F5344CB8AC3E}">
        <p14:creationId xmlns:p14="http://schemas.microsoft.com/office/powerpoint/2010/main" val="153835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7">
            <a:extLst>
              <a:ext uri="{FF2B5EF4-FFF2-40B4-BE49-F238E27FC236}">
                <a16:creationId xmlns:a16="http://schemas.microsoft.com/office/drawing/2014/main" id="{AFFA10AE-DB39-C5FC-A57E-D324CD471890}"/>
              </a:ext>
            </a:extLst>
          </p:cNvPr>
          <p:cNvPicPr>
            <a:picLocks noChangeAspect="1"/>
          </p:cNvPicPr>
          <p:nvPr/>
        </p:nvPicPr>
        <p:blipFill>
          <a:blip r:embed="rId3">
            <a:alphaModFix amt="33000"/>
          </a:blip>
          <a:srcRect b="19990"/>
          <a:stretch/>
        </p:blipFill>
        <p:spPr>
          <a:xfrm>
            <a:off x="3862" y="2172"/>
            <a:ext cx="12185600" cy="5484228"/>
          </a:xfrm>
          <a:prstGeom prst="rect">
            <a:avLst/>
          </a:prstGeom>
        </p:spPr>
      </p:pic>
      <p:pic>
        <p:nvPicPr>
          <p:cNvPr id="9" name="Immagine 8">
            <a:extLst>
              <a:ext uri="{FF2B5EF4-FFF2-40B4-BE49-F238E27FC236}">
                <a16:creationId xmlns:a16="http://schemas.microsoft.com/office/drawing/2014/main" id="{68B0D1F6-6522-399C-1D0B-52F9BEB25E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0681" y="5878735"/>
            <a:ext cx="4515607" cy="756340"/>
          </a:xfrm>
          <a:prstGeom prst="rect">
            <a:avLst/>
          </a:prstGeom>
        </p:spPr>
      </p:pic>
      <p:pic>
        <p:nvPicPr>
          <p:cNvPr id="10" name="Immagine 9">
            <a:extLst>
              <a:ext uri="{FF2B5EF4-FFF2-40B4-BE49-F238E27FC236}">
                <a16:creationId xmlns:a16="http://schemas.microsoft.com/office/drawing/2014/main" id="{3B5E90EC-55E5-1712-EB6C-6A73F0AA58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49097" y="5878735"/>
            <a:ext cx="2229395" cy="863082"/>
          </a:xfrm>
          <a:prstGeom prst="rect">
            <a:avLst/>
          </a:prstGeom>
        </p:spPr>
      </p:pic>
      <p:sp>
        <p:nvSpPr>
          <p:cNvPr id="3" name="CasellaDiTesto 4">
            <a:extLst>
              <a:ext uri="{FF2B5EF4-FFF2-40B4-BE49-F238E27FC236}">
                <a16:creationId xmlns:a16="http://schemas.microsoft.com/office/drawing/2014/main" id="{237C3966-75D0-0209-08AE-8D3E96F50E06}"/>
              </a:ext>
            </a:extLst>
          </p:cNvPr>
          <p:cNvSpPr txBox="1"/>
          <p:nvPr/>
        </p:nvSpPr>
        <p:spPr>
          <a:xfrm>
            <a:off x="1380565" y="742878"/>
            <a:ext cx="10008060" cy="258532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1"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5400" b="1" i="1" dirty="0">
                <a:solidFill>
                  <a:srgbClr val="07147A"/>
                </a:solidFill>
                <a:latin typeface="Century Gothic" panose="020B0502020202020204" pitchFamily="34" charset="0"/>
              </a:rPr>
              <a:t>What is the </a:t>
            </a:r>
            <a:r>
              <a:rPr lang="en-US" sz="5400" b="1" i="1" dirty="0">
                <a:solidFill>
                  <a:srgbClr val="751D70"/>
                </a:solidFill>
                <a:latin typeface="Century Gothic" panose="020B0502020202020204" pitchFamily="34" charset="0"/>
              </a:rPr>
              <a:t>a</a:t>
            </a:r>
            <a:r>
              <a:rPr kumimoji="0" lang="en-US" sz="5400" b="1" i="1" u="none" strike="noStrike" kern="1200" cap="none" spc="0" normalizeH="0" baseline="0" noProof="0" dirty="0" err="1">
                <a:ln>
                  <a:noFill/>
                </a:ln>
                <a:solidFill>
                  <a:srgbClr val="751D70"/>
                </a:solidFill>
                <a:effectLst/>
                <a:uLnTx/>
                <a:uFillTx/>
                <a:latin typeface="Century Gothic" panose="020B0502020202020204" pitchFamily="34" charset="0"/>
                <a:ea typeface="+mn-ea"/>
                <a:cs typeface="+mn-cs"/>
              </a:rPr>
              <a:t>dded</a:t>
            </a:r>
            <a:r>
              <a:rPr kumimoji="0" lang="en-US" sz="5400" b="1" i="1" u="none" strike="noStrike" kern="1200" cap="none" spc="0" normalizeH="0" baseline="0" noProof="0" dirty="0">
                <a:ln>
                  <a:noFill/>
                </a:ln>
                <a:solidFill>
                  <a:srgbClr val="751D70"/>
                </a:solidFill>
                <a:effectLst/>
                <a:uLnTx/>
                <a:uFillTx/>
                <a:latin typeface="Century Gothic" panose="020B0502020202020204" pitchFamily="34" charset="0"/>
                <a:ea typeface="+mn-ea"/>
                <a:cs typeface="+mn-cs"/>
              </a:rPr>
              <a:t> value </a:t>
            </a:r>
            <a:r>
              <a:rPr kumimoji="0" lang="en-US" sz="5400" b="1" i="1" u="none" strike="noStrike" kern="1200" cap="none" spc="0" normalizeH="0" baseline="0" noProof="0" dirty="0">
                <a:ln>
                  <a:noFill/>
                </a:ln>
                <a:solidFill>
                  <a:srgbClr val="07147A"/>
                </a:solidFill>
                <a:effectLst/>
                <a:uLnTx/>
                <a:uFillTx/>
                <a:latin typeface="Century Gothic" panose="020B0502020202020204" pitchFamily="34" charset="0"/>
                <a:ea typeface="+mn-ea"/>
                <a:cs typeface="+mn-cs"/>
              </a:rPr>
              <a:t>of cross-border cooperation?</a:t>
            </a:r>
          </a:p>
        </p:txBody>
      </p:sp>
    </p:spTree>
    <p:extLst>
      <p:ext uri="{BB962C8B-B14F-4D97-AF65-F5344CB8AC3E}">
        <p14:creationId xmlns:p14="http://schemas.microsoft.com/office/powerpoint/2010/main" val="3395279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1">
            <a:extLst>
              <a:ext uri="{FF2B5EF4-FFF2-40B4-BE49-F238E27FC236}">
                <a16:creationId xmlns:a16="http://schemas.microsoft.com/office/drawing/2014/main" id="{1BB9A97A-301E-A51D-90AB-C4B282F4DBE6}"/>
              </a:ext>
            </a:extLst>
          </p:cNvPr>
          <p:cNvGraphicFramePr>
            <a:graphicFrameLocks noGrp="1"/>
          </p:cNvGraphicFramePr>
          <p:nvPr>
            <p:ph idx="1"/>
            <p:extLst>
              <p:ext uri="{D42A27DB-BD31-4B8C-83A1-F6EECF244321}">
                <p14:modId xmlns:p14="http://schemas.microsoft.com/office/powerpoint/2010/main" val="4005311730"/>
              </p:ext>
            </p:extLst>
          </p:nvPr>
        </p:nvGraphicFramePr>
        <p:xfrm>
          <a:off x="2237546" y="1487603"/>
          <a:ext cx="7135054" cy="34639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Espace réservé du texte 2">
            <a:extLst>
              <a:ext uri="{FF2B5EF4-FFF2-40B4-BE49-F238E27FC236}">
                <a16:creationId xmlns:a16="http://schemas.microsoft.com/office/drawing/2014/main" id="{6015B02E-A5E6-674F-B557-4645B354C6BC}"/>
              </a:ext>
            </a:extLst>
          </p:cNvPr>
          <p:cNvSpPr>
            <a:spLocks noGrp="1"/>
          </p:cNvSpPr>
          <p:nvPr>
            <p:ph type="body" sz="quarter" idx="10"/>
          </p:nvPr>
        </p:nvSpPr>
        <p:spPr>
          <a:xfrm>
            <a:off x="806605" y="533509"/>
            <a:ext cx="8894763" cy="387277"/>
          </a:xfrm>
        </p:spPr>
        <p:txBody>
          <a:bodyPr>
            <a:normAutofit fontScale="92500" lnSpcReduction="10000"/>
          </a:bodyPr>
          <a:lstStyle/>
          <a:p>
            <a:r>
              <a:rPr lang="fr-FR" b="1" dirty="0" err="1">
                <a:latin typeface="Century Gothic" panose="020B0502020202020204" pitchFamily="34" charset="0"/>
              </a:rPr>
              <a:t>What</a:t>
            </a:r>
            <a:r>
              <a:rPr lang="fr-FR" b="1" dirty="0">
                <a:latin typeface="Century Gothic" panose="020B0502020202020204" pitchFamily="34" charset="0"/>
              </a:rPr>
              <a:t> </a:t>
            </a:r>
            <a:r>
              <a:rPr lang="fr-FR" b="1" dirty="0" err="1">
                <a:latin typeface="Century Gothic" panose="020B0502020202020204" pitchFamily="34" charset="0"/>
              </a:rPr>
              <a:t>is</a:t>
            </a:r>
            <a:r>
              <a:rPr lang="fr-FR" b="1" dirty="0">
                <a:latin typeface="Century Gothic" panose="020B0502020202020204" pitchFamily="34" charset="0"/>
              </a:rPr>
              <a:t> cross-border/transnational </a:t>
            </a:r>
            <a:r>
              <a:rPr lang="fr-FR" b="1" dirty="0" err="1">
                <a:latin typeface="Century Gothic" panose="020B0502020202020204" pitchFamily="34" charset="0"/>
              </a:rPr>
              <a:t>added</a:t>
            </a:r>
            <a:r>
              <a:rPr lang="fr-FR" b="1" dirty="0">
                <a:latin typeface="Century Gothic" panose="020B0502020202020204" pitchFamily="34" charset="0"/>
              </a:rPr>
              <a:t> value?</a:t>
            </a:r>
            <a:endParaRPr lang="fr-FR" dirty="0"/>
          </a:p>
        </p:txBody>
      </p:sp>
      <p:grpSp>
        <p:nvGrpSpPr>
          <p:cNvPr id="6" name="Groupe 5">
            <a:extLst>
              <a:ext uri="{FF2B5EF4-FFF2-40B4-BE49-F238E27FC236}">
                <a16:creationId xmlns:a16="http://schemas.microsoft.com/office/drawing/2014/main" id="{E686897B-0955-AB45-B11E-E4EBC8ED40BE}"/>
              </a:ext>
            </a:extLst>
          </p:cNvPr>
          <p:cNvGrpSpPr/>
          <p:nvPr/>
        </p:nvGrpSpPr>
        <p:grpSpPr>
          <a:xfrm>
            <a:off x="3248891" y="1183533"/>
            <a:ext cx="5694218" cy="534920"/>
            <a:chOff x="1172126" y="1443576"/>
            <a:chExt cx="2114937" cy="897246"/>
          </a:xfrm>
        </p:grpSpPr>
        <p:sp>
          <p:nvSpPr>
            <p:cNvPr id="7" name="Rectangle 6">
              <a:extLst>
                <a:ext uri="{FF2B5EF4-FFF2-40B4-BE49-F238E27FC236}">
                  <a16:creationId xmlns:a16="http://schemas.microsoft.com/office/drawing/2014/main" id="{7217C272-CD07-DD41-9A9A-F5264BB4D263}"/>
                </a:ext>
              </a:extLst>
            </p:cNvPr>
            <p:cNvSpPr/>
            <p:nvPr/>
          </p:nvSpPr>
          <p:spPr>
            <a:xfrm>
              <a:off x="1172126" y="1443576"/>
              <a:ext cx="2114937" cy="89724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fr-FR"/>
            </a:p>
          </p:txBody>
        </p:sp>
        <p:sp>
          <p:nvSpPr>
            <p:cNvPr id="8" name="ZoneTexte 7">
              <a:extLst>
                <a:ext uri="{FF2B5EF4-FFF2-40B4-BE49-F238E27FC236}">
                  <a16:creationId xmlns:a16="http://schemas.microsoft.com/office/drawing/2014/main" id="{1BFFAD7B-D0E8-5143-B033-7F9693F880DC}"/>
                </a:ext>
              </a:extLst>
            </p:cNvPr>
            <p:cNvSpPr txBox="1"/>
            <p:nvPr/>
          </p:nvSpPr>
          <p:spPr>
            <a:xfrm>
              <a:off x="1172126" y="1443576"/>
              <a:ext cx="2114937" cy="89724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488950">
                <a:lnSpc>
                  <a:spcPct val="100000"/>
                </a:lnSpc>
                <a:spcBef>
                  <a:spcPct val="0"/>
                </a:spcBef>
                <a:spcAft>
                  <a:spcPct val="35000"/>
                </a:spcAft>
                <a:buNone/>
              </a:pPr>
              <a:r>
                <a:rPr lang="en-GB" sz="2400" b="1" kern="1200" dirty="0">
                  <a:solidFill>
                    <a:schemeClr val="bg1"/>
                  </a:solidFill>
                  <a:highlight>
                    <a:srgbClr val="751D70"/>
                  </a:highlight>
                  <a:latin typeface="Century Gothic" panose="020B0502020202020204" pitchFamily="34" charset="0"/>
                </a:rPr>
                <a:t>Ask yourself the following questions:</a:t>
              </a:r>
              <a:endParaRPr lang="en-US" sz="2400" b="1" kern="1200" dirty="0">
                <a:solidFill>
                  <a:schemeClr val="bg1"/>
                </a:solidFill>
                <a:highlight>
                  <a:srgbClr val="751D70"/>
                </a:highlight>
                <a:latin typeface="Century Gothic" panose="020B0502020202020204" pitchFamily="34" charset="0"/>
              </a:endParaRPr>
            </a:p>
          </p:txBody>
        </p:sp>
      </p:grpSp>
      <p:sp>
        <p:nvSpPr>
          <p:cNvPr id="9" name="TextBox 8">
            <a:extLst>
              <a:ext uri="{FF2B5EF4-FFF2-40B4-BE49-F238E27FC236}">
                <a16:creationId xmlns:a16="http://schemas.microsoft.com/office/drawing/2014/main" id="{2B80D6A9-71AD-F741-E312-7CEC09796D93}"/>
              </a:ext>
            </a:extLst>
          </p:cNvPr>
          <p:cNvSpPr txBox="1"/>
          <p:nvPr/>
        </p:nvSpPr>
        <p:spPr>
          <a:xfrm>
            <a:off x="1028019" y="4954898"/>
            <a:ext cx="10135961" cy="830997"/>
          </a:xfrm>
          <a:prstGeom prst="rect">
            <a:avLst/>
          </a:prstGeom>
          <a:solidFill>
            <a:srgbClr val="FBE5D6"/>
          </a:solidFill>
          <a:ln w="28575">
            <a:solidFill>
              <a:srgbClr val="751D70"/>
            </a:solidFill>
          </a:ln>
        </p:spPr>
        <p:txBody>
          <a:bodyPr wrap="square">
            <a:spAutoFit/>
          </a:bodyPr>
          <a:lstStyle/>
          <a:p>
            <a:pPr lvl="0" algn="ctr"/>
            <a:r>
              <a:rPr lang="en-GB" sz="2400" b="1" dirty="0">
                <a:solidFill>
                  <a:srgbClr val="751D70"/>
                </a:solidFill>
                <a:highlight>
                  <a:srgbClr val="FBE5D6"/>
                </a:highlight>
                <a:latin typeface="Century Gothic" panose="020B0502020202020204" pitchFamily="34" charset="0"/>
              </a:rPr>
              <a:t>If partial results are possible without cooperation, </a:t>
            </a:r>
            <a:br>
              <a:rPr lang="en-GB" sz="2400" b="1" dirty="0">
                <a:solidFill>
                  <a:srgbClr val="751D70"/>
                </a:solidFill>
                <a:highlight>
                  <a:srgbClr val="FBE5D6"/>
                </a:highlight>
                <a:latin typeface="Century Gothic" panose="020B0502020202020204" pitchFamily="34" charset="0"/>
              </a:rPr>
            </a:br>
            <a:r>
              <a:rPr lang="en-GB" sz="2400" b="1" dirty="0">
                <a:solidFill>
                  <a:srgbClr val="751D70"/>
                </a:solidFill>
                <a:highlight>
                  <a:srgbClr val="FBE5D6"/>
                </a:highlight>
                <a:latin typeface="Century Gothic" panose="020B0502020202020204" pitchFamily="34" charset="0"/>
              </a:rPr>
              <a:t>will the combined benefits outweigh individual efforts?</a:t>
            </a:r>
          </a:p>
        </p:txBody>
      </p:sp>
    </p:spTree>
    <p:extLst>
      <p:ext uri="{BB962C8B-B14F-4D97-AF65-F5344CB8AC3E}">
        <p14:creationId xmlns:p14="http://schemas.microsoft.com/office/powerpoint/2010/main" val="375598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D4D252D9-2EE5-2DBB-7355-48D10453F038}"/>
              </a:ext>
            </a:extLst>
          </p:cNvPr>
          <p:cNvSpPr txBox="1"/>
          <p:nvPr/>
        </p:nvSpPr>
        <p:spPr>
          <a:xfrm>
            <a:off x="684410" y="2296515"/>
            <a:ext cx="5603908" cy="2246769"/>
          </a:xfrm>
          <a:prstGeom prst="rect">
            <a:avLst/>
          </a:prstGeom>
          <a:solidFill>
            <a:schemeClr val="bg1"/>
          </a:solidFill>
        </p:spPr>
        <p:txBody>
          <a:bodyPr wrap="square">
            <a:spAutoFit/>
          </a:bodyPr>
          <a:lstStyle/>
          <a:p>
            <a:pPr marL="442913" indent="-442913" algn="just">
              <a:buClr>
                <a:srgbClr val="751D70"/>
              </a:buClr>
              <a:buFont typeface="Wingdings" panose="05000000000000000000" pitchFamily="2" charset="2"/>
              <a:buChar char="ü"/>
            </a:pPr>
            <a:r>
              <a:rPr lang="en-US" sz="2800" b="1" i="0" dirty="0">
                <a:solidFill>
                  <a:srgbClr val="07147A"/>
                </a:solidFill>
                <a:effectLst/>
                <a:latin typeface="Century Gothic" panose="020B0502020202020204" pitchFamily="34" charset="0"/>
              </a:rPr>
              <a:t>Every programme requires that </a:t>
            </a:r>
            <a:r>
              <a:rPr lang="en-US" sz="2800" b="1" i="0" dirty="0">
                <a:solidFill>
                  <a:srgbClr val="751D70"/>
                </a:solidFill>
                <a:effectLst/>
                <a:highlight>
                  <a:srgbClr val="FBE5D6"/>
                </a:highlight>
                <a:latin typeface="Century Gothic" panose="020B0502020202020204" pitchFamily="34" charset="0"/>
              </a:rPr>
              <a:t>the added value of cross-border cooperation </a:t>
            </a:r>
            <a:r>
              <a:rPr lang="en-US" sz="2800" b="1" i="0" dirty="0">
                <a:solidFill>
                  <a:srgbClr val="07147A"/>
                </a:solidFill>
                <a:effectLst/>
                <a:latin typeface="Century Gothic" panose="020B0502020202020204" pitchFamily="34" charset="0"/>
              </a:rPr>
              <a:t>for the topic addressed is clearly demonstrated!</a:t>
            </a:r>
          </a:p>
        </p:txBody>
      </p:sp>
      <p:sp>
        <p:nvSpPr>
          <p:cNvPr id="6" name="Segnaposto testo 2">
            <a:extLst>
              <a:ext uri="{FF2B5EF4-FFF2-40B4-BE49-F238E27FC236}">
                <a16:creationId xmlns:a16="http://schemas.microsoft.com/office/drawing/2014/main" id="{4DEAB5C9-5745-C530-65E0-790412C6DA8D}"/>
              </a:ext>
            </a:extLst>
          </p:cNvPr>
          <p:cNvSpPr>
            <a:spLocks noGrp="1"/>
          </p:cNvSpPr>
          <p:nvPr>
            <p:ph type="body" sz="quarter" idx="10"/>
          </p:nvPr>
        </p:nvSpPr>
        <p:spPr>
          <a:xfrm>
            <a:off x="876668" y="436233"/>
            <a:ext cx="8894763" cy="387277"/>
          </a:xfrm>
        </p:spPr>
        <p:txBody>
          <a:bodyPr>
            <a:normAutofit lnSpcReduction="10000"/>
          </a:bodyPr>
          <a:lstStyle/>
          <a:p>
            <a:r>
              <a:rPr lang="it-IT" b="1" dirty="0">
                <a:latin typeface="Century Gothic" panose="020B0502020202020204" pitchFamily="34" charset="0"/>
              </a:rPr>
              <a:t>Key </a:t>
            </a:r>
            <a:r>
              <a:rPr lang="it-IT" b="1" dirty="0" err="1">
                <a:latin typeface="Century Gothic" panose="020B0502020202020204" pitchFamily="34" charset="0"/>
              </a:rPr>
              <a:t>criteria</a:t>
            </a:r>
            <a:r>
              <a:rPr lang="it-IT" b="1" dirty="0">
                <a:latin typeface="Century Gothic" panose="020B0502020202020204" pitchFamily="34" charset="0"/>
              </a:rPr>
              <a:t> </a:t>
            </a:r>
            <a:r>
              <a:rPr lang="it-IT" b="1" dirty="0" err="1">
                <a:latin typeface="Century Gothic" panose="020B0502020202020204" pitchFamily="34" charset="0"/>
              </a:rPr>
              <a:t>not</a:t>
            </a:r>
            <a:r>
              <a:rPr lang="it-IT" b="1" dirty="0">
                <a:latin typeface="Century Gothic" panose="020B0502020202020204" pitchFamily="34" charset="0"/>
              </a:rPr>
              <a:t> to be </a:t>
            </a:r>
            <a:r>
              <a:rPr lang="it-IT" b="1" dirty="0" err="1">
                <a:latin typeface="Century Gothic" panose="020B0502020202020204" pitchFamily="34" charset="0"/>
              </a:rPr>
              <a:t>missed</a:t>
            </a:r>
            <a:r>
              <a:rPr lang="it-IT" b="1" dirty="0">
                <a:latin typeface="Century Gothic" panose="020B0502020202020204" pitchFamily="34" charset="0"/>
              </a:rPr>
              <a:t> to be </a:t>
            </a:r>
            <a:r>
              <a:rPr lang="it-IT" b="1" dirty="0" err="1">
                <a:latin typeface="Century Gothic" panose="020B0502020202020204" pitchFamily="34" charset="0"/>
              </a:rPr>
              <a:t>successful</a:t>
            </a:r>
            <a:r>
              <a:rPr lang="it-IT" b="1" dirty="0">
                <a:latin typeface="Century Gothic" panose="020B0502020202020204" pitchFamily="34" charset="0"/>
              </a:rPr>
              <a:t>! </a:t>
            </a:r>
          </a:p>
        </p:txBody>
      </p:sp>
      <p:pic>
        <p:nvPicPr>
          <p:cNvPr id="4" name="Immagine 3" descr="Immagine che contiene disegno, illustrazione, schizzo, calzature&#10;&#10;Descrizione generata automaticamente">
            <a:extLst>
              <a:ext uri="{FF2B5EF4-FFF2-40B4-BE49-F238E27FC236}">
                <a16:creationId xmlns:a16="http://schemas.microsoft.com/office/drawing/2014/main" id="{B2CC7B01-9D6D-0B87-2DDB-A9803ACFB4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02715" y="2006402"/>
            <a:ext cx="5004875" cy="3336583"/>
          </a:xfrm>
          <a:prstGeom prst="rect">
            <a:avLst/>
          </a:prstGeom>
        </p:spPr>
      </p:pic>
      <p:sp>
        <p:nvSpPr>
          <p:cNvPr id="7" name="CasellaDiTesto 6">
            <a:extLst>
              <a:ext uri="{FF2B5EF4-FFF2-40B4-BE49-F238E27FC236}">
                <a16:creationId xmlns:a16="http://schemas.microsoft.com/office/drawing/2014/main" id="{0D609481-D93E-D43B-339F-64AB37A2C4C1}"/>
              </a:ext>
            </a:extLst>
          </p:cNvPr>
          <p:cNvSpPr txBox="1"/>
          <p:nvPr/>
        </p:nvSpPr>
        <p:spPr>
          <a:xfrm>
            <a:off x="6288318" y="5726176"/>
            <a:ext cx="4449476" cy="246221"/>
          </a:xfrm>
          <a:prstGeom prst="rect">
            <a:avLst/>
          </a:prstGeom>
          <a:noFill/>
        </p:spPr>
        <p:txBody>
          <a:bodyPr wrap="square">
            <a:spAutoFit/>
          </a:bodyPr>
          <a:lstStyle/>
          <a:p>
            <a:pPr algn="ctr"/>
            <a:r>
              <a:rPr lang="en-US" sz="1000" b="1" dirty="0">
                <a:latin typeface="Century Gothic" panose="020B0502020202020204" pitchFamily="34" charset="0"/>
              </a:rPr>
              <a:t>Image by </a:t>
            </a:r>
            <a:r>
              <a:rPr lang="en-US" sz="1000" b="1" dirty="0" err="1">
                <a:latin typeface="Century Gothic" panose="020B0502020202020204" pitchFamily="34" charset="0"/>
              </a:rPr>
              <a:t>storyset</a:t>
            </a:r>
            <a:r>
              <a:rPr lang="en-US" sz="1000" b="1" dirty="0">
                <a:latin typeface="Century Gothic" panose="020B0502020202020204" pitchFamily="34" charset="0"/>
              </a:rPr>
              <a:t> on </a:t>
            </a:r>
            <a:r>
              <a:rPr lang="en-US" sz="1000" b="1" dirty="0" err="1">
                <a:latin typeface="Century Gothic" panose="020B0502020202020204" pitchFamily="34" charset="0"/>
              </a:rPr>
              <a:t>Freepik</a:t>
            </a:r>
            <a:endParaRPr lang="it-IT" sz="1000" b="1" dirty="0">
              <a:latin typeface="Century Gothic" panose="020B0502020202020204" pitchFamily="34" charset="0"/>
            </a:endParaRPr>
          </a:p>
        </p:txBody>
      </p:sp>
    </p:spTree>
    <p:extLst>
      <p:ext uri="{BB962C8B-B14F-4D97-AF65-F5344CB8AC3E}">
        <p14:creationId xmlns:p14="http://schemas.microsoft.com/office/powerpoint/2010/main" val="4504162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ENTIMETER_SERIES_ID_KEY" val="alwpfxbiw96jirpmeapst5y4s97hrn7j"/>
  <p:tag name="SLIDO_APP_VERSION" val="1.5.0.0"/>
  <p:tag name="SLIDO_PRESENTATION_ID" val="f4d1c1a1-f40d-49fe-a3e7-0276064bbf3d"/>
  <p:tag name="SLIDO_EVENT_UUID" val="35e6c1b9-cb50-43bd-a3bd-fd01b70f586e"/>
  <p:tag name="SLIDO_EVENT_SECTION_UUID" val="497f229c-9a7d-4a44-9b56-59f75e76dfe8"/>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22c0b41-5ebd-4af9-80de-cdaeeec59fab">
      <Terms xmlns="http://schemas.microsoft.com/office/infopath/2007/PartnerControls"/>
    </lcf76f155ced4ddcb4097134ff3c332f>
    <Comments xmlns="022c0b41-5ebd-4af9-80de-cdaeeec59fab" xsi:nil="true"/>
    <TaxCatchAll xmlns="20ec9794-f2d7-4627-883d-5e53c93130b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B2EEE54EB33DF45ACFD5F4F2E6DA1FF" ma:contentTypeVersion="21" ma:contentTypeDescription="Create a new document." ma:contentTypeScope="" ma:versionID="ee54bcd641a99061b5a8f305d09d4109">
  <xsd:schema xmlns:xsd="http://www.w3.org/2001/XMLSchema" xmlns:xs="http://www.w3.org/2001/XMLSchema" xmlns:p="http://schemas.microsoft.com/office/2006/metadata/properties" xmlns:ns2="022c0b41-5ebd-4af9-80de-cdaeeec59fab" xmlns:ns3="20ec9794-f2d7-4627-883d-5e53c93130b1" targetNamespace="http://schemas.microsoft.com/office/2006/metadata/properties" ma:root="true" ma:fieldsID="8cfa973f1c851defd8ffd878cba9c8a4" ns2:_="" ns3:_="">
    <xsd:import namespace="022c0b41-5ebd-4af9-80de-cdaeeec59fab"/>
    <xsd:import namespace="20ec9794-f2d7-4627-883d-5e53c93130b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Comme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c0b41-5ebd-4af9-80de-cdaeeec59fa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Comments" ma:index="11" nillable="true" ma:displayName="Comments" ma:description="this is the meeting calendar&#10;" ma:format="Dropdown" ma:internalName="Comments">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2a23badd-6401-49fb-a0ab-fd89f62a3663"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ec9794-f2d7-4627-883d-5e53c93130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d8e24fb7-1764-456f-aa53-906fad0bc3a6}" ma:internalName="TaxCatchAll" ma:showField="CatchAllData" ma:web="20ec9794-f2d7-4627-883d-5e53c93130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8924A9-C662-4AEA-A76D-26F6214FBDF0}">
  <ds:schemaRefs>
    <ds:schemaRef ds:uri="http://schemas.microsoft.com/office/2006/metadata/properties"/>
    <ds:schemaRef ds:uri="http://schemas.microsoft.com/office/infopath/2007/PartnerControls"/>
    <ds:schemaRef ds:uri="022c0b41-5ebd-4af9-80de-cdaeeec59fab"/>
    <ds:schemaRef ds:uri="20ec9794-f2d7-4627-883d-5e53c93130b1"/>
  </ds:schemaRefs>
</ds:datastoreItem>
</file>

<file path=customXml/itemProps2.xml><?xml version="1.0" encoding="utf-8"?>
<ds:datastoreItem xmlns:ds="http://schemas.openxmlformats.org/officeDocument/2006/customXml" ds:itemID="{B5B45BBE-F9D1-42D8-B2B6-38B1201A62CC}">
  <ds:schemaRefs>
    <ds:schemaRef ds:uri="http://schemas.microsoft.com/sharepoint/v3/contenttype/forms"/>
  </ds:schemaRefs>
</ds:datastoreItem>
</file>

<file path=customXml/itemProps3.xml><?xml version="1.0" encoding="utf-8"?>
<ds:datastoreItem xmlns:ds="http://schemas.openxmlformats.org/officeDocument/2006/customXml" ds:itemID="{B6A3316B-2B3A-4623-B2B4-5167C0E5D6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2c0b41-5ebd-4af9-80de-cdaeeec59fab"/>
    <ds:schemaRef ds:uri="20ec9794-f2d7-4627-883d-5e53c93130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3499</TotalTime>
  <Words>1433</Words>
  <Application>Microsoft Macintosh PowerPoint</Application>
  <PresentationFormat>Widescreen</PresentationFormat>
  <Paragraphs>150</Paragraphs>
  <Slides>25</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Calibri</vt:lpstr>
      <vt:lpstr>Calibri Light</vt:lpstr>
      <vt:lpstr>Century Gothic</vt:lpstr>
      <vt:lpstr>Courier New</vt:lpstr>
      <vt:lpstr>Open Sans</vt:lpstr>
      <vt:lpstr>Wingdings</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Michela Scibilia</dc:creator>
  <cp:lastModifiedBy>Edmunds Sniķeris</cp:lastModifiedBy>
  <cp:revision>308</cp:revision>
  <dcterms:created xsi:type="dcterms:W3CDTF">2023-05-05T09:34:14Z</dcterms:created>
  <dcterms:modified xsi:type="dcterms:W3CDTF">2025-05-13T06:18:34Z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0x0101007B2EEE54EB33DF45ACFD5F4F2E6DA1FF</vt:lpwstr>
  </property>
  <property fmtid="{D5CDD505-2E9C-101B-9397-08002B2CF9AE}" pid="3" name="MediaServiceImageTags">
    <vt:lpwstr/>
  </property>
</Properties>
</file>