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sldIdLst>
    <p:sldId id="724" r:id="rId5"/>
    <p:sldId id="828" r:id="rId6"/>
    <p:sldId id="753" r:id="rId7"/>
    <p:sldId id="842" r:id="rId8"/>
    <p:sldId id="715" r:id="rId9"/>
    <p:sldId id="346" r:id="rId10"/>
    <p:sldId id="803" r:id="rId11"/>
    <p:sldId id="745" r:id="rId12"/>
    <p:sldId id="326" r:id="rId13"/>
    <p:sldId id="847" r:id="rId14"/>
    <p:sldId id="799" r:id="rId15"/>
    <p:sldId id="324" r:id="rId16"/>
    <p:sldId id="353" r:id="rId17"/>
    <p:sldId id="315" r:id="rId18"/>
    <p:sldId id="316" r:id="rId19"/>
    <p:sldId id="328" r:id="rId20"/>
    <p:sldId id="329" r:id="rId21"/>
    <p:sldId id="330" r:id="rId22"/>
    <p:sldId id="308" r:id="rId23"/>
    <p:sldId id="804" r:id="rId24"/>
    <p:sldId id="350" r:id="rId25"/>
    <p:sldId id="351" r:id="rId26"/>
    <p:sldId id="861" r:id="rId27"/>
    <p:sldId id="301" r:id="rId28"/>
  </p:sldIdLst>
  <p:sldSz cx="12192000" cy="6858000"/>
  <p:notesSz cx="6858000" cy="9144000"/>
  <p:custDataLst>
    <p:tags r:id="rId30"/>
  </p:custDataLst>
  <p:defaultTextStyle>
    <a:defPPr>
      <a:defRPr lang="u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600E35C-8C72-29D1-421C-6D150D62941C}" name="Sarukhanyan, Ruben" initials="SR" userId="S::ruben.sarukhanyan@tesim-cbc.eu::44880878-270a-4d34-928f-1deae0d8a25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1D70"/>
    <a:srgbClr val="FBE5D6"/>
    <a:srgbClr val="07147A"/>
    <a:srgbClr val="FFF0EB"/>
    <a:srgbClr val="993366"/>
    <a:srgbClr val="224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D6663B-D0DE-01A5-329F-0977C9F9C744}" v="281" dt="2025-02-06T14:02:47.688"/>
    <p1510:client id="{C1370C6D-6304-2D34-F624-389059FAD4A4}" v="2" dt="2025-02-06T05:43:11.2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89" autoAdjust="0"/>
    <p:restoredTop sz="79487" autoAdjust="0"/>
  </p:normalViewPr>
  <p:slideViewPr>
    <p:cSldViewPr snapToGrid="0">
      <p:cViewPr varScale="1">
        <p:scale>
          <a:sx n="42" d="100"/>
          <a:sy n="42" d="100"/>
        </p:scale>
        <p:origin x="704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DDD68D-7C62-4AAF-AA01-D0677F7E008F}" type="doc">
      <dgm:prSet loTypeId="urn:microsoft.com/office/officeart/2005/8/layout/pList1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6B949C-D5D3-44FB-8AFE-D67FABB4445A}">
      <dgm:prSet custT="1"/>
      <dgm:spPr/>
      <dgm:t>
        <a:bodyPr/>
        <a:lstStyle/>
        <a:p>
          <a:r>
            <a:rPr lang="uk" sz="2000" dirty="0">
              <a:latin typeface="Century Gothic" panose="020B0502020202020204" pitchFamily="34" charset="0"/>
            </a:rPr>
            <a:t>для досягнення цілей вашого проєкту </a:t>
          </a:r>
          <a:endParaRPr lang="en-US" sz="2000" dirty="0">
            <a:latin typeface="Century Gothic" panose="020B0502020202020204" pitchFamily="34" charset="0"/>
          </a:endParaRPr>
        </a:p>
      </dgm:t>
    </dgm:pt>
    <dgm:pt modelId="{928F28BB-46E6-4DCF-A5CF-735B5CD795B1}" type="parTrans" cxnId="{AF2C7B78-A1C5-4DB2-A63B-E281DEF7883F}">
      <dgm:prSet/>
      <dgm:spPr/>
      <dgm:t>
        <a:bodyPr/>
        <a:lstStyle/>
        <a:p>
          <a:endParaRPr lang="en-US" sz="2000">
            <a:latin typeface="Century Gothic" panose="020B0502020202020204" pitchFamily="34" charset="0"/>
          </a:endParaRPr>
        </a:p>
      </dgm:t>
    </dgm:pt>
    <dgm:pt modelId="{55AB5D77-BB29-4DC1-B4EB-2BF8006EAA66}" type="sibTrans" cxnId="{AF2C7B78-A1C5-4DB2-A63B-E281DEF7883F}">
      <dgm:prSet/>
      <dgm:spPr/>
      <dgm:t>
        <a:bodyPr/>
        <a:lstStyle/>
        <a:p>
          <a:pPr>
            <a:lnSpc>
              <a:spcPct val="100000"/>
            </a:lnSpc>
          </a:pPr>
          <a:endParaRPr lang="en-US" sz="2000">
            <a:latin typeface="Century Gothic" panose="020B0502020202020204" pitchFamily="34" charset="0"/>
          </a:endParaRPr>
        </a:p>
      </dgm:t>
    </dgm:pt>
    <dgm:pt modelId="{7F3D6361-8277-4313-9494-E1BA4CADC5BD}">
      <dgm:prSet custT="1"/>
      <dgm:spPr/>
      <dgm:t>
        <a:bodyPr/>
        <a:lstStyle/>
        <a:p>
          <a:r>
            <a:rPr lang="uk" sz="2000" b="1" u="sng" dirty="0">
              <a:latin typeface="Century Gothic" panose="020B0502020202020204" pitchFamily="34" charset="0"/>
            </a:rPr>
            <a:t>Чи можна досягти результатів </a:t>
          </a:r>
          <a:r>
            <a:rPr lang="uk" sz="2000" dirty="0">
              <a:latin typeface="Century Gothic" panose="020B0502020202020204" pitchFamily="34" charset="0"/>
            </a:rPr>
            <a:t>без співпраці?</a:t>
          </a:r>
          <a:endParaRPr lang="en-US" sz="2000" dirty="0">
            <a:latin typeface="Century Gothic" panose="020B0502020202020204" pitchFamily="34" charset="0"/>
          </a:endParaRPr>
        </a:p>
      </dgm:t>
    </dgm:pt>
    <dgm:pt modelId="{B2F87DC1-AC68-4A06-8851-1227F5D9688F}" type="parTrans" cxnId="{63A73F95-7A69-48A4-BC32-1BA4DB3627A8}">
      <dgm:prSet/>
      <dgm:spPr/>
      <dgm:t>
        <a:bodyPr/>
        <a:lstStyle/>
        <a:p>
          <a:endParaRPr lang="en-US" sz="2000">
            <a:latin typeface="Century Gothic" panose="020B0502020202020204" pitchFamily="34" charset="0"/>
          </a:endParaRPr>
        </a:p>
      </dgm:t>
    </dgm:pt>
    <dgm:pt modelId="{A1FA7E4A-7129-4D26-A63C-CF6B01A2467C}" type="sibTrans" cxnId="{63A73F95-7A69-48A4-BC32-1BA4DB3627A8}">
      <dgm:prSet/>
      <dgm:spPr/>
      <dgm:t>
        <a:bodyPr/>
        <a:lstStyle/>
        <a:p>
          <a:endParaRPr lang="en-US" sz="2000">
            <a:latin typeface="Century Gothic" panose="020B0502020202020204" pitchFamily="34" charset="0"/>
          </a:endParaRPr>
        </a:p>
      </dgm:t>
    </dgm:pt>
    <dgm:pt modelId="{38A7F526-E865-1A48-A4B3-FFE9070D00D3}" type="pres">
      <dgm:prSet presAssocID="{9DDDD68D-7C62-4AAF-AA01-D0677F7E008F}" presName="Name0" presStyleCnt="0">
        <dgm:presLayoutVars>
          <dgm:dir/>
          <dgm:resizeHandles val="exact"/>
        </dgm:presLayoutVars>
      </dgm:prSet>
      <dgm:spPr/>
    </dgm:pt>
    <dgm:pt modelId="{0172A85C-1B07-9542-BB85-3A2C75BE32AA}" type="pres">
      <dgm:prSet presAssocID="{E16B949C-D5D3-44FB-8AFE-D67FABB4445A}" presName="compNode" presStyleCnt="0"/>
      <dgm:spPr/>
    </dgm:pt>
    <dgm:pt modelId="{1B832A07-4662-8043-8E85-6926F825DF02}" type="pres">
      <dgm:prSet presAssocID="{E16B949C-D5D3-44FB-8AFE-D67FABB4445A}" presName="pictRect" presStyleLbl="node1" presStyleIdx="0" presStyleCnt="2" custScaleX="63220" custScaleY="5365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oignée de main"/>
        </a:ext>
      </dgm:extLst>
    </dgm:pt>
    <dgm:pt modelId="{E78CBDD2-0F11-6C4D-BB5A-EF101F410113}" type="pres">
      <dgm:prSet presAssocID="{E16B949C-D5D3-44FB-8AFE-D67FABB4445A}" presName="textRect" presStyleLbl="revTx" presStyleIdx="0" presStyleCnt="2">
        <dgm:presLayoutVars>
          <dgm:bulletEnabled val="1"/>
        </dgm:presLayoutVars>
      </dgm:prSet>
      <dgm:spPr/>
    </dgm:pt>
    <dgm:pt modelId="{E5A466A5-90F6-F247-9C52-31B51D6173DF}" type="pres">
      <dgm:prSet presAssocID="{55AB5D77-BB29-4DC1-B4EB-2BF8006EAA66}" presName="sibTrans" presStyleLbl="sibTrans2D1" presStyleIdx="0" presStyleCnt="0"/>
      <dgm:spPr/>
    </dgm:pt>
    <dgm:pt modelId="{E6426A73-5C95-F24D-9001-9D0DB6828E81}" type="pres">
      <dgm:prSet presAssocID="{7F3D6361-8277-4313-9494-E1BA4CADC5BD}" presName="compNode" presStyleCnt="0"/>
      <dgm:spPr/>
    </dgm:pt>
    <dgm:pt modelId="{9229400F-42EE-1348-930D-303B21BE2AA8}" type="pres">
      <dgm:prSet presAssocID="{7F3D6361-8277-4313-9494-E1BA4CADC5BD}" presName="pictRect" presStyleLbl="node1" presStyleIdx="1" presStyleCnt="2" custScaleX="61059" custScaleY="6416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4C2E298C-9A95-C94D-9993-90DB0355B685}" type="pres">
      <dgm:prSet presAssocID="{7F3D6361-8277-4313-9494-E1BA4CADC5BD}" presName="textRect" presStyleLbl="revTx" presStyleIdx="1" presStyleCnt="2">
        <dgm:presLayoutVars>
          <dgm:bulletEnabled val="1"/>
        </dgm:presLayoutVars>
      </dgm:prSet>
      <dgm:spPr/>
    </dgm:pt>
  </dgm:ptLst>
  <dgm:cxnLst>
    <dgm:cxn modelId="{A7918717-DE67-5048-BEAE-3D567E1EC611}" type="presOf" srcId="{7F3D6361-8277-4313-9494-E1BA4CADC5BD}" destId="{4C2E298C-9A95-C94D-9993-90DB0355B685}" srcOrd="0" destOrd="0" presId="urn:microsoft.com/office/officeart/2005/8/layout/pList1"/>
    <dgm:cxn modelId="{AF2C7B78-A1C5-4DB2-A63B-E281DEF7883F}" srcId="{9DDDD68D-7C62-4AAF-AA01-D0677F7E008F}" destId="{E16B949C-D5D3-44FB-8AFE-D67FABB4445A}" srcOrd="0" destOrd="0" parTransId="{928F28BB-46E6-4DCF-A5CF-735B5CD795B1}" sibTransId="{55AB5D77-BB29-4DC1-B4EB-2BF8006EAA66}"/>
    <dgm:cxn modelId="{85C4877D-61CB-D848-8CE1-2F0C1F56778C}" type="presOf" srcId="{9DDDD68D-7C62-4AAF-AA01-D0677F7E008F}" destId="{38A7F526-E865-1A48-A4B3-FFE9070D00D3}" srcOrd="0" destOrd="0" presId="urn:microsoft.com/office/officeart/2005/8/layout/pList1"/>
    <dgm:cxn modelId="{63A73F95-7A69-48A4-BC32-1BA4DB3627A8}" srcId="{9DDDD68D-7C62-4AAF-AA01-D0677F7E008F}" destId="{7F3D6361-8277-4313-9494-E1BA4CADC5BD}" srcOrd="1" destOrd="0" parTransId="{B2F87DC1-AC68-4A06-8851-1227F5D9688F}" sibTransId="{A1FA7E4A-7129-4D26-A63C-CF6B01A2467C}"/>
    <dgm:cxn modelId="{7F5B98DC-91F4-F143-ACB3-045BA76D8E8D}" type="presOf" srcId="{E16B949C-D5D3-44FB-8AFE-D67FABB4445A}" destId="{E78CBDD2-0F11-6C4D-BB5A-EF101F410113}" srcOrd="0" destOrd="0" presId="urn:microsoft.com/office/officeart/2005/8/layout/pList1"/>
    <dgm:cxn modelId="{C1EEA6F1-710A-6D4A-B2B2-56898D37B458}" type="presOf" srcId="{55AB5D77-BB29-4DC1-B4EB-2BF8006EAA66}" destId="{E5A466A5-90F6-F247-9C52-31B51D6173DF}" srcOrd="0" destOrd="0" presId="urn:microsoft.com/office/officeart/2005/8/layout/pList1"/>
    <dgm:cxn modelId="{AA04AB8B-0AC1-424F-B017-471DFAE72FFE}" type="presParOf" srcId="{38A7F526-E865-1A48-A4B3-FFE9070D00D3}" destId="{0172A85C-1B07-9542-BB85-3A2C75BE32AA}" srcOrd="0" destOrd="0" presId="urn:microsoft.com/office/officeart/2005/8/layout/pList1"/>
    <dgm:cxn modelId="{B0EFDDAF-0600-FA44-B25D-FA044B408E93}" type="presParOf" srcId="{0172A85C-1B07-9542-BB85-3A2C75BE32AA}" destId="{1B832A07-4662-8043-8E85-6926F825DF02}" srcOrd="0" destOrd="0" presId="urn:microsoft.com/office/officeart/2005/8/layout/pList1"/>
    <dgm:cxn modelId="{EB4B3591-F0F7-0B44-9B7C-45D430A732F7}" type="presParOf" srcId="{0172A85C-1B07-9542-BB85-3A2C75BE32AA}" destId="{E78CBDD2-0F11-6C4D-BB5A-EF101F410113}" srcOrd="1" destOrd="0" presId="urn:microsoft.com/office/officeart/2005/8/layout/pList1"/>
    <dgm:cxn modelId="{BA5969D8-D309-1A43-BA33-8806B43349AB}" type="presParOf" srcId="{38A7F526-E865-1A48-A4B3-FFE9070D00D3}" destId="{E5A466A5-90F6-F247-9C52-31B51D6173DF}" srcOrd="1" destOrd="0" presId="urn:microsoft.com/office/officeart/2005/8/layout/pList1"/>
    <dgm:cxn modelId="{E27F4043-1565-6647-B0ED-A47426EAC059}" type="presParOf" srcId="{38A7F526-E865-1A48-A4B3-FFE9070D00D3}" destId="{E6426A73-5C95-F24D-9001-9D0DB6828E81}" srcOrd="2" destOrd="0" presId="urn:microsoft.com/office/officeart/2005/8/layout/pList1"/>
    <dgm:cxn modelId="{4ED7DBBC-4D49-6441-9F80-B84A0686A6CA}" type="presParOf" srcId="{E6426A73-5C95-F24D-9001-9D0DB6828E81}" destId="{9229400F-42EE-1348-930D-303B21BE2AA8}" srcOrd="0" destOrd="0" presId="urn:microsoft.com/office/officeart/2005/8/layout/pList1"/>
    <dgm:cxn modelId="{A934EB3B-27DF-0145-BC67-A49DDA041820}" type="presParOf" srcId="{E6426A73-5C95-F24D-9001-9D0DB6828E81}" destId="{4C2E298C-9A95-C94D-9993-90DB0355B685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832A07-4662-8043-8E85-6926F825DF02}">
      <dsp:nvSpPr>
        <dsp:cNvPr id="0" name=""/>
        <dsp:cNvSpPr/>
      </dsp:nvSpPr>
      <dsp:spPr>
        <a:xfrm>
          <a:off x="626709" y="203486"/>
          <a:ext cx="2146564" cy="1255217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8CBDD2-0F11-6C4D-BB5A-EF101F410113}">
      <dsp:nvSpPr>
        <dsp:cNvPr id="0" name=""/>
        <dsp:cNvSpPr/>
      </dsp:nvSpPr>
      <dsp:spPr>
        <a:xfrm>
          <a:off x="2297" y="2000806"/>
          <a:ext cx="3395388" cy="1259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" sz="2000" kern="1200" dirty="0">
              <a:latin typeface="Century Gothic" panose="020B0502020202020204" pitchFamily="34" charset="0"/>
            </a:rPr>
            <a:t>для досягнення цілей вашого проєкту </a:t>
          </a:r>
          <a:endParaRPr lang="en-US" sz="2000" kern="1200" dirty="0">
            <a:latin typeface="Century Gothic" panose="020B0502020202020204" pitchFamily="34" charset="0"/>
          </a:endParaRPr>
        </a:p>
      </dsp:txBody>
      <dsp:txXfrm>
        <a:off x="2297" y="2000806"/>
        <a:ext cx="3395388" cy="1259689"/>
      </dsp:txXfrm>
    </dsp:sp>
    <dsp:sp modelId="{9229400F-42EE-1348-930D-303B21BE2AA8}">
      <dsp:nvSpPr>
        <dsp:cNvPr id="0" name=""/>
        <dsp:cNvSpPr/>
      </dsp:nvSpPr>
      <dsp:spPr>
        <a:xfrm>
          <a:off x="4398466" y="142018"/>
          <a:ext cx="2073190" cy="1501090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2E298C-9A95-C94D-9993-90DB0355B685}">
      <dsp:nvSpPr>
        <dsp:cNvPr id="0" name=""/>
        <dsp:cNvSpPr/>
      </dsp:nvSpPr>
      <dsp:spPr>
        <a:xfrm>
          <a:off x="3737367" y="2062274"/>
          <a:ext cx="3395388" cy="12596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" sz="2000" b="1" u="sng" kern="1200" dirty="0">
              <a:latin typeface="Century Gothic" panose="020B0502020202020204" pitchFamily="34" charset="0"/>
            </a:rPr>
            <a:t>Чи можна досягти результатів </a:t>
          </a:r>
          <a:r>
            <a:rPr lang="uk" sz="2000" kern="1200" dirty="0">
              <a:latin typeface="Century Gothic" panose="020B0502020202020204" pitchFamily="34" charset="0"/>
            </a:rPr>
            <a:t>без співпраці?</a:t>
          </a:r>
          <a:endParaRPr lang="en-US" sz="2000" kern="1200" dirty="0">
            <a:latin typeface="Century Gothic" panose="020B0502020202020204" pitchFamily="34" charset="0"/>
          </a:endParaRPr>
        </a:p>
      </dsp:txBody>
      <dsp:txXfrm>
        <a:off x="3737367" y="2062274"/>
        <a:ext cx="3395388" cy="1259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DD7A3-A010-8448-8134-7CC85D2AD86C}" type="datetimeFigureOut">
              <a:rPr kumimoji="1" lang="zh-CN" altLang="it-IT" smtClean="0"/>
              <a:t>2025/5/13</a:t>
            </a:fld>
            <a:endParaRPr kumimoji="1" lang="zh-CN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it-IT" altLang="zh-CN"/>
              <a:t>Fare clic per modificare gli stili del testo dello schema</a:t>
            </a:r>
          </a:p>
          <a:p>
            <a:pPr lvl="1"/>
            <a:r>
              <a:rPr kumimoji="1" lang="it-IT" altLang="zh-CN"/>
              <a:t>Secondo livello</a:t>
            </a:r>
          </a:p>
          <a:p>
            <a:pPr lvl="2"/>
            <a:r>
              <a:rPr kumimoji="1" lang="it-IT" altLang="zh-CN"/>
              <a:t>Terzo livello</a:t>
            </a:r>
          </a:p>
          <a:p>
            <a:pPr lvl="3"/>
            <a:r>
              <a:rPr kumimoji="1" lang="it-IT" altLang="zh-CN"/>
              <a:t>Quarto livello</a:t>
            </a:r>
          </a:p>
          <a:p>
            <a:pPr lvl="4"/>
            <a:r>
              <a:rPr kumimoji="1" lang="it-IT" altLang="zh-CN"/>
              <a:t>Quinto livello</a:t>
            </a:r>
            <a:endParaRPr kumimoji="1" lang="zh-CN" alt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E44EC-DC40-A841-9C45-B9850CB85DFA}" type="slidenum">
              <a:rPr kumimoji="1" lang="zh-CN" altLang="it-IT" smtClean="0"/>
              <a:t>‹#›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304180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1901678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3" name="Google Shape;973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4" name="Google Shape;974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13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1196766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14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885729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" dirty="0"/>
              <a:t>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15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915609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17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332286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18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3924137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19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24695612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20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30271318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21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2626009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47733-73B8-AAD5-AACE-CDF99A26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865026D-19D7-C54C-91F9-1B4A241B78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57764C9-6453-0DF6-79D5-36BF603548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" noProof="1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97D967-7141-3126-0D1E-C296002D3A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23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2664968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2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40070441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1E44EC-DC40-A841-9C45-B9850CB85DFA}" type="slidenum">
              <a:rPr kumimoji="1" lang="zh-CN" alt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zh-CN" alt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719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" noProof="1"/>
              <a:t>Для ілюстрації пропонуємо вам кілька прикладів типів дій із 7 програм, які ви можете знайти на нашому вебсайті – у нас є виставка проектів, що включає приклади всіх програм за попередній період, яку ви можете відвідати разом із коротким описом, іноді короткими відео &gt; набагато більше ви можете знайти на нашому вебсайті або вебсайтах програм.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noProof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noProof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" noProof="1"/>
              <a:t>Тематичні сфери дій, які можуть фінансуватися, відрізняються залежно від програми та періоду, але типи дій завжди включатимуть це партнерство між організаціями, пошук спільних рішень, розробку спільних пілотних дій, спільні заходи…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5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3883444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noProof="1"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6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1464058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7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3476307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" sz="1800" b="1" dirty="0"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Проєкти слід реалізовувати шляхом розробки та застосування спільних методологій, підходів та інструментів – сприяння взаємного навчання та обміну досвідом для створення ще кращих рішень, що враховують досвід та знання партнерів – адаптації розроблених методологій, підходів та інструментів до конкретних особливостей територій, якщо це необхідно (масштаб спільної проблеми, яку необхідно вирішити, може бути різним)</a:t>
            </a:r>
            <a:r>
              <a:rPr lang="uk" b="1" dirty="0">
                <a:effectLst/>
              </a:rPr>
              <a:t>  </a:t>
            </a:r>
            <a:r>
              <a:rPr lang="uk" b="1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8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2369392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9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2807769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81C49-1A3F-9897-C888-4861A96E8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165AE34-6140-6E64-EF19-655007BDEE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9D5AA64-800D-21AB-C616-554A443C82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FB98450-BDD6-FE26-40AB-37828B0CF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1E44EC-DC40-A841-9C45-B9850CB85DFA}" type="slidenum">
              <a:rPr kumimoji="1" lang="zh-CN" altLang="it-IT" smtClean="0"/>
              <a:t>10</a:t>
            </a:fld>
            <a:endParaRPr kumimoji="1" lang="zh-CN" altLang="it-IT"/>
          </a:p>
        </p:txBody>
      </p:sp>
    </p:spTree>
    <p:extLst>
      <p:ext uri="{BB962C8B-B14F-4D97-AF65-F5344CB8AC3E}">
        <p14:creationId xmlns:p14="http://schemas.microsoft.com/office/powerpoint/2010/main" val="2051818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uk" sz="1200" b="0" i="0" u="none" strike="noStrike" dirty="0">
              <a:solidFill>
                <a:srgbClr val="07147A"/>
              </a:solidFill>
              <a:effectLst/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58238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B5D5F0-F445-FDD0-F448-A8A175D450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0779765-AAB4-BB81-6431-525CB9E51E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6BBAEF-459D-1C37-D865-53F175789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B426B9-16F7-2D3C-64CC-F72323C3D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62C6A40-F8C2-DB18-0A6A-DDB633D53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9154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2F97BD-3E93-FCE6-4D34-39E7F69D3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2745BE3-29CF-B0F0-0056-6E939640B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81AD6C7-F576-E613-7C59-346922E58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4C32D5B-FB7B-132C-CD9D-204948A56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E3267E-C921-C1E1-25FC-72695B110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9382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8FD69BD-3120-2179-1760-F99A4C9E87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19A0D55-8359-C3B4-0BBF-3C8A404122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8164AF6-E600-96AD-A419-6EB643910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2110873-7352-BE54-F9D8-2FAA91110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3B14BA0-B013-2A99-53F4-2232EE39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8655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605" y="1627321"/>
            <a:ext cx="10515600" cy="3784399"/>
          </a:xfrm>
        </p:spPr>
        <p:txBody>
          <a:bodyPr/>
          <a:lstStyle>
            <a:lvl1pPr marL="0" indent="0" algn="ctr"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cxnSp>
        <p:nvCxnSpPr>
          <p:cNvPr id="13" name="Connettore 1 14"/>
          <p:cNvCxnSpPr/>
          <p:nvPr userDrawn="1"/>
        </p:nvCxnSpPr>
        <p:spPr>
          <a:xfrm>
            <a:off x="838200" y="1015191"/>
            <a:ext cx="10477132" cy="33172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11615936" y="6156799"/>
            <a:ext cx="576064" cy="325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07147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0DA9F56-95DC-464A-AE57-CB8978B1BFDB}" type="slidenum">
              <a:rPr lang="en-US" sz="1400" b="1" smtClean="0">
                <a:solidFill>
                  <a:srgbClr val="751D70"/>
                </a:solidFill>
                <a:latin typeface="Century Gothic" charset="0"/>
                <a:ea typeface="Century Gothic" charset="0"/>
                <a:cs typeface="Century Gothic" charset="0"/>
              </a:rPr>
              <a:pPr/>
              <a:t>‹#›</a:t>
            </a:fld>
            <a:endParaRPr lang="en-US" sz="1400" b="1" dirty="0">
              <a:solidFill>
                <a:srgbClr val="751D7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24" name="Connettore 1 14"/>
          <p:cNvCxnSpPr/>
          <p:nvPr userDrawn="1"/>
        </p:nvCxnSpPr>
        <p:spPr>
          <a:xfrm>
            <a:off x="9157447" y="6486041"/>
            <a:ext cx="3051332" cy="3776"/>
          </a:xfrm>
          <a:prstGeom prst="line">
            <a:avLst/>
          </a:prstGeom>
          <a:ln w="28575">
            <a:solidFill>
              <a:srgbClr val="751D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/>
          </a:bodyPr>
          <a:lstStyle>
            <a:lvl1pPr marL="0" indent="0" algn="just">
              <a:buNone/>
              <a:defRPr sz="2400">
                <a:solidFill>
                  <a:srgbClr val="751D70"/>
                </a:solidFill>
              </a:defRPr>
            </a:lvl1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Master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C6921DF-7E03-3214-8AD1-8C53C28168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517"/>
          <a:stretch/>
        </p:blipFill>
        <p:spPr>
          <a:xfrm>
            <a:off x="9726318" y="464288"/>
            <a:ext cx="1595887" cy="33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96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body" idx="1"/>
          </p:nvPr>
        </p:nvSpPr>
        <p:spPr>
          <a:xfrm>
            <a:off x="806604" y="1627321"/>
            <a:ext cx="10515601" cy="378439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731519" indent="-274319" algn="ctr">
              <a:buFontTx/>
              <a:defRPr sz="2400"/>
            </a:lvl2pPr>
            <a:lvl3pPr marL="1188719" indent="-274319" algn="ctr">
              <a:buFontTx/>
              <a:defRPr sz="2400"/>
            </a:lvl3pPr>
            <a:lvl4pPr marL="1645920" indent="-274320" algn="ctr">
              <a:buFontTx/>
              <a:defRPr sz="2400"/>
            </a:lvl4pPr>
            <a:lvl5pPr marL="2103120" indent="-274320" algn="ctr">
              <a:buFontTx/>
              <a:defRPr sz="2400"/>
            </a:lvl5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11" name="Shape 111"/>
          <p:cNvSpPr/>
          <p:nvPr/>
        </p:nvSpPr>
        <p:spPr>
          <a:xfrm>
            <a:off x="838200" y="1015191"/>
            <a:ext cx="10477133" cy="33173"/>
          </a:xfrm>
          <a:prstGeom prst="line">
            <a:avLst/>
          </a:prstGeom>
          <a:ln w="28575">
            <a:solidFill>
              <a:srgbClr val="751D7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sldNum" sz="quarter" idx="2"/>
          </p:nvPr>
        </p:nvSpPr>
        <p:spPr>
          <a:xfrm>
            <a:off x="11752319" y="6165862"/>
            <a:ext cx="303298" cy="307341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rgbClr val="751D7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9157447" y="6486040"/>
            <a:ext cx="3051333" cy="3777"/>
          </a:xfrm>
          <a:prstGeom prst="line">
            <a:avLst/>
          </a:prstGeom>
          <a:ln w="28575">
            <a:solidFill>
              <a:srgbClr val="751D70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4" name="Shape 114"/>
          <p:cNvSpPr>
            <a:spLocks noGrp="1"/>
          </p:cNvSpPr>
          <p:nvPr>
            <p:ph type="body" sz="quarter" idx="13"/>
          </p:nvPr>
        </p:nvSpPr>
        <p:spPr>
          <a:xfrm>
            <a:off x="876667" y="436233"/>
            <a:ext cx="8894765" cy="387278"/>
          </a:xfrm>
          <a:prstGeom prst="rect">
            <a:avLst/>
          </a:prstGeom>
        </p:spPr>
        <p:txBody>
          <a:bodyPr/>
          <a:lstStyle/>
          <a:p>
            <a:pPr marL="0" indent="0" algn="just" defTabSz="768095">
              <a:spcBef>
                <a:spcPts val="800"/>
              </a:spcBef>
              <a:buSzTx/>
              <a:buFontTx/>
              <a:buNone/>
              <a:defRPr sz="2016">
                <a:solidFill>
                  <a:srgbClr val="751D70"/>
                </a:solidFill>
              </a:defRPr>
            </a:pPr>
            <a:endParaRPr/>
          </a:p>
        </p:txBody>
      </p:sp>
      <p:pic>
        <p:nvPicPr>
          <p:cNvPr id="115" name="image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26318" y="464287"/>
            <a:ext cx="1595887" cy="32303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7593161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F92E32-596E-5EED-08F2-CBD126078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8D39649-1F23-2B7D-4E13-11981A0B4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571C157-47DD-F0AD-8D95-8D35EB90D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26505AD-44E3-146C-7D28-F2F1554E8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E59B52-0576-AFD2-F5DC-74643101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30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F6056C-D835-1064-98D0-F5820A908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EB9B992-3390-1092-7716-7322F6355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5DF2154-9BD6-CFC5-850D-D8142654F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30896CC-1128-5A04-7830-8D3F86AC8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E9B7C4F-26AC-394C-E13C-834D29A98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9075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ECC44DE-5553-6BC3-9758-ED25135CA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3D9451-D173-76EE-90D8-62D78CABEC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3B63630-2CF8-EF68-A348-F6884DAFB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6BD94DE-F45A-8CCD-B488-C838156F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3BA808A-077F-CA39-AB99-3B7C2EC94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3D4A119-4D96-BABF-55CD-82AECCF71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9375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4A3E4A-2336-F983-B132-7884FE102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6655C8-4D60-934C-166D-871DD8722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A0568E0-9657-9454-5CF4-59994E0C2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C48D4F6-23C0-AD54-AB60-056742DC90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05EF924-F972-D39E-DB00-E385AC4CC0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C6C4551-EAFF-01F9-E9F1-F8952E0B1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DF0FEC5-CD08-01FC-E37B-6C5DFF676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DA8C2D3-A3C8-E351-DEDC-BA59972B3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480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AD91DB-0310-9F84-6E6C-4EFFF5DB8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F7461D7-3477-6C7A-5A73-9C69AEF10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E34A927-B84F-6607-D132-A2080B95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D7E64BA-5C9A-8CB5-D90C-A75BC2BE5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638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80E5C30-6BC4-A0D0-5A49-F95185A90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8A8DAB-8300-2152-366A-B06AA7ADF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F71E9DF-6090-1B96-19D1-D5545524D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9539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8535A2-B459-EE9C-04BA-6C6A2A953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AE1C95E-1FD2-3EE4-CAD7-F3CC18EDE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B9C361A-9410-6BD1-58B5-C9E54D673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0435268-840B-7CD0-E759-E24C1085F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4CBAE7B-EAFA-B959-67F8-72631E7A3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8CB3285-680B-C7BC-856C-B2495055D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716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48ED750-360D-A115-17EF-A73030413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4257EC6-FF10-5486-7084-3D84189507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2F20AEC-5E83-0CDF-B128-7F9B22D0C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FBB4D40-2C1D-605B-92E2-A8A6DF0B3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D56689B-E9C7-6B48-63A3-3A5CD4046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1E2C8D1-E71B-23D2-E14C-8065FFAC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6673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00B4641-BEFD-E10B-E751-8ED358C76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F0E29F7-8DB9-98B5-F9D3-560B00528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E892951-2B4F-8FDE-CA85-52939F4255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2D287-EA28-974F-AD16-EFC5E6F8AAE9}" type="datetimeFigureOut">
              <a:rPr lang="it-IT" smtClean="0"/>
              <a:t>13/05/2025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4658AF-EEDA-1EF7-AE53-B03D7E851F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75A3AB-8318-DA9E-9FA0-27DE9BD364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6B627-EFFC-7843-B0C4-0C38839BBA3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285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InterregTESIMNEXT" TargetMode="External"/><Relationship Id="rId13" Type="http://schemas.openxmlformats.org/officeDocument/2006/relationships/hyperlink" Target="https://www.youtube.com/@InterregTESIMNEXT" TargetMode="External"/><Relationship Id="rId18" Type="http://schemas.openxmlformats.org/officeDocument/2006/relationships/image" Target="../media/image44.png"/><Relationship Id="rId3" Type="http://schemas.openxmlformats.org/officeDocument/2006/relationships/image" Target="../media/image36.jpeg"/><Relationship Id="rId7" Type="http://schemas.openxmlformats.org/officeDocument/2006/relationships/hyperlink" Target="interregtesimnext.eu" TargetMode="External"/><Relationship Id="rId12" Type="http://schemas.openxmlformats.org/officeDocument/2006/relationships/hyperlink" Target="https://twitter.com/tesimnext" TargetMode="External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interregtesimnext.eu/" TargetMode="External"/><Relationship Id="rId11" Type="http://schemas.openxmlformats.org/officeDocument/2006/relationships/image" Target="../media/image39.emf"/><Relationship Id="rId5" Type="http://schemas.openxmlformats.org/officeDocument/2006/relationships/image" Target="../media/image38.png"/><Relationship Id="rId15" Type="http://schemas.openxmlformats.org/officeDocument/2006/relationships/image" Target="../media/image41.png"/><Relationship Id="rId10" Type="http://schemas.openxmlformats.org/officeDocument/2006/relationships/hyperlink" Target="https://www.linkedin.com/company/interreg-tesim-next" TargetMode="External"/><Relationship Id="rId19" Type="http://schemas.openxmlformats.org/officeDocument/2006/relationships/image" Target="../media/image45.png"/><Relationship Id="rId4" Type="http://schemas.openxmlformats.org/officeDocument/2006/relationships/image" Target="../media/image37.png"/><Relationship Id="rId9" Type="http://schemas.openxmlformats.org/officeDocument/2006/relationships/hyperlink" Target="https://www.instagram.com/interreg_tesim_next/" TargetMode="External"/><Relationship Id="rId1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5C6548FB-18BE-6819-AB0E-BFED22901923}"/>
              </a:ext>
            </a:extLst>
          </p:cNvPr>
          <p:cNvSpPr txBox="1"/>
          <p:nvPr/>
        </p:nvSpPr>
        <p:spPr>
          <a:xfrm>
            <a:off x="565727" y="4466266"/>
            <a:ext cx="61800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uk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Онлайн-навчання </a:t>
            </a:r>
            <a:br>
              <a:rPr lang="en-US" sz="16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</a:br>
            <a:r>
              <a:rPr lang="uk" sz="1600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27 травня – 4 червня 2024 року</a:t>
            </a:r>
            <a:endParaRPr kumimoji="0" lang="it-IT" sz="1600" i="0" u="none" strike="noStrike" cap="none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3" name="Immagine 7">
            <a:extLst>
              <a:ext uri="{FF2B5EF4-FFF2-40B4-BE49-F238E27FC236}">
                <a16:creationId xmlns:a16="http://schemas.microsoft.com/office/drawing/2014/main" id="{EEA7A6AA-E65E-3F8F-559E-83DDF6D97F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00" y="0"/>
            <a:ext cx="12185600" cy="68544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62C631E-7B03-38CE-5C59-4F93C1349B0F}"/>
              </a:ext>
            </a:extLst>
          </p:cNvPr>
          <p:cNvSpPr txBox="1"/>
          <p:nvPr/>
        </p:nvSpPr>
        <p:spPr>
          <a:xfrm>
            <a:off x="160508" y="886849"/>
            <a:ext cx="5670950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" sz="3200" b="1" i="1" u="none" strike="noStrike" cap="none" spc="0" normalizeH="0" baseline="0" noProof="1">
                <a:ln>
                  <a:noFill/>
                </a:ln>
                <a:solidFill>
                  <a:srgbClr val="07147A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Розбудова транскордонного партнерства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3200" b="1" i="1" u="none" strike="noStrike" cap="none" spc="0" normalizeH="0" baseline="0" noProof="1">
              <a:ln>
                <a:noFill/>
              </a:ln>
              <a:solidFill>
                <a:srgbClr val="07147A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4" name="CasellaDiTesto 19">
            <a:extLst>
              <a:ext uri="{FF2B5EF4-FFF2-40B4-BE49-F238E27FC236}">
                <a16:creationId xmlns:a16="http://schemas.microsoft.com/office/drawing/2014/main" id="{B943D794-F597-A80A-C586-420C9CF1E731}"/>
              </a:ext>
            </a:extLst>
          </p:cNvPr>
          <p:cNvSpPr txBox="1"/>
          <p:nvPr/>
        </p:nvSpPr>
        <p:spPr>
          <a:xfrm>
            <a:off x="160508" y="2456507"/>
            <a:ext cx="5327922" cy="2902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</a:pPr>
            <a:r>
              <a:rPr lang="uk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2-й конкурс пропозицій для </a:t>
            </a:r>
            <a:br>
              <a:rPr lang="en-US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</a:br>
            <a:r>
              <a:rPr lang="uk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малих проєктів, </a:t>
            </a:r>
            <a:br>
              <a:rPr lang="en-US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</a:br>
            <a:r>
              <a:rPr lang="uk-UA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Програма 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</a:pPr>
            <a:r>
              <a:rPr lang="uk" sz="2400" b="1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Румунія-Україна</a:t>
            </a:r>
            <a:r>
              <a:rPr lang="uk" sz="2400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 </a:t>
            </a:r>
            <a:br>
              <a:rPr lang="en-US" sz="2400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</a:br>
            <a:endParaRPr lang="en-US" sz="2400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cs typeface="Arial" pitchFamily="34" charset="0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</a:pPr>
            <a:r>
              <a:rPr lang="uk" sz="2400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Інформаційна онлайн-сесія, </a:t>
            </a:r>
            <a:br>
              <a:rPr lang="en-US" sz="2400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</a:br>
            <a:r>
              <a:rPr lang="uk" sz="2400" dirty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cs typeface="Arial" pitchFamily="34" charset="0"/>
              </a:rPr>
              <a:t>14 травня 2025 року</a:t>
            </a:r>
            <a:endParaRPr lang="it-IT" sz="2400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385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12F9A-FA56-24DA-0F9B-884356F35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E7B06345-3F1C-DFAB-62F5-903FED3000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Ключові критерії успіху </a:t>
            </a:r>
          </a:p>
        </p:txBody>
      </p:sp>
      <p:sp>
        <p:nvSpPr>
          <p:cNvPr id="2" name="Plaque 1">
            <a:extLst>
              <a:ext uri="{FF2B5EF4-FFF2-40B4-BE49-F238E27FC236}">
                <a16:creationId xmlns:a16="http://schemas.microsoft.com/office/drawing/2014/main" id="{62C9BA31-24BC-7F77-71A6-25FB9A4A466D}"/>
              </a:ext>
            </a:extLst>
          </p:cNvPr>
          <p:cNvSpPr/>
          <p:nvPr/>
        </p:nvSpPr>
        <p:spPr>
          <a:xfrm>
            <a:off x="1476531" y="1660160"/>
            <a:ext cx="9238938" cy="2998033"/>
          </a:xfrm>
          <a:prstGeom prst="plaque">
            <a:avLst/>
          </a:prstGeom>
          <a:solidFill>
            <a:srgbClr val="E1CDE1"/>
          </a:solidFill>
          <a:ln w="28575">
            <a:solidFill>
              <a:srgbClr val="751D7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sz="3200" b="1" i="1" u="none" strike="noStrike" dirty="0">
                <a:solidFill>
                  <a:srgbClr val="751D70"/>
                </a:solidFill>
                <a:effectLst/>
                <a:latin typeface="Century Gothic" panose="020B0502020202020204" pitchFamily="34" charset="0"/>
              </a:rPr>
              <a:t>Будь ласка, перевірте «Шкалу оцінки», зокрема вимоги до партнерства та транскордонної доданої вартості!</a:t>
            </a:r>
          </a:p>
        </p:txBody>
      </p:sp>
    </p:spTree>
    <p:extLst>
      <p:ext uri="{BB962C8B-B14F-4D97-AF65-F5344CB8AC3E}">
        <p14:creationId xmlns:p14="http://schemas.microsoft.com/office/powerpoint/2010/main" val="4253247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/>
          </p:cNvSpPr>
          <p:nvPr>
            <p:ph type="sldNum" sz="quarter" idx="2"/>
          </p:nvPr>
        </p:nvSpPr>
        <p:spPr>
          <a:xfrm>
            <a:off x="11752319" y="6165862"/>
            <a:ext cx="303298" cy="3073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400" b="1" i="0" u="none" strike="noStrike" kern="0" cap="none" spc="0" normalizeH="0" baseline="0" noProof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/>
                <a:sym typeface="Century Gothic"/>
              </a:rPr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sz="1400" b="1" i="0" u="none" strike="noStrike" kern="0" cap="none" spc="0" normalizeH="0" baseline="0" noProof="0">
              <a:ln>
                <a:noFill/>
              </a:ln>
              <a:solidFill>
                <a:srgbClr val="751D70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  <p:grpSp>
        <p:nvGrpSpPr>
          <p:cNvPr id="264" name="Group 264"/>
          <p:cNvGrpSpPr/>
          <p:nvPr/>
        </p:nvGrpSpPr>
        <p:grpSpPr>
          <a:xfrm>
            <a:off x="5372027" y="1671201"/>
            <a:ext cx="5947253" cy="1732480"/>
            <a:chOff x="0" y="0"/>
            <a:chExt cx="5925128" cy="1930400"/>
          </a:xfrm>
        </p:grpSpPr>
        <p:sp>
          <p:nvSpPr>
            <p:cNvPr id="262" name="Shape 262"/>
            <p:cNvSpPr/>
            <p:nvPr/>
          </p:nvSpPr>
          <p:spPr>
            <a:xfrm>
              <a:off x="0" y="0"/>
              <a:ext cx="5925128" cy="1930400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rgbClr val="07147A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200" b="1">
                  <a:solidFill>
                    <a:srgbClr val="751D7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263" name="Shape 263"/>
            <p:cNvSpPr/>
            <p:nvPr/>
          </p:nvSpPr>
          <p:spPr>
            <a:xfrm>
              <a:off x="94233" y="502234"/>
              <a:ext cx="5736661" cy="9259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" sz="2400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Транскордонна </a:t>
              </a:r>
              <a:r>
                <a:rPr lang="uk" sz="2400" b="1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додана вартість </a:t>
              </a:r>
              <a:r>
                <a:rPr lang="uk" sz="2400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не </a:t>
              </a:r>
              <a:r>
                <a:rPr lang="uk" sz="2400" b="1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пояснюється</a:t>
              </a:r>
              <a:endPara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268" name="image11.png" descr="Une image contenant Panneau de signalisation, triangle&#10;&#10;Description générée automatiquement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61" y="1326969"/>
            <a:ext cx="2403593" cy="213024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1" name="Group 271"/>
          <p:cNvGrpSpPr/>
          <p:nvPr/>
        </p:nvGrpSpPr>
        <p:grpSpPr>
          <a:xfrm>
            <a:off x="2560220" y="1849678"/>
            <a:ext cx="2004260" cy="894250"/>
            <a:chOff x="0" y="0"/>
            <a:chExt cx="2004259" cy="894249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2004259" cy="894249"/>
            </a:xfrm>
            <a:prstGeom prst="roundRect">
              <a:avLst>
                <a:gd name="adj" fmla="val 16667"/>
              </a:avLst>
            </a:prstGeom>
            <a:solidFill>
              <a:srgbClr val="DEEBF7"/>
            </a:solidFill>
            <a:ln w="38100" cap="flat">
              <a:solidFill>
                <a:srgbClr val="07147A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solidFill>
                    <a:srgbClr val="FFFFFF"/>
                  </a:solidFill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43653" y="31627"/>
              <a:ext cx="1916952" cy="8309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400" b="1">
                  <a:solidFill>
                    <a:srgbClr val="751D7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51D70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ЧАСТ</a:t>
              </a:r>
              <a:r>
                <a:rPr lang="uk" kern="0" dirty="0"/>
                <a:t>І</a:t>
              </a:r>
              <a:r>
                <a:rPr kumimoji="0" lang="uk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751D70"/>
                  </a:solidFill>
                  <a:effectLst/>
                  <a:uLnTx/>
                  <a:uFillTx/>
                  <a:latin typeface="Century Gothic"/>
                  <a:sym typeface="Century Gothic"/>
                </a:rPr>
                <a:t> ПОМИЛКИ</a:t>
              </a:r>
              <a:endPara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</p:grp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DCDFC7B5-B8E3-9E51-BEB2-E25778C3C0E3}"/>
              </a:ext>
            </a:extLst>
          </p:cNvPr>
          <p:cNvSpPr txBox="1">
            <a:spLocks/>
          </p:cNvSpPr>
          <p:nvPr/>
        </p:nvSpPr>
        <p:spPr>
          <a:xfrm>
            <a:off x="876668" y="470099"/>
            <a:ext cx="8894763" cy="38727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 algn="just">
              <a:buClr>
                <a:srgbClr val="751D70"/>
              </a:buClr>
              <a:buSzTx/>
              <a:buFont typeface="Arial" charset="0"/>
              <a:buNone/>
              <a:defRPr/>
            </a:pPr>
            <a:r>
              <a:rPr lang="uk" sz="2600" b="1" kern="1200" dirty="0">
                <a:solidFill>
                  <a:srgbClr val="751D70"/>
                </a:solidFill>
                <a:latin typeface="Century Gothic" charset="0"/>
              </a:rPr>
              <a:t>Часті помилки в релевантності!</a:t>
            </a:r>
          </a:p>
          <a:p>
            <a:endParaRPr lang="en-GB" kern="0" dirty="0"/>
          </a:p>
        </p:txBody>
      </p:sp>
      <p:grpSp>
        <p:nvGrpSpPr>
          <p:cNvPr id="3" name="Group 264">
            <a:extLst>
              <a:ext uri="{FF2B5EF4-FFF2-40B4-BE49-F238E27FC236}">
                <a16:creationId xmlns:a16="http://schemas.microsoft.com/office/drawing/2014/main" id="{C9E3F820-3DF6-24B6-9238-2C2232F680D4}"/>
              </a:ext>
            </a:extLst>
          </p:cNvPr>
          <p:cNvGrpSpPr/>
          <p:nvPr/>
        </p:nvGrpSpPr>
        <p:grpSpPr>
          <a:xfrm>
            <a:off x="3808113" y="3926390"/>
            <a:ext cx="6396639" cy="1732479"/>
            <a:chOff x="0" y="0"/>
            <a:chExt cx="5925128" cy="1930400"/>
          </a:xfrm>
        </p:grpSpPr>
        <p:sp>
          <p:nvSpPr>
            <p:cNvPr id="5" name="Shape 262">
              <a:extLst>
                <a:ext uri="{FF2B5EF4-FFF2-40B4-BE49-F238E27FC236}">
                  <a16:creationId xmlns:a16="http://schemas.microsoft.com/office/drawing/2014/main" id="{84DA890F-2E12-E922-240F-B5F11A92A4AA}"/>
                </a:ext>
              </a:extLst>
            </p:cNvPr>
            <p:cNvSpPr/>
            <p:nvPr/>
          </p:nvSpPr>
          <p:spPr>
            <a:xfrm>
              <a:off x="0" y="0"/>
              <a:ext cx="5925128" cy="1930400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rgbClr val="07147A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200" b="1">
                  <a:solidFill>
                    <a:srgbClr val="751D70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kumimoji="0" lang="fr-FR" sz="2200" b="1" i="0" u="none" strike="noStrike" kern="0" cap="none" spc="0" normalizeH="0" baseline="0" noProof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/>
                <a:sym typeface="Century Gothic"/>
              </a:endParaRPr>
            </a:p>
          </p:txBody>
        </p:sp>
        <p:sp>
          <p:nvSpPr>
            <p:cNvPr id="6" name="Shape 263">
              <a:extLst>
                <a:ext uri="{FF2B5EF4-FFF2-40B4-BE49-F238E27FC236}">
                  <a16:creationId xmlns:a16="http://schemas.microsoft.com/office/drawing/2014/main" id="{F3BF32EC-D3EF-E865-C3F3-1F6E88F9608B}"/>
                </a:ext>
              </a:extLst>
            </p:cNvPr>
            <p:cNvSpPr/>
            <p:nvPr/>
          </p:nvSpPr>
          <p:spPr>
            <a:xfrm>
              <a:off x="94233" y="90712"/>
              <a:ext cx="5736661" cy="17489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" sz="2400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Проєкт складається переважно з заходів, які </a:t>
              </a:r>
              <a:r>
                <a:rPr lang="uk" sz="2400" b="1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паралельно реалізуються </a:t>
              </a:r>
              <a:r>
                <a:rPr lang="uk" sz="2400" kern="0" dirty="0">
                  <a:solidFill>
                    <a:srgbClr val="751D70"/>
                  </a:solidFill>
                  <a:latin typeface="Century Gothic" panose="020B0502020202020204" pitchFamily="34" charset="0"/>
                  <a:cs typeface="Times New Roman" panose="02020603050405020304" pitchFamily="18" charset="0"/>
                </a:rPr>
                <a:t>партнерами проєкту в кожній країні. </a:t>
              </a:r>
              <a:endParaRPr lang="en-US" sz="2400" kern="0" dirty="0">
                <a:solidFill>
                  <a:srgbClr val="751D70"/>
                </a:solidFill>
                <a:latin typeface="Century Gothic" panose="020B050202020202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510148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7">
            <a:extLst>
              <a:ext uri="{FF2B5EF4-FFF2-40B4-BE49-F238E27FC236}">
                <a16:creationId xmlns:a16="http://schemas.microsoft.com/office/drawing/2014/main" id="{B7C6F8F9-0842-03C3-FA11-AFCC7F27E4A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3000"/>
          </a:blip>
          <a:srcRect b="19990"/>
          <a:stretch/>
        </p:blipFill>
        <p:spPr>
          <a:xfrm>
            <a:off x="3862" y="2172"/>
            <a:ext cx="12185600" cy="5484228"/>
          </a:xfrm>
          <a:prstGeom prst="rect">
            <a:avLst/>
          </a:prstGeom>
        </p:spPr>
      </p:pic>
      <p:sp>
        <p:nvSpPr>
          <p:cNvPr id="977" name="Google Shape;977;p70"/>
          <p:cNvSpPr txBox="1"/>
          <p:nvPr/>
        </p:nvSpPr>
        <p:spPr>
          <a:xfrm>
            <a:off x="1140538" y="1313145"/>
            <a:ext cx="10737954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6000" b="1" i="1" dirty="0">
                <a:solidFill>
                  <a:srgbClr val="07147A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Успішне партнерство є  ключем до успіху проєктної пропозиції !</a:t>
            </a:r>
            <a:endParaRPr dirty="0"/>
          </a:p>
        </p:txBody>
      </p:sp>
      <p:pic>
        <p:nvPicPr>
          <p:cNvPr id="978" name="Google Shape;978;p7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681" y="5878735"/>
            <a:ext cx="4515607" cy="756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9" name="Google Shape;979;p70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9097" y="5878735"/>
            <a:ext cx="2229395" cy="863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>
            <a:extLst>
              <a:ext uri="{FF2B5EF4-FFF2-40B4-BE49-F238E27FC236}">
                <a16:creationId xmlns:a16="http://schemas.microsoft.com/office/drawing/2014/main" id="{18F85278-2701-6977-84E3-DA01B7934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3827" y="1966011"/>
            <a:ext cx="4806544" cy="4622799"/>
          </a:xfrm>
        </p:spPr>
        <p:txBody>
          <a:bodyPr>
            <a:normAutofit/>
          </a:bodyPr>
          <a:lstStyle/>
          <a:p>
            <a:endParaRPr lang="en-US" sz="2000" dirty="0">
              <a:solidFill>
                <a:srgbClr val="07147A"/>
              </a:solidFill>
              <a:latin typeface="Century Gothic" panose="020B0502020202020204" pitchFamily="34" charset="0"/>
            </a:endParaRPr>
          </a:p>
          <a:p>
            <a:r>
              <a:rPr lang="uk" sz="20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Партнери проєкту </a:t>
            </a:r>
            <a:r>
              <a:rPr lang="uk" sz="2000" dirty="0">
                <a:solidFill>
                  <a:srgbClr val="751D70"/>
                </a:solidFill>
                <a:latin typeface="Century Gothic" panose="020B0502020202020204" pitchFamily="34" charset="0"/>
              </a:rPr>
              <a:t>(бенефіціари)</a:t>
            </a:r>
          </a:p>
          <a:p>
            <a:endParaRPr lang="en-US" sz="1000" dirty="0">
              <a:solidFill>
                <a:srgbClr val="07147A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lnSpc>
                <a:spcPct val="110000"/>
              </a:lnSpc>
              <a:buFont typeface="Wingdings" charset="2"/>
              <a:buChar char="q"/>
            </a:pPr>
            <a:r>
              <a:rPr lang="uk" sz="2000" b="0" dirty="0">
                <a:solidFill>
                  <a:srgbClr val="07147A"/>
                </a:solidFill>
                <a:latin typeface="Century Gothic" panose="020B0502020202020204" pitchFamily="34" charset="0"/>
              </a:rPr>
              <a:t>Повинні активно співпрацювати у розробці та реалізації проєкту.</a:t>
            </a:r>
            <a:endParaRPr lang="en-US" sz="2000" b="0" dirty="0">
              <a:solidFill>
                <a:srgbClr val="07147A"/>
              </a:solidFill>
              <a:highlight>
                <a:srgbClr val="FFFF00"/>
              </a:highlight>
              <a:latin typeface="Century Gothic" panose="020B0502020202020204" pitchFamily="34" charset="0"/>
            </a:endParaRPr>
          </a:p>
          <a:p>
            <a:pPr marL="342900" indent="-342900" algn="just">
              <a:lnSpc>
                <a:spcPct val="120000"/>
              </a:lnSpc>
              <a:buFont typeface="Wingdings" charset="2"/>
              <a:buChar char="q"/>
            </a:pPr>
            <a:r>
              <a:rPr lang="uk" sz="2000" dirty="0">
                <a:solidFill>
                  <a:srgbClr val="07147A"/>
                </a:solidFill>
                <a:latin typeface="Century Gothic" panose="020B0502020202020204" pitchFamily="34" charset="0"/>
              </a:rPr>
              <a:t>Вони </a:t>
            </a:r>
            <a:r>
              <a:rPr lang="uk" sz="2000" b="0" dirty="0">
                <a:solidFill>
                  <a:srgbClr val="07147A"/>
                </a:solidFill>
                <a:latin typeface="Century Gothic" panose="020B0502020202020204" pitchFamily="34" charset="0"/>
              </a:rPr>
              <a:t>несуть юридичну та фінансову відповідальність за діяльність, яку вони здійснюють, та за частку коштів, яку вони отримують.</a:t>
            </a:r>
          </a:p>
          <a:p>
            <a:pPr algn="just"/>
            <a:endParaRPr lang="en-US" sz="2000" b="0" dirty="0">
              <a:solidFill>
                <a:srgbClr val="07147A"/>
              </a:solidFill>
              <a:latin typeface="Century Gothic" panose="020B0502020202020204" pitchFamily="34" charset="0"/>
            </a:endParaRPr>
          </a:p>
          <a:p>
            <a:endParaRPr lang="it-IT" dirty="0"/>
          </a:p>
        </p:txBody>
      </p:sp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FE7C63A6-1AE4-3DBD-5802-52BE9A6ED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Принцип провідного партнера</a:t>
            </a:r>
          </a:p>
          <a:p>
            <a:endParaRPr lang="it-IT" b="1" dirty="0">
              <a:latin typeface="Century Gothic" panose="020B0502020202020204" pitchFamily="34" charset="0"/>
            </a:endParaRPr>
          </a:p>
        </p:txBody>
      </p:sp>
      <p:sp>
        <p:nvSpPr>
          <p:cNvPr id="3" name="Segnaposto contenuto 1">
            <a:extLst>
              <a:ext uri="{FF2B5EF4-FFF2-40B4-BE49-F238E27FC236}">
                <a16:creationId xmlns:a16="http://schemas.microsoft.com/office/drawing/2014/main" id="{4A793563-6CF5-9E21-6632-058F0444FCB3}"/>
              </a:ext>
            </a:extLst>
          </p:cNvPr>
          <p:cNvSpPr txBox="1">
            <a:spLocks/>
          </p:cNvSpPr>
          <p:nvPr/>
        </p:nvSpPr>
        <p:spPr>
          <a:xfrm>
            <a:off x="696973" y="2401024"/>
            <a:ext cx="5160086" cy="34956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" sz="20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Головний партнер </a:t>
            </a:r>
            <a:r>
              <a:rPr lang="uk" sz="2000" dirty="0">
                <a:solidFill>
                  <a:srgbClr val="751D70"/>
                </a:solidFill>
                <a:latin typeface="Century Gothic" panose="020B0502020202020204" pitchFamily="34" charset="0"/>
              </a:rPr>
              <a:t>(головний бенефіціар)</a:t>
            </a:r>
          </a:p>
          <a:p>
            <a:endParaRPr lang="en-US" sz="1000" dirty="0">
              <a:solidFill>
                <a:srgbClr val="07147A"/>
              </a:solidFill>
              <a:latin typeface="Century Gothic" panose="020B0502020202020204" pitchFamily="34" charset="0"/>
            </a:endParaRPr>
          </a:p>
          <a:p>
            <a:pPr marL="457200" indent="-457200" algn="just">
              <a:buFont typeface="Wingdings" charset="2"/>
              <a:buChar char="q"/>
            </a:pPr>
            <a:r>
              <a:rPr lang="uk" sz="2000" dirty="0">
                <a:solidFill>
                  <a:srgbClr val="07147A"/>
                </a:solidFill>
                <a:latin typeface="Century Gothic" panose="020B0502020202020204" pitchFamily="34" charset="0"/>
              </a:rPr>
              <a:t>Представляє партнерство.</a:t>
            </a:r>
          </a:p>
          <a:p>
            <a:pPr marL="457200" indent="-457200" algn="just">
              <a:lnSpc>
                <a:spcPct val="120000"/>
              </a:lnSpc>
              <a:buFont typeface="Wingdings" charset="2"/>
              <a:buChar char="q"/>
            </a:pPr>
            <a:r>
              <a:rPr lang="uk" sz="2000" dirty="0">
                <a:solidFill>
                  <a:srgbClr val="07147A"/>
                </a:solidFill>
                <a:latin typeface="Century Gothic" panose="020B0502020202020204" pitchFamily="34" charset="0"/>
              </a:rPr>
              <a:t>Діє юридично від імені партнерства (наприклад, подає заявку, підписує грантовий контракт, подає звіти про проєкти, запитує та отримує платежі за проєктами).</a:t>
            </a:r>
          </a:p>
          <a:p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1258A75-F1BE-7419-6534-2B5980F8CBB0}"/>
              </a:ext>
            </a:extLst>
          </p:cNvPr>
          <p:cNvSpPr txBox="1"/>
          <p:nvPr/>
        </p:nvSpPr>
        <p:spPr>
          <a:xfrm>
            <a:off x="1801640" y="1291049"/>
            <a:ext cx="774976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2200" b="1" dirty="0">
                <a:solidFill>
                  <a:srgbClr val="07147A"/>
                </a:solidFill>
                <a:latin typeface="Century Gothic" panose="020B0502020202020204" pitchFamily="34" charset="0"/>
              </a:rPr>
              <a:t>ОДНОГО З ПАРТНЕРІВ ПРИЗНАЧЕНО ПРОВІДНИМ ПАРТНЕРОМ: ЯК ЦЕ ВІДБУВАЄТЬСЯ НА ПРАКТИЦІ?</a:t>
            </a:r>
          </a:p>
        </p:txBody>
      </p:sp>
    </p:spTree>
    <p:extLst>
      <p:ext uri="{BB962C8B-B14F-4D97-AF65-F5344CB8AC3E}">
        <p14:creationId xmlns:p14="http://schemas.microsoft.com/office/powerpoint/2010/main" val="178931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D252D9-2EE5-2DBB-7355-48D10453F038}"/>
              </a:ext>
            </a:extLst>
          </p:cNvPr>
          <p:cNvSpPr txBox="1"/>
          <p:nvPr/>
        </p:nvSpPr>
        <p:spPr>
          <a:xfrm>
            <a:off x="876668" y="1656846"/>
            <a:ext cx="5219332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42913" marR="0" lvl="0" indent="-442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1D7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uk" sz="28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Проєктна пропозиція відповідає пріоритетам  цілям програми !</a:t>
            </a:r>
          </a:p>
          <a:p>
            <a:pPr marL="442913" marR="0" lvl="0" indent="-442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1D7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3" name="Immagine 2" descr="Immagine che contiene testo, vestiti, disegno, cartone animato&#10;&#10;Descrizione generata automaticamente">
            <a:extLst>
              <a:ext uri="{FF2B5EF4-FFF2-40B4-BE49-F238E27FC236}">
                <a16:creationId xmlns:a16="http://schemas.microsoft.com/office/drawing/2014/main" id="{18D587C7-A098-09D1-5927-367C2AC31C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7493" y="1362546"/>
            <a:ext cx="6199361" cy="4132907"/>
          </a:xfrm>
          <a:prstGeom prst="rect">
            <a:avLst/>
          </a:prstGeom>
        </p:spPr>
      </p:pic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4DEAB5C9-5745-C530-65E0-790412C6DA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Ключові критерії успіху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4B4DF7B-7F57-9874-11A3-4D66C233E023}"/>
              </a:ext>
            </a:extLst>
          </p:cNvPr>
          <p:cNvSpPr txBox="1"/>
          <p:nvPr/>
        </p:nvSpPr>
        <p:spPr>
          <a:xfrm>
            <a:off x="3347860" y="2119827"/>
            <a:ext cx="274814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" sz="2800" b="1" i="0" u="none" strike="noStrike" kern="1200" cap="none" spc="0" normalizeH="0" baseline="0" noProof="0" dirty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релевантним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70633E4-496B-D5AA-0C23-4780102EB72C}"/>
              </a:ext>
            </a:extLst>
          </p:cNvPr>
          <p:cNvSpPr txBox="1"/>
          <p:nvPr/>
        </p:nvSpPr>
        <p:spPr>
          <a:xfrm>
            <a:off x="7014669" y="5442498"/>
            <a:ext cx="44494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Зображення від </a:t>
            </a:r>
            <a:r>
              <a:rPr kumimoji="0" lang="uk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storyset </a:t>
            </a:r>
            <a:r>
              <a:rPr kumimoji="0" lang="uk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на </a:t>
            </a:r>
            <a:r>
              <a:rPr kumimoji="0" lang="uk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Freepik</a:t>
            </a:r>
            <a:endParaRPr kumimoji="0" lang="it-IT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722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D252D9-2EE5-2DBB-7355-48D10453F038}"/>
              </a:ext>
            </a:extLst>
          </p:cNvPr>
          <p:cNvSpPr txBox="1"/>
          <p:nvPr/>
        </p:nvSpPr>
        <p:spPr>
          <a:xfrm>
            <a:off x="7013543" y="2220585"/>
            <a:ext cx="4491076" cy="267765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 marL="442595" indent="-442595">
              <a:buClr>
                <a:srgbClr val="751D70"/>
              </a:buClr>
              <a:buFont typeface="Wingdings" panose="05000000000000000000" pitchFamily="2" charset="2"/>
              <a:buChar char="ü"/>
            </a:pPr>
            <a:r>
              <a:rPr lang="uk" sz="2800" b="1" i="0" dirty="0">
                <a:solidFill>
                  <a:srgbClr val="07147A"/>
                </a:solidFill>
                <a:effectLst/>
                <a:latin typeface="Century Gothic"/>
              </a:rPr>
              <a:t>Проєктна пропозиція та стратегія (цілі, очікувані результати тощо) є </a:t>
            </a:r>
            <a:r>
              <a:rPr lang="uk" sz="2800" b="1" i="0" dirty="0">
                <a:solidFill>
                  <a:srgbClr val="751D70"/>
                </a:solidFill>
                <a:effectLst/>
                <a:highlight>
                  <a:srgbClr val="FBE5D6"/>
                </a:highlight>
                <a:latin typeface="Century Gothic"/>
              </a:rPr>
              <a:t>узгодженими </a:t>
            </a:r>
            <a:r>
              <a:rPr lang="uk" sz="2800" b="1" i="0" dirty="0">
                <a:solidFill>
                  <a:srgbClr val="000000"/>
                </a:solidFill>
                <a:effectLst/>
                <a:latin typeface="Century Gothic"/>
              </a:rPr>
              <a:t>.</a:t>
            </a:r>
            <a:endParaRPr lang="en-US" dirty="0">
              <a:latin typeface="Century Gothic"/>
            </a:endParaRPr>
          </a:p>
          <a:p>
            <a:pPr marL="442595" indent="-442595" algn="just">
              <a:buClr>
                <a:srgbClr val="751D70"/>
              </a:buClr>
              <a:buFont typeface="Wingdings" panose="05000000000000000000" pitchFamily="2" charset="2"/>
              <a:buChar char="ü"/>
            </a:pPr>
            <a:endParaRPr lang="en-US" sz="2800" b="1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4DEAB5C9-5745-C530-65E0-790412C6DA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Ключові критерії успіху </a:t>
            </a:r>
          </a:p>
        </p:txBody>
      </p:sp>
      <p:pic>
        <p:nvPicPr>
          <p:cNvPr id="9" name="Immagine 8" descr="Immagine che contiene disegno, schizzo, illustrazione, cartone animato&#10;&#10;Descrizione generata automaticamente">
            <a:extLst>
              <a:ext uri="{FF2B5EF4-FFF2-40B4-BE49-F238E27FC236}">
                <a16:creationId xmlns:a16="http://schemas.microsoft.com/office/drawing/2014/main" id="{BCEB9CF9-4BCD-4BAD-BB4F-D8E8A37900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70" y="1767541"/>
            <a:ext cx="6327720" cy="421848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852F6C0-30FB-1995-AD12-C819DC2175A3}"/>
              </a:ext>
            </a:extLst>
          </p:cNvPr>
          <p:cNvSpPr txBox="1"/>
          <p:nvPr/>
        </p:nvSpPr>
        <p:spPr>
          <a:xfrm>
            <a:off x="1184486" y="5750556"/>
            <a:ext cx="444947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800" dirty="0">
                <a:latin typeface="Century Gothic" panose="020B0502020202020204" pitchFamily="34" charset="0"/>
              </a:rPr>
              <a:t>Зображення від </a:t>
            </a:r>
            <a:r>
              <a:rPr lang="uk" sz="800" dirty="0" err="1">
                <a:latin typeface="Century Gothic" panose="020B0502020202020204" pitchFamily="34" charset="0"/>
              </a:rPr>
              <a:t>storyset </a:t>
            </a:r>
            <a:r>
              <a:rPr lang="uk" sz="800" dirty="0">
                <a:latin typeface="Century Gothic" panose="020B0502020202020204" pitchFamily="34" charset="0"/>
              </a:rPr>
              <a:t>на </a:t>
            </a:r>
            <a:r>
              <a:rPr lang="uk" sz="800" dirty="0" err="1">
                <a:latin typeface="Century Gothic" panose="020B0502020202020204" pitchFamily="34" charset="0"/>
              </a:rPr>
              <a:t>Freepik</a:t>
            </a:r>
            <a:endParaRPr lang="it-IT" sz="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70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128E56BE-0318-836E-15F9-E252DCF477F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930" y="1116867"/>
            <a:ext cx="5152536" cy="515253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D252D9-2EE5-2DBB-7355-48D10453F038}"/>
              </a:ext>
            </a:extLst>
          </p:cNvPr>
          <p:cNvSpPr txBox="1"/>
          <p:nvPr/>
        </p:nvSpPr>
        <p:spPr>
          <a:xfrm>
            <a:off x="5562466" y="2078625"/>
            <a:ext cx="5867389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42913" indent="-442913" algn="just">
              <a:buClr>
                <a:srgbClr val="751D70"/>
              </a:buClr>
              <a:buFont typeface="Wingdings" panose="05000000000000000000" pitchFamily="2" charset="2"/>
              <a:buChar char="ü"/>
            </a:pPr>
            <a:r>
              <a:rPr lang="uk" sz="2800" b="1" i="0" dirty="0">
                <a:solidFill>
                  <a:srgbClr val="07147A"/>
                </a:solidFill>
                <a:effectLst/>
                <a:latin typeface="Century Gothic" panose="020B0502020202020204" pitchFamily="34" charset="0"/>
              </a:rPr>
              <a:t>Робочий план (включаючи комунікаційні заходи) є </a:t>
            </a:r>
            <a:r>
              <a:rPr lang="uk" sz="2800" b="1" i="0" dirty="0">
                <a:solidFill>
                  <a:srgbClr val="751D70"/>
                </a:solidFill>
                <a:effectLst/>
                <a:highlight>
                  <a:srgbClr val="FBE5D6"/>
                </a:highlight>
                <a:latin typeface="Century Gothic" panose="020B0502020202020204" pitchFamily="34" charset="0"/>
              </a:rPr>
              <a:t>реалістичним </a:t>
            </a:r>
            <a:r>
              <a:rPr lang="uk" sz="2800" b="1" i="0" dirty="0">
                <a:solidFill>
                  <a:srgbClr val="07147A"/>
                </a:solidFill>
                <a:effectLst/>
                <a:latin typeface="Century Gothic" panose="020B0502020202020204" pitchFamily="34" charset="0"/>
              </a:rPr>
              <a:t>та </a:t>
            </a:r>
            <a:r>
              <a:rPr lang="uk" sz="2800" b="1" dirty="0">
                <a:solidFill>
                  <a:srgbClr val="751D70"/>
                </a:solidFill>
                <a:highlight>
                  <a:srgbClr val="FBE5D6"/>
                </a:highlight>
                <a:latin typeface="Century Gothic" panose="020B0502020202020204" pitchFamily="34" charset="0"/>
              </a:rPr>
              <a:t>послідовним.</a:t>
            </a:r>
          </a:p>
          <a:p>
            <a:pPr marL="442913" indent="-442913" algn="just">
              <a:buClr>
                <a:srgbClr val="751D70"/>
              </a:buClr>
              <a:buFont typeface="Wingdings" panose="05000000000000000000" pitchFamily="2" charset="2"/>
              <a:buChar char="ü"/>
            </a:pPr>
            <a:endParaRPr lang="en-US" sz="2800" b="1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4DEAB5C9-5745-C530-65E0-790412C6DA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Ключові критерії успіху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914D346-45E7-1388-935E-5D28134C93B2}"/>
              </a:ext>
            </a:extLst>
          </p:cNvPr>
          <p:cNvSpPr txBox="1"/>
          <p:nvPr/>
        </p:nvSpPr>
        <p:spPr>
          <a:xfrm>
            <a:off x="659385" y="5554867"/>
            <a:ext cx="444947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800" dirty="0">
                <a:latin typeface="Century Gothic" panose="020B0502020202020204" pitchFamily="34" charset="0"/>
              </a:rPr>
              <a:t>Зображення від </a:t>
            </a:r>
            <a:r>
              <a:rPr lang="uk" sz="800" dirty="0" err="1">
                <a:latin typeface="Century Gothic" panose="020B0502020202020204" pitchFamily="34" charset="0"/>
              </a:rPr>
              <a:t>storyset </a:t>
            </a:r>
            <a:r>
              <a:rPr lang="uk" sz="800" dirty="0">
                <a:latin typeface="Century Gothic" panose="020B0502020202020204" pitchFamily="34" charset="0"/>
              </a:rPr>
              <a:t>на </a:t>
            </a:r>
            <a:r>
              <a:rPr lang="uk" sz="800" dirty="0" err="1">
                <a:latin typeface="Century Gothic" panose="020B0502020202020204" pitchFamily="34" charset="0"/>
              </a:rPr>
              <a:t>Freepik</a:t>
            </a:r>
            <a:endParaRPr lang="it-IT" sz="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212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D252D9-2EE5-2DBB-7355-48D10453F038}"/>
              </a:ext>
            </a:extLst>
          </p:cNvPr>
          <p:cNvSpPr txBox="1"/>
          <p:nvPr/>
        </p:nvSpPr>
        <p:spPr>
          <a:xfrm>
            <a:off x="5379720" y="1258493"/>
            <a:ext cx="6583680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42913" indent="-442913" algn="just">
              <a:buClr>
                <a:srgbClr val="751D70"/>
              </a:buClr>
              <a:buFont typeface="Wingdings" panose="05000000000000000000" pitchFamily="2" charset="2"/>
              <a:buChar char="ü"/>
            </a:pPr>
            <a:endParaRPr lang="en-US" sz="2800" b="1" i="0" dirty="0">
              <a:solidFill>
                <a:srgbClr val="000000"/>
              </a:solidFill>
              <a:effectLst/>
              <a:latin typeface="Century Gothic" panose="020B0502020202020204" pitchFamily="34" charset="0"/>
            </a:endParaRPr>
          </a:p>
          <a:p>
            <a:pPr marL="442913" indent="-442913">
              <a:buClr>
                <a:srgbClr val="751D70"/>
              </a:buClr>
              <a:buFont typeface="Wingdings" panose="05000000000000000000" pitchFamily="2" charset="2"/>
              <a:buChar char="ü"/>
            </a:pPr>
            <a:r>
              <a:rPr lang="uk" sz="2800" b="1" i="0" dirty="0">
                <a:solidFill>
                  <a:srgbClr val="07147A"/>
                </a:solidFill>
                <a:effectLst/>
                <a:latin typeface="Century Gothic" panose="020B0502020202020204" pitchFamily="34" charset="0"/>
              </a:rPr>
              <a:t>Бюджет проєкту демонструє ефективність використання коштів та </a:t>
            </a:r>
            <a:r>
              <a:rPr lang="uk" sz="2800" b="1" dirty="0">
                <a:solidFill>
                  <a:srgbClr val="07147A"/>
                </a:solidFill>
                <a:latin typeface="Century Gothic" panose="020B0502020202020204" pitchFamily="34" charset="0"/>
              </a:rPr>
              <a:t>відповідає плану робіт.</a:t>
            </a:r>
          </a:p>
          <a:p>
            <a:pPr marL="442913" indent="-442913">
              <a:buClr>
                <a:srgbClr val="751D70"/>
              </a:buClr>
              <a:buFont typeface="Wingdings" panose="05000000000000000000" pitchFamily="2" charset="2"/>
              <a:buChar char="ü"/>
            </a:pPr>
            <a:endParaRPr lang="en-US" sz="2800" b="1" dirty="0">
              <a:solidFill>
                <a:srgbClr val="07147A"/>
              </a:solidFill>
              <a:latin typeface="Century Gothic" panose="020B0502020202020204" pitchFamily="34" charset="0"/>
            </a:endParaRPr>
          </a:p>
          <a:p>
            <a:pPr marL="442913" indent="-442913">
              <a:buClr>
                <a:srgbClr val="751D70"/>
              </a:buClr>
              <a:buFont typeface="Wingdings" panose="05000000000000000000" pitchFamily="2" charset="2"/>
              <a:buChar char="ü"/>
            </a:pPr>
            <a:r>
              <a:rPr lang="uk" sz="2800" b="1" dirty="0">
                <a:solidFill>
                  <a:srgbClr val="07147A"/>
                </a:solidFill>
                <a:latin typeface="Century Gothic" panose="020B0502020202020204" pitchFamily="34" charset="0"/>
              </a:rPr>
              <a:t>Запропоновані </a:t>
            </a:r>
            <a:r>
              <a:rPr lang="uk" sz="2800" b="1" i="0" dirty="0">
                <a:solidFill>
                  <a:srgbClr val="07147A"/>
                </a:solidFill>
                <a:effectLst/>
                <a:latin typeface="Century Gothic" panose="020B0502020202020204" pitchFamily="34" charset="0"/>
              </a:rPr>
              <a:t>витрати є </a:t>
            </a:r>
            <a:r>
              <a:rPr lang="uk" sz="2800" b="1" i="0" dirty="0">
                <a:solidFill>
                  <a:srgbClr val="751D70"/>
                </a:solidFill>
                <a:effectLst/>
                <a:highlight>
                  <a:srgbClr val="FBE5D6"/>
                </a:highlight>
                <a:latin typeface="Century Gothic" panose="020B0502020202020204" pitchFamily="34" charset="0"/>
              </a:rPr>
              <a:t>прийнятними та обґрунтованими </a:t>
            </a:r>
            <a:r>
              <a:rPr lang="uk" sz="2800" b="1" i="0" dirty="0">
                <a:solidFill>
                  <a:srgbClr val="751D70"/>
                </a:solidFill>
                <a:effectLst/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4DEAB5C9-5745-C530-65E0-790412C6DA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Ключові критерії успіху 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A89C7275-AFD9-4E59-E237-F116CC1DA5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325" y="1258493"/>
            <a:ext cx="4552950" cy="455295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1382C79-CD23-A839-71DE-A367663F6868}"/>
              </a:ext>
            </a:extLst>
          </p:cNvPr>
          <p:cNvSpPr txBox="1"/>
          <p:nvPr/>
        </p:nvSpPr>
        <p:spPr>
          <a:xfrm>
            <a:off x="1179799" y="5396308"/>
            <a:ext cx="444947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800" dirty="0">
                <a:latin typeface="Century Gothic" panose="020B0502020202020204" pitchFamily="34" charset="0"/>
              </a:rPr>
              <a:t>Зображення від </a:t>
            </a:r>
            <a:r>
              <a:rPr lang="uk" sz="800" dirty="0" err="1">
                <a:latin typeface="Century Gothic" panose="020B0502020202020204" pitchFamily="34" charset="0"/>
              </a:rPr>
              <a:t>storyset </a:t>
            </a:r>
            <a:r>
              <a:rPr lang="uk" sz="800" dirty="0">
                <a:latin typeface="Century Gothic" panose="020B0502020202020204" pitchFamily="34" charset="0"/>
              </a:rPr>
              <a:t>на </a:t>
            </a:r>
            <a:r>
              <a:rPr lang="uk" sz="800" dirty="0" err="1">
                <a:latin typeface="Century Gothic" panose="020B0502020202020204" pitchFamily="34" charset="0"/>
              </a:rPr>
              <a:t>Freepik</a:t>
            </a:r>
            <a:endParaRPr lang="it-IT" sz="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766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FE7C63A6-1AE4-3DBD-5802-52BE9A6ED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Ключове повідомлення до аплікантів …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33712A-DD79-D816-4C99-12015B3D7618}"/>
              </a:ext>
            </a:extLst>
          </p:cNvPr>
          <p:cNvSpPr txBox="1"/>
          <p:nvPr/>
        </p:nvSpPr>
        <p:spPr>
          <a:xfrm>
            <a:off x="6829054" y="1305341"/>
            <a:ext cx="487526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5400" b="1" i="1" dirty="0">
                <a:solidFill>
                  <a:srgbClr val="07147A"/>
                </a:solidFill>
                <a:latin typeface="Century Gothic" panose="020B0502020202020204" pitchFamily="34" charset="0"/>
              </a:rPr>
              <a:t>Не існує</a:t>
            </a:r>
          </a:p>
          <a:p>
            <a:pPr algn="ctr"/>
            <a:r>
              <a:rPr lang="uk" sz="5400" b="1" i="1" dirty="0">
                <a:solidFill>
                  <a:srgbClr val="07147A"/>
                </a:solidFill>
                <a:latin typeface="Century Gothic" panose="020B0502020202020204" pitchFamily="34" charset="0"/>
              </a:rPr>
              <a:t>жодної чарівної формули!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6F00410B-155B-26DB-A1FD-10C463EC3CE2}"/>
              </a:ext>
            </a:extLst>
          </p:cNvPr>
          <p:cNvGrpSpPr/>
          <p:nvPr/>
        </p:nvGrpSpPr>
        <p:grpSpPr>
          <a:xfrm>
            <a:off x="1589736" y="1119185"/>
            <a:ext cx="3734313" cy="5346589"/>
            <a:chOff x="1589736" y="1119185"/>
            <a:chExt cx="3734313" cy="5346589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F896C7EB-98FC-E726-7E24-F25098D7A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9737" y="1119185"/>
              <a:ext cx="3734312" cy="5100368"/>
            </a:xfrm>
            <a:prstGeom prst="rect">
              <a:avLst/>
            </a:prstGeom>
          </p:spPr>
        </p:pic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05FEA0F6-42DC-D06A-3A95-C6233EBAE82B}"/>
                </a:ext>
              </a:extLst>
            </p:cNvPr>
            <p:cNvSpPr txBox="1"/>
            <p:nvPr/>
          </p:nvSpPr>
          <p:spPr>
            <a:xfrm>
              <a:off x="1589736" y="6219553"/>
              <a:ext cx="3734313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uk" sz="1000" b="1" i="1" dirty="0">
                  <a:solidFill>
                    <a:srgbClr val="07147A"/>
                  </a:solidFill>
                  <a:latin typeface="Century Gothic" panose="020B0502020202020204" pitchFamily="34" charset="0"/>
                </a:rPr>
                <a:t>© «Чарівна формула» Люсі Гутьєррес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82982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D732015E-6182-5286-C04C-B27ED37E54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Єдине рішення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B6A8024E-EFA8-85F4-DBF9-806BB04194D9}"/>
              </a:ext>
            </a:extLst>
          </p:cNvPr>
          <p:cNvGrpSpPr/>
          <p:nvPr/>
        </p:nvGrpSpPr>
        <p:grpSpPr>
          <a:xfrm>
            <a:off x="1835402" y="1189445"/>
            <a:ext cx="7860859" cy="5171141"/>
            <a:chOff x="1835402" y="1189445"/>
            <a:chExt cx="7860859" cy="5171141"/>
          </a:xfrm>
        </p:grpSpPr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E8AA8135-08FB-FCC0-D126-4C0852339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5402" y="1189445"/>
              <a:ext cx="7860859" cy="5171141"/>
            </a:xfrm>
            <a:prstGeom prst="rect">
              <a:avLst/>
            </a:prstGeom>
          </p:spPr>
        </p:pic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D9BA7A24-F507-2EDD-F02E-DCCABBCCE231}"/>
                </a:ext>
              </a:extLst>
            </p:cNvPr>
            <p:cNvSpPr/>
            <p:nvPr/>
          </p:nvSpPr>
          <p:spPr>
            <a:xfrm>
              <a:off x="2037030" y="2842788"/>
              <a:ext cx="5115208" cy="10049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" sz="3600" b="1" dirty="0">
                  <a:solidFill>
                    <a:srgbClr val="FF0000"/>
                  </a:solidFill>
                  <a:latin typeface="Century Gothic" panose="020B0502020202020204" pitchFamily="34" charset="0"/>
                </a:rPr>
                <a:t>СТВОРІТЬ ГАРНУ ПРОПОЗИЦІЮ!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1817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F47F0-3B6A-B1C6-281C-C7F1391E9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DCB14512-2196-4D55-A898-F45A6A254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81" y="5878735"/>
            <a:ext cx="4515607" cy="75634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6E64112E-7B7C-64AD-4580-14AF3AF856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097" y="5878735"/>
            <a:ext cx="2229395" cy="863082"/>
          </a:xfrm>
          <a:prstGeom prst="rect">
            <a:avLst/>
          </a:prstGeom>
        </p:spPr>
      </p:pic>
      <p:pic>
        <p:nvPicPr>
          <p:cNvPr id="4" name="Immagine 7">
            <a:extLst>
              <a:ext uri="{FF2B5EF4-FFF2-40B4-BE49-F238E27FC236}">
                <a16:creationId xmlns:a16="http://schemas.microsoft.com/office/drawing/2014/main" id="{D57942B2-CB77-7862-35D9-DA6B525B686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3000"/>
          </a:blip>
          <a:srcRect b="19990"/>
          <a:stretch/>
        </p:blipFill>
        <p:spPr>
          <a:xfrm>
            <a:off x="3862" y="2172"/>
            <a:ext cx="12185600" cy="5484228"/>
          </a:xfrm>
          <a:prstGeom prst="rect">
            <a:avLst/>
          </a:prstGeom>
        </p:spPr>
      </p:pic>
      <p:sp>
        <p:nvSpPr>
          <p:cNvPr id="3" name="CasellaDiTesto 4">
            <a:extLst>
              <a:ext uri="{FF2B5EF4-FFF2-40B4-BE49-F238E27FC236}">
                <a16:creationId xmlns:a16="http://schemas.microsoft.com/office/drawing/2014/main" id="{D2932596-2FD9-81B4-A07B-AEC37C35D2FC}"/>
              </a:ext>
            </a:extLst>
          </p:cNvPr>
          <p:cNvSpPr txBox="1"/>
          <p:nvPr/>
        </p:nvSpPr>
        <p:spPr>
          <a:xfrm>
            <a:off x="1798027" y="1524871"/>
            <a:ext cx="859594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5400" b="1" i="1" dirty="0">
              <a:solidFill>
                <a:srgbClr val="07147A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uk" sz="5400" b="1" i="1" dirty="0">
                <a:solidFill>
                  <a:srgbClr val="07147A"/>
                </a:solidFill>
                <a:latin typeface="Century Gothic" panose="020B0502020202020204" pitchFamily="34" charset="0"/>
              </a:rPr>
              <a:t>Кілька слів про нас…</a:t>
            </a:r>
          </a:p>
        </p:txBody>
      </p:sp>
    </p:spTree>
    <p:extLst>
      <p:ext uri="{BB962C8B-B14F-4D97-AF65-F5344CB8AC3E}">
        <p14:creationId xmlns:p14="http://schemas.microsoft.com/office/powerpoint/2010/main" val="10792621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7">
            <a:extLst>
              <a:ext uri="{FF2B5EF4-FFF2-40B4-BE49-F238E27FC236}">
                <a16:creationId xmlns:a16="http://schemas.microsoft.com/office/drawing/2014/main" id="{7B9E65FE-F847-D96A-D2A2-08C7C039FA3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3000"/>
          </a:blip>
          <a:srcRect b="19990"/>
          <a:stretch/>
        </p:blipFill>
        <p:spPr>
          <a:xfrm>
            <a:off x="3862" y="2172"/>
            <a:ext cx="12185600" cy="548422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8B0D1F6-6522-399C-1D0B-52F9BEB25E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81" y="5878735"/>
            <a:ext cx="4515607" cy="75634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B5E90EC-55E5-1712-EB6C-6A73F0AA58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097" y="5878735"/>
            <a:ext cx="2229395" cy="863082"/>
          </a:xfrm>
          <a:prstGeom prst="rect">
            <a:avLst/>
          </a:prstGeom>
        </p:spPr>
      </p:pic>
      <p:sp>
        <p:nvSpPr>
          <p:cNvPr id="3" name="CasellaDiTesto 4">
            <a:extLst>
              <a:ext uri="{FF2B5EF4-FFF2-40B4-BE49-F238E27FC236}">
                <a16:creationId xmlns:a16="http://schemas.microsoft.com/office/drawing/2014/main" id="{E477F9FC-F098-AE8F-9C2F-9A79B6A362C5}"/>
              </a:ext>
            </a:extLst>
          </p:cNvPr>
          <p:cNvSpPr txBox="1"/>
          <p:nvPr/>
        </p:nvSpPr>
        <p:spPr>
          <a:xfrm>
            <a:off x="1067348" y="1834405"/>
            <a:ext cx="105489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751D70"/>
              </a:buClr>
              <a:buSzPct val="100000"/>
              <a:tabLst/>
              <a:defRPr sz="2400" b="1">
                <a:solidFill>
                  <a:srgbClr val="07147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uk" sz="5400" b="1" i="1" kern="0" dirty="0">
                <a:solidFill>
                  <a:srgbClr val="07147A"/>
                </a:solidFill>
                <a:latin typeface="Century Gothic"/>
                <a:sym typeface="Century Gothic"/>
              </a:rPr>
              <a:t>Як </a:t>
            </a:r>
            <a:r>
              <a:rPr lang="uk" sz="5400" b="1" i="1" kern="0" dirty="0">
                <a:solidFill>
                  <a:srgbClr val="751D70"/>
                </a:solidFill>
                <a:latin typeface="Century Gothic"/>
                <a:sym typeface="Century Gothic"/>
              </a:rPr>
              <a:t>знайти відповідних партнерів </a:t>
            </a:r>
            <a:r>
              <a:rPr lang="uk" sz="5400" b="1" i="1" kern="0" dirty="0">
                <a:solidFill>
                  <a:srgbClr val="07147A"/>
                </a:solidFill>
                <a:latin typeface="Century Gothic"/>
                <a:sym typeface="Century Gothic"/>
              </a:rPr>
              <a:t>?</a:t>
            </a:r>
            <a:endParaRPr kumimoji="0" lang="en-GB" sz="5400" b="1" i="1" u="none" strike="noStrike" kern="0" cap="none" spc="0" normalizeH="0" baseline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03799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FE7C63A6-1AE4-3DBD-5802-52BE9A6ED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Можливості та інструменти пошуку партнерів</a:t>
            </a:r>
          </a:p>
          <a:p>
            <a:endParaRPr lang="it-IT" b="1" dirty="0">
              <a:latin typeface="Century Gothic" panose="020B0502020202020204" pitchFamily="34" charset="0"/>
            </a:endParaRPr>
          </a:p>
        </p:txBody>
      </p:sp>
      <p:sp>
        <p:nvSpPr>
          <p:cNvPr id="2" name="Fumetto: rettangolo con angoli arrotondati 1">
            <a:extLst>
              <a:ext uri="{FF2B5EF4-FFF2-40B4-BE49-F238E27FC236}">
                <a16:creationId xmlns:a16="http://schemas.microsoft.com/office/drawing/2014/main" id="{144E49C3-F03B-2D0B-D3B5-24BE2B0539E0}"/>
              </a:ext>
            </a:extLst>
          </p:cNvPr>
          <p:cNvSpPr/>
          <p:nvPr/>
        </p:nvSpPr>
        <p:spPr>
          <a:xfrm>
            <a:off x="7740861" y="4701783"/>
            <a:ext cx="3458276" cy="1061994"/>
          </a:xfrm>
          <a:prstGeom prst="wedgeRoundRectCallout">
            <a:avLst>
              <a:gd name="adj1" fmla="val -32794"/>
              <a:gd name="adj2" fmla="val 659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Форум партнерства!</a:t>
            </a:r>
            <a:endParaRPr lang="en-GB" altLang="fr-FR" b="1" noProof="1">
              <a:solidFill>
                <a:srgbClr val="07147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Fumetto: rettangolo con angoli arrotondati 8">
            <a:extLst>
              <a:ext uri="{FF2B5EF4-FFF2-40B4-BE49-F238E27FC236}">
                <a16:creationId xmlns:a16="http://schemas.microsoft.com/office/drawing/2014/main" id="{F4C2F181-2DA6-FE70-3A98-3025F5D3F5A2}"/>
              </a:ext>
            </a:extLst>
          </p:cNvPr>
          <p:cNvSpPr/>
          <p:nvPr/>
        </p:nvSpPr>
        <p:spPr>
          <a:xfrm>
            <a:off x="4092166" y="1420657"/>
            <a:ext cx="3388044" cy="1222218"/>
          </a:xfrm>
          <a:prstGeom prst="wedgeRoundRectCallout">
            <a:avLst>
              <a:gd name="adj1" fmla="val -32794"/>
              <a:gd name="adj2" fmla="val 659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altLang="fr-FR" b="1" noProof="1">
                <a:solidFill>
                  <a:srgbClr val="07147A"/>
                </a:solidFill>
                <a:latin typeface="Century Gothic" panose="020B0502020202020204" pitchFamily="34" charset="0"/>
              </a:rPr>
              <a:t>Запитайте у своєї мережі, колег з інших організацій/установ</a:t>
            </a:r>
          </a:p>
        </p:txBody>
      </p:sp>
      <p:sp>
        <p:nvSpPr>
          <p:cNvPr id="10" name="Fumetto: rettangolo con angoli arrotondati 9">
            <a:extLst>
              <a:ext uri="{FF2B5EF4-FFF2-40B4-BE49-F238E27FC236}">
                <a16:creationId xmlns:a16="http://schemas.microsoft.com/office/drawing/2014/main" id="{74004B9F-D005-6AEF-322F-BF086BF17AB8}"/>
              </a:ext>
            </a:extLst>
          </p:cNvPr>
          <p:cNvSpPr/>
          <p:nvPr/>
        </p:nvSpPr>
        <p:spPr>
          <a:xfrm>
            <a:off x="6096000" y="3158365"/>
            <a:ext cx="3080787" cy="1061994"/>
          </a:xfrm>
          <a:prstGeom prst="wedgeRoundRectCallout">
            <a:avLst>
              <a:gd name="adj1" fmla="val -32794"/>
              <a:gd name="adj2" fmla="val 659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altLang="fr-FR" b="1" noProof="1">
                <a:solidFill>
                  <a:srgbClr val="07147A"/>
                </a:solidFill>
                <a:latin typeface="Century Gothic" panose="020B0502020202020204" pitchFamily="34" charset="0"/>
              </a:rPr>
              <a:t>Національний орган управління</a:t>
            </a:r>
          </a:p>
        </p:txBody>
      </p:sp>
      <p:sp>
        <p:nvSpPr>
          <p:cNvPr id="11" name="Fumetto: rettangolo con angoli arrotondati 10">
            <a:extLst>
              <a:ext uri="{FF2B5EF4-FFF2-40B4-BE49-F238E27FC236}">
                <a16:creationId xmlns:a16="http://schemas.microsoft.com/office/drawing/2014/main" id="{D3D7C18F-659C-29CE-8D40-681B19864FCC}"/>
              </a:ext>
            </a:extLst>
          </p:cNvPr>
          <p:cNvSpPr/>
          <p:nvPr/>
        </p:nvSpPr>
        <p:spPr>
          <a:xfrm>
            <a:off x="7740860" y="1411395"/>
            <a:ext cx="3458277" cy="1231479"/>
          </a:xfrm>
          <a:prstGeom prst="wedgeRoundRectCallout">
            <a:avLst>
              <a:gd name="adj1" fmla="val -32794"/>
              <a:gd name="adj2" fmla="val 659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Парасолькові </a:t>
            </a:r>
            <a:r>
              <a:rPr lang="uk" b="1" dirty="0" err="1">
                <a:solidFill>
                  <a:srgbClr val="07147A"/>
                </a:solidFill>
                <a:latin typeface="Century Gothic" panose="020B0502020202020204" pitchFamily="34" charset="0"/>
              </a:rPr>
              <a:t>організації </a:t>
            </a:r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, асоціації, мережі</a:t>
            </a:r>
            <a:endParaRPr lang="en-GB" altLang="fr-FR" b="1" noProof="1">
              <a:solidFill>
                <a:srgbClr val="07147A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Fumetto: rettangolo con angoli arrotondati 11">
            <a:extLst>
              <a:ext uri="{FF2B5EF4-FFF2-40B4-BE49-F238E27FC236}">
                <a16:creationId xmlns:a16="http://schemas.microsoft.com/office/drawing/2014/main" id="{4D980E5F-7259-DEA7-F7A5-3957E1B214A4}"/>
              </a:ext>
            </a:extLst>
          </p:cNvPr>
          <p:cNvSpPr/>
          <p:nvPr/>
        </p:nvSpPr>
        <p:spPr>
          <a:xfrm>
            <a:off x="4086352" y="4701783"/>
            <a:ext cx="3388044" cy="1061994"/>
          </a:xfrm>
          <a:prstGeom prst="wedgeRoundRectCallout">
            <a:avLst>
              <a:gd name="adj1" fmla="val -32794"/>
              <a:gd name="adj2" fmla="val 659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altLang="fr-FR" b="1" noProof="1">
                <a:solidFill>
                  <a:srgbClr val="07147A"/>
                </a:solidFill>
                <a:latin typeface="Century Gothic" panose="020B0502020202020204" pitchFamily="34" charset="0"/>
              </a:rPr>
              <a:t>Онлайн-інструменти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6447DFDA-CB66-E7F7-CE01-7D2024304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9194" y="1400111"/>
            <a:ext cx="4876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06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FE7C63A6-1AE4-3DBD-5802-52BE9A6ED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База даних KEEP та інструмент пошуку партнерів</a:t>
            </a:r>
          </a:p>
          <a:p>
            <a:endParaRPr lang="it-IT" b="1" dirty="0">
              <a:latin typeface="Century Gothic" panose="020B0502020202020204" pitchFamily="34" charset="0"/>
            </a:endParaRPr>
          </a:p>
        </p:txBody>
      </p:sp>
      <p:sp>
        <p:nvSpPr>
          <p:cNvPr id="3" name="Объект 1">
            <a:extLst>
              <a:ext uri="{FF2B5EF4-FFF2-40B4-BE49-F238E27FC236}">
                <a16:creationId xmlns:a16="http://schemas.microsoft.com/office/drawing/2014/main" id="{A9F4ED64-E9BF-BFAA-AF4E-F6D45A131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3718" y="1627321"/>
            <a:ext cx="3415194" cy="3784399"/>
          </a:xfrm>
        </p:spPr>
        <p:txBody>
          <a:bodyPr anchor="ctr">
            <a:normAutofit/>
          </a:bodyPr>
          <a:lstStyle/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" sz="2000" b="0" dirty="0">
                <a:solidFill>
                  <a:srgbClr val="07147A"/>
                </a:solidFill>
                <a:latin typeface="Century Gothic" panose="020B0502020202020204" pitchFamily="34" charset="0"/>
              </a:rPr>
              <a:t>Європейська база даних про програми, проєкти та партнерські організації </a:t>
            </a:r>
            <a:r>
              <a:rPr lang="uk" noProof="1">
                <a:solidFill>
                  <a:srgbClr val="751D70"/>
                </a:solidFill>
                <a:latin typeface="Century Gothic" panose="020B0502020202020204" pitchFamily="34" charset="0"/>
              </a:rPr>
              <a:t>Keep.eu</a:t>
            </a:r>
          </a:p>
        </p:txBody>
      </p:sp>
      <p:pic>
        <p:nvPicPr>
          <p:cNvPr id="5" name="Image 3">
            <a:extLst>
              <a:ext uri="{FF2B5EF4-FFF2-40B4-BE49-F238E27FC236}">
                <a16:creationId xmlns:a16="http://schemas.microsoft.com/office/drawing/2014/main" id="{E9D1BE25-072C-EDDE-DE5A-99DCD93FA8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284670"/>
            <a:ext cx="7866888" cy="457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08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06C68-A943-503B-9D58-192A0A2D3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0DEFB1D3-78A5-8ACA-1AE3-9531B7EF15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 err="1">
                <a:latin typeface="Century Gothic" panose="020B0502020202020204" pitchFamily="34" charset="0"/>
              </a:rPr>
              <a:t>Ці сесії ще не </a:t>
            </a:r>
            <a:r>
              <a:rPr lang="uk" b="1" dirty="0">
                <a:latin typeface="Century Gothic" panose="020B0502020202020204" pitchFamily="34" charset="0"/>
              </a:rPr>
              <a:t>все !</a:t>
            </a:r>
            <a:endParaRPr lang="en-GB" b="1" dirty="0">
              <a:latin typeface="Century Gothic" panose="020B0502020202020204" pitchFamily="34" charset="0"/>
            </a:endParaRPr>
          </a:p>
          <a:p>
            <a:endParaRPr lang="it-IT" b="1" dirty="0">
              <a:latin typeface="Century Gothic" panose="020B0502020202020204" pitchFamily="34" charset="0"/>
            </a:endParaRP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A02074E7-D64F-F255-1F4C-7677A9441C01}"/>
              </a:ext>
            </a:extLst>
          </p:cNvPr>
          <p:cNvSpPr txBox="1">
            <a:spLocks/>
          </p:cNvSpPr>
          <p:nvPr/>
        </p:nvSpPr>
        <p:spPr>
          <a:xfrm>
            <a:off x="874421" y="1325862"/>
            <a:ext cx="10419053" cy="9948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Autofit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751D7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" sz="3600" b="1" dirty="0">
                <a:latin typeface="Century Gothic"/>
              </a:rPr>
              <a:t>Щоб дізнатися більше про розробку проєктів та партнерство, будь ласка, перегляньте нашу платформу!</a:t>
            </a:r>
          </a:p>
          <a:p>
            <a:pPr algn="ctr"/>
            <a:endParaRPr lang="en-US" sz="3600" b="1" dirty="0">
              <a:latin typeface="Century Gothic" panose="020B0502020202020204" pitchFamily="34" charset="0"/>
            </a:endParaRPr>
          </a:p>
          <a:p>
            <a:pPr algn="ctr"/>
            <a:endParaRPr lang="it-IT" sz="3600" b="1" dirty="0">
              <a:latin typeface="Century Gothic" panose="020B0502020202020204" pitchFamily="34" charset="0"/>
            </a:endParaRPr>
          </a:p>
        </p:txBody>
      </p:sp>
      <p:sp>
        <p:nvSpPr>
          <p:cNvPr id="10" name="AutoShape 4">
            <a:extLst>
              <a:ext uri="{FF2B5EF4-FFF2-40B4-BE49-F238E27FC236}">
                <a16:creationId xmlns:a16="http://schemas.microsoft.com/office/drawing/2014/main" id="{20BAA25F-A2A6-2F61-3A27-EAD6E136C1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it-IT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143B91E0-3A31-C19B-2658-51450AB92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6356" y="2984043"/>
            <a:ext cx="4099464" cy="31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80D2A78-54A3-E029-AC7D-4A36FC172173}"/>
              </a:ext>
            </a:extLst>
          </p:cNvPr>
          <p:cNvSpPr txBox="1"/>
          <p:nvPr/>
        </p:nvSpPr>
        <p:spPr>
          <a:xfrm>
            <a:off x="1643422" y="3581162"/>
            <a:ext cx="5362934" cy="646331"/>
          </a:xfrm>
          <a:prstGeom prst="rect">
            <a:avLst/>
          </a:prstGeom>
          <a:solidFill>
            <a:srgbClr val="751D70"/>
          </a:solidFill>
          <a:ln>
            <a:solidFill>
              <a:schemeClr val="bg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uk" sz="3600" b="1" noProof="1">
                <a:solidFill>
                  <a:schemeClr val="bg1"/>
                </a:solidFill>
                <a:latin typeface="Century Gothic"/>
              </a:rPr>
              <a:t>Goforcooperation.eu</a:t>
            </a:r>
            <a:endParaRPr lang="fr-FR" sz="3600" b="1" noProof="1">
              <a:solidFill>
                <a:schemeClr val="bg1"/>
              </a:solidFill>
              <a:latin typeface="Century Gothic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5100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9">
            <a:extLst>
              <a:ext uri="{FF2B5EF4-FFF2-40B4-BE49-F238E27FC236}">
                <a16:creationId xmlns:a16="http://schemas.microsoft.com/office/drawing/2014/main" id="{CD8FE257-65AC-CEA7-6FFA-1CF753D83498}"/>
              </a:ext>
            </a:extLst>
          </p:cNvPr>
          <p:cNvGrpSpPr/>
          <p:nvPr/>
        </p:nvGrpSpPr>
        <p:grpSpPr>
          <a:xfrm>
            <a:off x="0" y="4344"/>
            <a:ext cx="12262525" cy="6853656"/>
            <a:chOff x="0" y="0"/>
            <a:chExt cx="12192000" cy="6853656"/>
          </a:xfrm>
        </p:grpSpPr>
        <p:grpSp>
          <p:nvGrpSpPr>
            <p:cNvPr id="3" name="Gruppo 3">
              <a:extLst>
                <a:ext uri="{FF2B5EF4-FFF2-40B4-BE49-F238E27FC236}">
                  <a16:creationId xmlns:a16="http://schemas.microsoft.com/office/drawing/2014/main" id="{6C2BBD07-9E94-9A5D-AFBB-87330C0EE7F8}"/>
                </a:ext>
              </a:extLst>
            </p:cNvPr>
            <p:cNvGrpSpPr/>
            <p:nvPr/>
          </p:nvGrpSpPr>
          <p:grpSpPr>
            <a:xfrm>
              <a:off x="0" y="0"/>
              <a:ext cx="12192000" cy="6853656"/>
              <a:chOff x="0" y="0"/>
              <a:chExt cx="12192000" cy="6853656"/>
            </a:xfrm>
          </p:grpSpPr>
          <p:grpSp>
            <p:nvGrpSpPr>
              <p:cNvPr id="5" name="Gruppo 4">
                <a:extLst>
                  <a:ext uri="{FF2B5EF4-FFF2-40B4-BE49-F238E27FC236}">
                    <a16:creationId xmlns:a16="http://schemas.microsoft.com/office/drawing/2014/main" id="{A39E314A-F24D-0D66-B340-FD9EE0E4581B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3656"/>
                <a:chOff x="0" y="0"/>
                <a:chExt cx="12192000" cy="6853656"/>
              </a:xfrm>
            </p:grpSpPr>
            <p:pic>
              <p:nvPicPr>
                <p:cNvPr id="7" name="Immagine 6" descr="Immagine che contiene mappa&#10;&#10;Descrizione generata automaticamente">
                  <a:extLst>
                    <a:ext uri="{FF2B5EF4-FFF2-40B4-BE49-F238E27FC236}">
                      <a16:creationId xmlns:a16="http://schemas.microsoft.com/office/drawing/2014/main" id="{1C9431CC-3EB8-5E46-E824-862263861E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12192000" cy="6853656"/>
                </a:xfrm>
                <a:prstGeom prst="rect">
                  <a:avLst/>
                </a:prstGeom>
              </p:spPr>
            </p:pic>
            <p:pic>
              <p:nvPicPr>
                <p:cNvPr id="8" name="Immagine 7">
                  <a:extLst>
                    <a:ext uri="{FF2B5EF4-FFF2-40B4-BE49-F238E27FC236}">
                      <a16:creationId xmlns:a16="http://schemas.microsoft.com/office/drawing/2014/main" id="{84FED434-C67E-274D-E601-3123A27646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0681" y="5878735"/>
                  <a:ext cx="4515607" cy="756340"/>
                </a:xfrm>
                <a:prstGeom prst="rect">
                  <a:avLst/>
                </a:prstGeom>
              </p:spPr>
            </p:pic>
          </p:grpSp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0F4A7CD6-C65D-E07E-7F74-6CCE1DBBA6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49097" y="5878735"/>
                <a:ext cx="2229395" cy="863082"/>
              </a:xfrm>
              <a:prstGeom prst="rect">
                <a:avLst/>
              </a:prstGeom>
            </p:spPr>
          </p:pic>
        </p:grpSp>
        <p:sp>
          <p:nvSpPr>
            <p:cNvPr id="4" name="Rettangolo 8">
              <a:extLst>
                <a:ext uri="{FF2B5EF4-FFF2-40B4-BE49-F238E27FC236}">
                  <a16:creationId xmlns:a16="http://schemas.microsoft.com/office/drawing/2014/main" id="{C0B54BEF-474D-2FCB-DA68-8169A56C2351}"/>
                </a:ext>
              </a:extLst>
            </p:cNvPr>
            <p:cNvSpPr/>
            <p:nvPr/>
          </p:nvSpPr>
          <p:spPr>
            <a:xfrm>
              <a:off x="0" y="253497"/>
              <a:ext cx="12192000" cy="52510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0A0D927-70E9-B818-49BF-BE207F5B3246}"/>
              </a:ext>
            </a:extLst>
          </p:cNvPr>
          <p:cNvSpPr txBox="1"/>
          <p:nvPr/>
        </p:nvSpPr>
        <p:spPr>
          <a:xfrm>
            <a:off x="70525" y="4427039"/>
            <a:ext cx="12192000" cy="1087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" sz="1500" b="1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Відвідайте наш вебсайт </a:t>
            </a:r>
            <a:r>
              <a:rPr kumimoji="0" lang="uk" sz="15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6"/>
              </a:rPr>
              <a:t>www.interregtesimnext.eu </a:t>
            </a:r>
            <a:r>
              <a:rPr kumimoji="0" lang="uk" sz="15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щоб ознайомитися з нашою бібліотекою та ознайомитися з виставкою проєктів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" sz="15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Прокрутіть униз і </a:t>
            </a:r>
            <a:r>
              <a:rPr kumimoji="0" lang="uk" sz="1500" b="1" i="0" u="sng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7"/>
              </a:rPr>
              <a:t>підпишіться </a:t>
            </a:r>
            <a:r>
              <a:rPr kumimoji="0" lang="uk" sz="15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на наш бюлетень і наші « </a:t>
            </a:r>
            <a:r>
              <a:rPr kumimoji="0" lang="uk" sz="1500" b="0" i="1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Новини з регіонів </a:t>
            </a:r>
            <a:r>
              <a:rPr kumimoji="0" lang="uk" sz="15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»</a:t>
            </a:r>
          </a:p>
        </p:txBody>
      </p:sp>
      <p:cxnSp>
        <p:nvCxnSpPr>
          <p:cNvPr id="40" name="Straight Connector 39" descr="decorative element">
            <a:extLst>
              <a:ext uri="{FF2B5EF4-FFF2-40B4-BE49-F238E27FC236}">
                <a16:creationId xmlns:a16="http://schemas.microsoft.com/office/drawing/2014/main" id="{A1453DB8-214E-FF74-EACA-277A983FE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4830173" y="2885067"/>
            <a:ext cx="1" cy="138777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6">
            <a:extLst>
              <a:ext uri="{FF2B5EF4-FFF2-40B4-BE49-F238E27FC236}">
                <a16:creationId xmlns:a16="http://schemas.microsoft.com/office/drawing/2014/main" id="{A25776E2-EEA0-6F9A-29A7-677228B26A07}"/>
              </a:ext>
            </a:extLst>
          </p:cNvPr>
          <p:cNvSpPr txBox="1">
            <a:spLocks/>
          </p:cNvSpPr>
          <p:nvPr/>
        </p:nvSpPr>
        <p:spPr>
          <a:xfrm>
            <a:off x="4682004" y="3895783"/>
            <a:ext cx="1316928" cy="3049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863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3150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8"/>
              </a:rPr>
              <a:t>Interreg </a:t>
            </a:r>
            <a:b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8"/>
              </a:rPr>
            </a:b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8"/>
              </a:rPr>
              <a:t>TESIM NEXT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highlight>
                <a:srgbClr val="FFFFFF"/>
              </a:highlight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6" name="Straight Connector 45" descr="decorative element">
            <a:extLst>
              <a:ext uri="{FF2B5EF4-FFF2-40B4-BE49-F238E27FC236}">
                <a16:creationId xmlns:a16="http://schemas.microsoft.com/office/drawing/2014/main" id="{B485D48B-07B3-91EC-5D97-476E39D48F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5780610" y="2885067"/>
            <a:ext cx="1" cy="138777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6">
            <a:extLst>
              <a:ext uri="{FF2B5EF4-FFF2-40B4-BE49-F238E27FC236}">
                <a16:creationId xmlns:a16="http://schemas.microsoft.com/office/drawing/2014/main" id="{87D56A9A-0489-91FB-DCDE-EFCC8B6458A1}"/>
              </a:ext>
            </a:extLst>
          </p:cNvPr>
          <p:cNvSpPr txBox="1">
            <a:spLocks/>
          </p:cNvSpPr>
          <p:nvPr/>
        </p:nvSpPr>
        <p:spPr>
          <a:xfrm>
            <a:off x="5632600" y="3895783"/>
            <a:ext cx="1316705" cy="3049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863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3150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9"/>
              </a:rPr>
              <a:t>@ </a:t>
            </a:r>
            <a:r>
              <a:rPr kumimoji="0" lang="uk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9"/>
              </a:rPr>
              <a:t>interreg </a:t>
            </a: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9"/>
              </a:rPr>
              <a:t>_ 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9"/>
              </a:rPr>
            </a:br>
            <a:r>
              <a:rPr kumimoji="0" lang="uk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9"/>
              </a:rPr>
              <a:t>tesim_next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cxnSp>
        <p:nvCxnSpPr>
          <p:cNvPr id="52" name="Straight Connector 51" descr="decorative element">
            <a:extLst>
              <a:ext uri="{FF2B5EF4-FFF2-40B4-BE49-F238E27FC236}">
                <a16:creationId xmlns:a16="http://schemas.microsoft.com/office/drawing/2014/main" id="{486F688E-636D-BD84-D2BB-393EE2C3A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6731210" y="2885067"/>
            <a:ext cx="1" cy="138777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 descr="LinkedIn Icon">
            <a:hlinkClick r:id="rId10"/>
            <a:extLst>
              <a:ext uri="{FF2B5EF4-FFF2-40B4-BE49-F238E27FC236}">
                <a16:creationId xmlns:a16="http://schemas.microsoft.com/office/drawing/2014/main" id="{7CF05F76-7425-8F59-4095-C7E14D52337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9305" y="3132235"/>
            <a:ext cx="527685" cy="521661"/>
          </a:xfrm>
          <a:prstGeom prst="rect">
            <a:avLst/>
          </a:prstGeom>
        </p:spPr>
      </p:pic>
      <p:sp>
        <p:nvSpPr>
          <p:cNvPr id="54" name="Content Placeholder 6">
            <a:extLst>
              <a:ext uri="{FF2B5EF4-FFF2-40B4-BE49-F238E27FC236}">
                <a16:creationId xmlns:a16="http://schemas.microsoft.com/office/drawing/2014/main" id="{35496950-BCE0-988C-9D9F-DA93466F1374}"/>
              </a:ext>
            </a:extLst>
          </p:cNvPr>
          <p:cNvSpPr txBox="1">
            <a:spLocks/>
          </p:cNvSpPr>
          <p:nvPr/>
        </p:nvSpPr>
        <p:spPr>
          <a:xfrm>
            <a:off x="6637641" y="3895783"/>
            <a:ext cx="1147086" cy="3049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863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3150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0"/>
              </a:rPr>
              <a:t>Interreg 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0"/>
              </a:rPr>
            </a:b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0"/>
              </a:rPr>
              <a:t>TESIM NEXT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5" name="Content Placeholder 6">
            <a:extLst>
              <a:ext uri="{FF2B5EF4-FFF2-40B4-BE49-F238E27FC236}">
                <a16:creationId xmlns:a16="http://schemas.microsoft.com/office/drawing/2014/main" id="{03731F5D-7565-56ED-554E-8F94CAAC82F2}"/>
              </a:ext>
            </a:extLst>
          </p:cNvPr>
          <p:cNvSpPr txBox="1">
            <a:spLocks/>
          </p:cNvSpPr>
          <p:nvPr/>
        </p:nvSpPr>
        <p:spPr>
          <a:xfrm>
            <a:off x="3725151" y="3895783"/>
            <a:ext cx="1147086" cy="3049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863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3150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2"/>
              </a:rPr>
              <a:t>@ </a:t>
            </a:r>
            <a:r>
              <a:rPr kumimoji="0" lang="uk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2"/>
              </a:rPr>
              <a:t>tesimnext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cxnSp>
        <p:nvCxnSpPr>
          <p:cNvPr id="134" name="Straight Connector 133" descr="decorative element">
            <a:extLst>
              <a:ext uri="{FF2B5EF4-FFF2-40B4-BE49-F238E27FC236}">
                <a16:creationId xmlns:a16="http://schemas.microsoft.com/office/drawing/2014/main" id="{A9A3D27D-889D-7BE8-D3E5-E08764F3F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7681647" y="2890347"/>
            <a:ext cx="1" cy="1387779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" name="Picture 151" descr="A red circle with a white play button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E17BE4E7-071E-0638-C0EB-0D8F0059B59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9064" y="3121576"/>
            <a:ext cx="545113" cy="545113"/>
          </a:xfrm>
          <a:prstGeom prst="rect">
            <a:avLst/>
          </a:prstGeom>
        </p:spPr>
      </p:pic>
      <p:sp>
        <p:nvSpPr>
          <p:cNvPr id="136" name="Content Placeholder 6">
            <a:extLst>
              <a:ext uri="{FF2B5EF4-FFF2-40B4-BE49-F238E27FC236}">
                <a16:creationId xmlns:a16="http://schemas.microsoft.com/office/drawing/2014/main" id="{13532026-DAEF-FE32-A8A5-AF8FE9794B7D}"/>
              </a:ext>
            </a:extLst>
          </p:cNvPr>
          <p:cNvSpPr txBox="1">
            <a:spLocks/>
          </p:cNvSpPr>
          <p:nvPr/>
        </p:nvSpPr>
        <p:spPr>
          <a:xfrm>
            <a:off x="7588078" y="3901063"/>
            <a:ext cx="1147086" cy="3049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863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3150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41438" indent="-2682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3"/>
              </a:rPr>
              <a:t>@ </a:t>
            </a:r>
            <a:r>
              <a:rPr kumimoji="0" lang="uk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3"/>
              </a:rPr>
              <a:t>interreg </a:t>
            </a:r>
            <a:b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3"/>
              </a:rPr>
            </a:br>
            <a:r>
              <a:rPr kumimoji="0" lang="uk" sz="1100" b="0" i="0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highlight>
                  <a:srgbClr val="FFFFFF"/>
                </a:highlight>
                <a:uLnTx/>
                <a:uFillTx/>
                <a:latin typeface="Century Gothic" panose="020B0502020202020204" pitchFamily="34" charset="0"/>
                <a:ea typeface="+mn-ea"/>
                <a:cs typeface="+mn-cs"/>
                <a:hlinkClick r:id="rId13"/>
              </a:rPr>
              <a:t>TESIMNEXT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highlight>
                <a:srgbClr val="FFFFFF"/>
              </a:highlight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146" name="Picture 145" descr="A pink rectangular sign with white text&#10;&#10;Description automatically generated">
            <a:extLst>
              <a:ext uri="{FF2B5EF4-FFF2-40B4-BE49-F238E27FC236}">
                <a16:creationId xmlns:a16="http://schemas.microsoft.com/office/drawing/2014/main" id="{48B208B7-974C-324B-82A2-19EB23B9673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304" y="1654322"/>
            <a:ext cx="1501685" cy="1501685"/>
          </a:xfrm>
          <a:prstGeom prst="rect">
            <a:avLst/>
          </a:prstGeom>
        </p:spPr>
      </p:pic>
      <p:pic>
        <p:nvPicPr>
          <p:cNvPr id="154" name="Picture 153">
            <a:hlinkClick r:id="rId12"/>
            <a:extLst>
              <a:ext uri="{FF2B5EF4-FFF2-40B4-BE49-F238E27FC236}">
                <a16:creationId xmlns:a16="http://schemas.microsoft.com/office/drawing/2014/main" id="{56733CA8-D078-407F-7638-5EAF79CAC6B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4341" y="3121576"/>
            <a:ext cx="521661" cy="521661"/>
          </a:xfrm>
          <a:prstGeom prst="rect">
            <a:avLst/>
          </a:prstGeom>
        </p:spPr>
      </p:pic>
      <p:pic>
        <p:nvPicPr>
          <p:cNvPr id="10" name="Picture 9" descr="A blue square with a white letter f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0BCA9C8D-3C9C-436D-E28B-62D44CABCF0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026" y="3122476"/>
            <a:ext cx="523640" cy="523640"/>
          </a:xfrm>
          <a:prstGeom prst="rect">
            <a:avLst/>
          </a:prstGeom>
        </p:spPr>
      </p:pic>
      <p:pic>
        <p:nvPicPr>
          <p:cNvPr id="14" name="Picture 13">
            <a:hlinkClick r:id="rId9"/>
            <a:extLst>
              <a:ext uri="{FF2B5EF4-FFF2-40B4-BE49-F238E27FC236}">
                <a16:creationId xmlns:a16="http://schemas.microsoft.com/office/drawing/2014/main" id="{7807803B-01BE-4603-BCC3-4691AD6BB92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706" y="3061098"/>
            <a:ext cx="638365" cy="638365"/>
          </a:xfrm>
          <a:prstGeom prst="rect">
            <a:avLst/>
          </a:prstGeom>
        </p:spPr>
      </p:pic>
      <p:pic>
        <p:nvPicPr>
          <p:cNvPr id="18" name="Picture 17" descr="A blue rectangle with white text&#10;&#10;Description automatically generated">
            <a:extLst>
              <a:ext uri="{FF2B5EF4-FFF2-40B4-BE49-F238E27FC236}">
                <a16:creationId xmlns:a16="http://schemas.microsoft.com/office/drawing/2014/main" id="{9B599469-E49A-0E2C-D5E1-2B84F12B516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958" y="66993"/>
            <a:ext cx="1383957" cy="14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7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16A1D-E7B1-AB1E-4E05-D722291A9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B7D86-103B-2A2E-BEFD-8A68E8DFB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658"/>
            <a:ext cx="10515600" cy="378439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uk" sz="3200" b="1" dirty="0">
                <a:solidFill>
                  <a:schemeClr val="bg1"/>
                </a:solidFill>
                <a:highlight>
                  <a:srgbClr val="751D70"/>
                </a:highlight>
                <a:latin typeface="Century Gothic" panose="020B0502020202020204" pitchFamily="34" charset="0"/>
              </a:rPr>
              <a:t>TESIM – це проєкт Європейської Комісії</a:t>
            </a:r>
          </a:p>
          <a:p>
            <a:endParaRPr lang="en-GB" sz="3200" b="1" dirty="0">
              <a:solidFill>
                <a:schemeClr val="bg1"/>
              </a:solidFill>
              <a:highlight>
                <a:srgbClr val="751D70"/>
              </a:highlight>
              <a:latin typeface="Century Gothic" panose="020B0502020202020204" pitchFamily="34" charset="0"/>
            </a:endParaRPr>
          </a:p>
          <a:p>
            <a:r>
              <a:rPr lang="uk" sz="3200" b="1" dirty="0">
                <a:solidFill>
                  <a:schemeClr val="bg1"/>
                </a:solidFill>
                <a:highlight>
                  <a:srgbClr val="751D70"/>
                </a:highlight>
                <a:latin typeface="Century Gothic" panose="020B0502020202020204" pitchFamily="34" charset="0"/>
              </a:rPr>
              <a:t>Ми підтримуємо та консультуємо щодо впровадження семи програм Interreg NEXT.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AD5C39-1F52-CC36-A7C8-06CD80FA8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403" y="4021430"/>
            <a:ext cx="3203171" cy="788778"/>
          </a:xfrm>
          <a:prstGeom prst="rect">
            <a:avLst/>
          </a:prstGeom>
          <a:ln>
            <a:solidFill>
              <a:srgbClr val="07147A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679093-DF06-B38C-DD28-208ADD75C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427" y="4045384"/>
            <a:ext cx="3247261" cy="764824"/>
          </a:xfrm>
          <a:prstGeom prst="rect">
            <a:avLst/>
          </a:prstGeom>
          <a:ln>
            <a:solidFill>
              <a:srgbClr val="07147A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05E522-E9B4-79C8-7589-B18AA32E9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092" y="4961051"/>
            <a:ext cx="3242596" cy="764823"/>
          </a:xfrm>
          <a:prstGeom prst="rect">
            <a:avLst/>
          </a:prstGeom>
          <a:ln>
            <a:solidFill>
              <a:srgbClr val="07147A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E78C34-C3B2-B461-0C0C-32E190507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790" y="5900671"/>
            <a:ext cx="3661674" cy="719992"/>
          </a:xfrm>
          <a:prstGeom prst="rect">
            <a:avLst/>
          </a:prstGeom>
          <a:ln>
            <a:solidFill>
              <a:srgbClr val="07147A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B8A3DA-B011-4652-03B1-AF2F31CBAA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1403" y="4961050"/>
            <a:ext cx="3203171" cy="764823"/>
          </a:xfrm>
          <a:prstGeom prst="rect">
            <a:avLst/>
          </a:prstGeom>
          <a:ln>
            <a:solidFill>
              <a:srgbClr val="07147A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08C3BD-49C9-10EF-91C1-3630907C6D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4655" y="4961051"/>
            <a:ext cx="2545691" cy="764824"/>
          </a:xfrm>
          <a:prstGeom prst="rect">
            <a:avLst/>
          </a:prstGeom>
          <a:ln>
            <a:solidFill>
              <a:srgbClr val="07147A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99E152-E840-1D3A-EF3F-4F17B81425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4655" y="4045384"/>
            <a:ext cx="2545691" cy="764824"/>
          </a:xfrm>
          <a:prstGeom prst="rect">
            <a:avLst/>
          </a:prstGeom>
          <a:ln>
            <a:solidFill>
              <a:srgbClr val="07147A"/>
            </a:solidFill>
          </a:ln>
        </p:spPr>
      </p:pic>
    </p:spTree>
    <p:extLst>
      <p:ext uri="{BB962C8B-B14F-4D97-AF65-F5344CB8AC3E}">
        <p14:creationId xmlns:p14="http://schemas.microsoft.com/office/powerpoint/2010/main" val="562351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15028-CAAD-89ED-57F7-E202B56F4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7">
            <a:extLst>
              <a:ext uri="{FF2B5EF4-FFF2-40B4-BE49-F238E27FC236}">
                <a16:creationId xmlns:a16="http://schemas.microsoft.com/office/drawing/2014/main" id="{754CF0B9-8906-1942-6F22-5E0EC9CC5E9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3000"/>
          </a:blip>
          <a:srcRect b="19990"/>
          <a:stretch/>
        </p:blipFill>
        <p:spPr>
          <a:xfrm>
            <a:off x="3862" y="2172"/>
            <a:ext cx="12185600" cy="548422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A26A5B9-6109-A9F8-9C9E-DA9B585C77D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81" y="5878735"/>
            <a:ext cx="4515607" cy="75634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199E5DB0-3834-021C-740B-12E43369E2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097" y="5878735"/>
            <a:ext cx="2229395" cy="86308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3847BD0-82E1-1DBD-A325-C3020677D8A2}"/>
              </a:ext>
            </a:extLst>
          </p:cNvPr>
          <p:cNvSpPr txBox="1"/>
          <p:nvPr/>
        </p:nvSpPr>
        <p:spPr>
          <a:xfrm>
            <a:off x="1602083" y="1612757"/>
            <a:ext cx="991935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751D70"/>
              </a:buClr>
              <a:buSzPct val="100000"/>
              <a:tabLst/>
              <a:defRPr sz="2400" b="1">
                <a:solidFill>
                  <a:srgbClr val="07147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kumimoji="0" lang="uk" sz="4800" b="1" i="1" u="none" strike="noStrike" kern="0" cap="none" spc="0" normalizeH="0" baseline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/>
                <a:sym typeface="Century Gothic"/>
              </a:rPr>
              <a:t>Чому варто брати участь у </a:t>
            </a:r>
            <a:r>
              <a:rPr kumimoji="0" lang="uk" sz="4800" b="1" i="1" u="none" strike="noStrike" kern="0" cap="none" spc="0" normalizeH="0" baseline="0" dirty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/>
                <a:sym typeface="Century Gothic"/>
              </a:rPr>
              <a:t>транскордонній та транснаціональній співпраці </a:t>
            </a:r>
            <a:r>
              <a:rPr kumimoji="0" lang="uk" sz="4800" b="1" i="1" u="none" strike="noStrike" kern="0" cap="none" spc="0" normalizeH="0" baseline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/>
                <a:sym typeface="Century Gothic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19572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onnecting and cycling! 🚲🌍 𝙏𝙝𝙚 𝘾𝙖𝙧𝙥𝙖𝙩𝙝𝙞𝙖𝙣 𝙈𝙤𝙗𝙞𝙡𝙞𝙩𝙮 project, brings nations and cycling enthusiasts together by connecting the Slovak Poloniny Trail and the Ukrainian Užanský Trail. The ENICBC 𝗛𝗨𝗡𝗚𝗔𝗥𝗬-𝗦𝗟𝗢𝗩𝗔𝗞𝗜𝗔-𝗥𝗢𝗠𝗔𝗡𝗜𝗔-𝗨𝗞𝗥𝗔𝗜𝗡𝗘 funded project enhanced over 6 km of paths with modern amenities:&#10;🏠 Smart rest shelters&#10;🅿️ Bike parking&#10;ℹ️ Info stands&#10;🗺️ Route mapsPaving the way for a more interconnected Europe, one pedal at a time! 🇪🇺CarpathianMobility Eurovello CyclingConnections Full video linked in our infrastructure 𝕙𝕚𝕘𝕙𝕝𝕚𝕘𝕙𝕥 🎥🌍eufundedproject crossbordercooperation euprogramme euproject euinmyregion Image credits presovsky.kraj 📷">
            <a:extLst>
              <a:ext uri="{FF2B5EF4-FFF2-40B4-BE49-F238E27FC236}">
                <a16:creationId xmlns:a16="http://schemas.microsoft.com/office/drawing/2014/main" id="{FCFD5F31-4136-303E-283E-71E2D6FDC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9386" y="1204686"/>
            <a:ext cx="2224314" cy="222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 descr="Immagine che contiene testo, aria aperta, acqua, cielo&#10;&#10;Descrizione generata automaticamente">
            <a:extLst>
              <a:ext uri="{FF2B5EF4-FFF2-40B4-BE49-F238E27FC236}">
                <a16:creationId xmlns:a16="http://schemas.microsoft.com/office/drawing/2014/main" id="{2B7391E8-6C44-88EF-DA52-C7D296069F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668" y="1204686"/>
            <a:ext cx="2224314" cy="2224314"/>
          </a:xfrm>
          <a:prstGeom prst="rect">
            <a:avLst/>
          </a:prstGeom>
        </p:spPr>
      </p:pic>
      <p:pic>
        <p:nvPicPr>
          <p:cNvPr id="6" name="Immagine 5" descr="Immagine che contiene testo, aria aperta, vestiti, cielo&#10;&#10;Descrizione generata automaticamente">
            <a:extLst>
              <a:ext uri="{FF2B5EF4-FFF2-40B4-BE49-F238E27FC236}">
                <a16:creationId xmlns:a16="http://schemas.microsoft.com/office/drawing/2014/main" id="{54E772B6-4AA0-FB75-EB06-B16F9BA56E0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669" y="3635173"/>
            <a:ext cx="2224314" cy="222431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40B3641-FF59-7D1E-4B40-8D021A927F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907" y="1204686"/>
            <a:ext cx="2224314" cy="2224314"/>
          </a:xfrm>
          <a:prstGeom prst="rect">
            <a:avLst/>
          </a:prstGeom>
        </p:spPr>
      </p:pic>
      <p:pic>
        <p:nvPicPr>
          <p:cNvPr id="10" name="Immagine 9" descr="Immagine che contiene vestiti, calzature, Teatro, testo&#10;&#10;Descrizione generata automaticamente">
            <a:extLst>
              <a:ext uri="{FF2B5EF4-FFF2-40B4-BE49-F238E27FC236}">
                <a16:creationId xmlns:a16="http://schemas.microsoft.com/office/drawing/2014/main" id="{F3D53F6C-8F5B-A7B5-4E30-E519D0882DB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908" y="3635174"/>
            <a:ext cx="2224314" cy="2224314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D4CC9F39-F621-AC40-BA0F-F2974B08D9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147" y="1204687"/>
            <a:ext cx="2224314" cy="2224314"/>
          </a:xfrm>
          <a:prstGeom prst="rect">
            <a:avLst/>
          </a:prstGeom>
        </p:spPr>
      </p:pic>
      <p:pic>
        <p:nvPicPr>
          <p:cNvPr id="14" name="Immagine 13" descr="Immagine che contiene ape, testo, Insetto con ali a membrana, invertebrato&#10;&#10;Descrizione generata automaticamente">
            <a:extLst>
              <a:ext uri="{FF2B5EF4-FFF2-40B4-BE49-F238E27FC236}">
                <a16:creationId xmlns:a16="http://schemas.microsoft.com/office/drawing/2014/main" id="{138E33F4-2EAE-1064-DC5B-383F01625C2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148" y="3632911"/>
            <a:ext cx="2224314" cy="2224314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6ED839E-E163-A815-8D6D-ECA820675037}"/>
              </a:ext>
            </a:extLst>
          </p:cNvPr>
          <p:cNvSpPr txBox="1"/>
          <p:nvPr/>
        </p:nvSpPr>
        <p:spPr>
          <a:xfrm>
            <a:off x="7838421" y="3927376"/>
            <a:ext cx="435357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28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Понад 900</a:t>
            </a:r>
          </a:p>
          <a:p>
            <a:pPr algn="ctr"/>
            <a:r>
              <a:rPr lang="uk" sz="28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проєктів</a:t>
            </a:r>
          </a:p>
          <a:p>
            <a:pPr algn="ctr"/>
            <a:r>
              <a:rPr lang="uk" sz="28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У програмах транскордонного співробітництва ЄС!</a:t>
            </a:r>
            <a:endParaRPr lang="en-US" sz="2800" b="1" dirty="0">
              <a:solidFill>
                <a:srgbClr val="751D7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149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2">
            <a:extLst>
              <a:ext uri="{FF2B5EF4-FFF2-40B4-BE49-F238E27FC236}">
                <a16:creationId xmlns:a16="http://schemas.microsoft.com/office/drawing/2014/main" id="{FE7C63A6-1AE4-3DBD-5802-52BE9A6ED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Співпраця на рівні проєкту</a:t>
            </a:r>
          </a:p>
          <a:p>
            <a:endParaRPr lang="it-IT" b="1" dirty="0">
              <a:latin typeface="Century Gothic" panose="020B0502020202020204" pitchFamily="34" charset="0"/>
            </a:endParaRP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046F4BD9-2F4B-5B79-0110-39ACFF906CB3}"/>
              </a:ext>
            </a:extLst>
          </p:cNvPr>
          <p:cNvSpPr/>
          <p:nvPr/>
        </p:nvSpPr>
        <p:spPr>
          <a:xfrm>
            <a:off x="7724764" y="2515512"/>
            <a:ext cx="3060072" cy="8510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Вирішити </a:t>
            </a:r>
            <a:r>
              <a:rPr lang="uk" b="1" u="sng" dirty="0">
                <a:solidFill>
                  <a:srgbClr val="07147A"/>
                </a:solidFill>
                <a:latin typeface="Century Gothic" panose="020B0502020202020204" pitchFamily="34" charset="0"/>
              </a:rPr>
              <a:t>спільні </a:t>
            </a:r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проблеми</a:t>
            </a:r>
            <a:endParaRPr lang="it-IT" b="1" dirty="0">
              <a:solidFill>
                <a:srgbClr val="07147A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1BDD585E-FE56-EEE1-89B4-C0D00D232083}"/>
              </a:ext>
            </a:extLst>
          </p:cNvPr>
          <p:cNvSpPr/>
          <p:nvPr/>
        </p:nvSpPr>
        <p:spPr>
          <a:xfrm>
            <a:off x="7724764" y="3701516"/>
            <a:ext cx="3060072" cy="8510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Використати спільні можливості</a:t>
            </a:r>
            <a:endParaRPr lang="it-IT" b="1" dirty="0">
              <a:solidFill>
                <a:srgbClr val="07147A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28D498E4-B424-3B9E-58F5-849A76961A83}"/>
              </a:ext>
            </a:extLst>
          </p:cNvPr>
          <p:cNvSpPr/>
          <p:nvPr/>
        </p:nvSpPr>
        <p:spPr>
          <a:xfrm>
            <a:off x="7724764" y="4887520"/>
            <a:ext cx="3060072" cy="8510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07147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" b="1" dirty="0">
                <a:solidFill>
                  <a:srgbClr val="07147A"/>
                </a:solidFill>
                <a:latin typeface="Century Gothic" panose="020B0502020202020204" pitchFamily="34" charset="0"/>
              </a:rPr>
              <a:t>Обмінюватися досвідом та навчатися один в одного</a:t>
            </a:r>
            <a:endParaRPr lang="it-IT" b="1" u="sng" dirty="0">
              <a:solidFill>
                <a:srgbClr val="07147A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99F2441-1D90-22D6-E4F9-C079E854B9C2}"/>
              </a:ext>
            </a:extLst>
          </p:cNvPr>
          <p:cNvSpPr txBox="1"/>
          <p:nvPr/>
        </p:nvSpPr>
        <p:spPr>
          <a:xfrm>
            <a:off x="6719827" y="1200083"/>
            <a:ext cx="513331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32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Без партнерства,</a:t>
            </a:r>
          </a:p>
          <a:p>
            <a:pPr algn="ctr"/>
            <a:r>
              <a:rPr lang="uk" sz="3200" b="1" dirty="0">
                <a:solidFill>
                  <a:srgbClr val="751D70"/>
                </a:solidFill>
                <a:latin typeface="Century Gothic" panose="020B0502020202020204" pitchFamily="34" charset="0"/>
              </a:rPr>
              <a:t>ви не можете:</a:t>
            </a:r>
            <a:endParaRPr lang="en-US" sz="3200" b="1" dirty="0">
              <a:solidFill>
                <a:srgbClr val="751D7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07C9A3FE-C7AF-919A-0E88-B0630197B43F}"/>
              </a:ext>
            </a:extLst>
          </p:cNvPr>
          <p:cNvGrpSpPr/>
          <p:nvPr/>
        </p:nvGrpSpPr>
        <p:grpSpPr>
          <a:xfrm>
            <a:off x="2072382" y="1117538"/>
            <a:ext cx="5192916" cy="5357985"/>
            <a:chOff x="679010" y="1063782"/>
            <a:chExt cx="5192916" cy="5357985"/>
          </a:xfrm>
        </p:grpSpPr>
        <p:grpSp>
          <p:nvGrpSpPr>
            <p:cNvPr id="12" name="Gruppo 11">
              <a:extLst>
                <a:ext uri="{FF2B5EF4-FFF2-40B4-BE49-F238E27FC236}">
                  <a16:creationId xmlns:a16="http://schemas.microsoft.com/office/drawing/2014/main" id="{9782949C-0355-79BB-B8C0-41B7F258941D}"/>
                </a:ext>
              </a:extLst>
            </p:cNvPr>
            <p:cNvGrpSpPr/>
            <p:nvPr/>
          </p:nvGrpSpPr>
          <p:grpSpPr>
            <a:xfrm>
              <a:off x="679010" y="1063782"/>
              <a:ext cx="5030707" cy="5357985"/>
              <a:chOff x="679010" y="1063782"/>
              <a:chExt cx="5030707" cy="5357985"/>
            </a:xfrm>
          </p:grpSpPr>
          <p:grpSp>
            <p:nvGrpSpPr>
              <p:cNvPr id="11" name="Gruppo 10">
                <a:extLst>
                  <a:ext uri="{FF2B5EF4-FFF2-40B4-BE49-F238E27FC236}">
                    <a16:creationId xmlns:a16="http://schemas.microsoft.com/office/drawing/2014/main" id="{41F54007-DDE0-17BD-2533-9FA171C36087}"/>
                  </a:ext>
                </a:extLst>
              </p:cNvPr>
              <p:cNvGrpSpPr/>
              <p:nvPr/>
            </p:nvGrpSpPr>
            <p:grpSpPr>
              <a:xfrm>
                <a:off x="679010" y="1063782"/>
                <a:ext cx="5030707" cy="5357985"/>
                <a:chOff x="679010" y="1063782"/>
                <a:chExt cx="5030707" cy="5357985"/>
              </a:xfrm>
            </p:grpSpPr>
            <p:pic>
              <p:nvPicPr>
                <p:cNvPr id="10" name="Immagine 9">
                  <a:extLst>
                    <a:ext uri="{FF2B5EF4-FFF2-40B4-BE49-F238E27FC236}">
                      <a16:creationId xmlns:a16="http://schemas.microsoft.com/office/drawing/2014/main" id="{E7F1F3AA-692D-E36B-FCF5-86A9857E5F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79010" y="1544967"/>
                  <a:ext cx="4876800" cy="4876800"/>
                </a:xfrm>
                <a:prstGeom prst="rect">
                  <a:avLst/>
                </a:prstGeom>
              </p:spPr>
            </p:pic>
            <p:sp>
              <p:nvSpPr>
                <p:cNvPr id="8" name="Rettangolo 7">
                  <a:extLst>
                    <a:ext uri="{FF2B5EF4-FFF2-40B4-BE49-F238E27FC236}">
                      <a16:creationId xmlns:a16="http://schemas.microsoft.com/office/drawing/2014/main" id="{99632949-3443-0890-0A36-CF8B804E1D4F}"/>
                    </a:ext>
                  </a:extLst>
                </p:cNvPr>
                <p:cNvSpPr/>
                <p:nvPr/>
              </p:nvSpPr>
              <p:spPr>
                <a:xfrm>
                  <a:off x="3811508" y="1063782"/>
                  <a:ext cx="1898209" cy="306324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dirty="0"/>
                </a:p>
              </p:txBody>
            </p:sp>
          </p:grpSp>
          <p:pic>
            <p:nvPicPr>
              <p:cNvPr id="2" name="Immagine 1">
                <a:extLst>
                  <a:ext uri="{FF2B5EF4-FFF2-40B4-BE49-F238E27FC236}">
                    <a16:creationId xmlns:a16="http://schemas.microsoft.com/office/drawing/2014/main" id="{C07EE341-BFBE-F009-CE56-4437BE1F84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93815" y="1063782"/>
                <a:ext cx="1010966" cy="1844494"/>
              </a:xfrm>
              <a:prstGeom prst="rect">
                <a:avLst/>
              </a:prstGeom>
            </p:spPr>
          </p:pic>
        </p:grp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78CE21ED-A242-B899-B25D-AEFD076A41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61443" y="1673158"/>
              <a:ext cx="1010966" cy="1844494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E289E066-E087-6907-7D07-3E9FD408A8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12613" y="2319952"/>
              <a:ext cx="1010966" cy="1844494"/>
            </a:xfrm>
            <a:prstGeom prst="rect">
              <a:avLst/>
            </a:prstGeom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C952B240-9289-759E-01E9-E8AE78AB89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60960" y="2587224"/>
              <a:ext cx="1010966" cy="1844494"/>
            </a:xfrm>
            <a:prstGeom prst="rect">
              <a:avLst/>
            </a:prstGeom>
          </p:spPr>
        </p:pic>
      </p:grpSp>
      <p:sp>
        <p:nvSpPr>
          <p:cNvPr id="9" name="Segnaposto testo 2">
            <a:extLst>
              <a:ext uri="{FF2B5EF4-FFF2-40B4-BE49-F238E27FC236}">
                <a16:creationId xmlns:a16="http://schemas.microsoft.com/office/drawing/2014/main" id="{278B7D28-C199-F079-730D-99DE997709D5}"/>
              </a:ext>
            </a:extLst>
          </p:cNvPr>
          <p:cNvSpPr txBox="1">
            <a:spLocks/>
          </p:cNvSpPr>
          <p:nvPr/>
        </p:nvSpPr>
        <p:spPr>
          <a:xfrm>
            <a:off x="885004" y="1304695"/>
            <a:ext cx="3133117" cy="188403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751D7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" sz="3600" b="1" dirty="0">
                <a:latin typeface="Century Gothic" panose="020B0502020202020204" pitchFamily="34" charset="0"/>
              </a:rPr>
              <a:t>Вам</a:t>
            </a:r>
          </a:p>
          <a:p>
            <a:pPr algn="ctr"/>
            <a:r>
              <a:rPr lang="uk" sz="3600" b="1" dirty="0">
                <a:latin typeface="Century Gothic" panose="020B0502020202020204" pitchFamily="34" charset="0"/>
              </a:rPr>
              <a:t>потрібні партнери!</a:t>
            </a:r>
          </a:p>
          <a:p>
            <a:pPr algn="ctr"/>
            <a:endParaRPr lang="en-US" sz="3600" b="1" dirty="0">
              <a:latin typeface="Century Gothic" panose="020B0502020202020204" pitchFamily="34" charset="0"/>
            </a:endParaRPr>
          </a:p>
          <a:p>
            <a:pPr algn="ctr"/>
            <a:endParaRPr lang="it-IT" sz="3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35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7">
            <a:extLst>
              <a:ext uri="{FF2B5EF4-FFF2-40B4-BE49-F238E27FC236}">
                <a16:creationId xmlns:a16="http://schemas.microsoft.com/office/drawing/2014/main" id="{AFFA10AE-DB39-C5FC-A57E-D324CD47189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3000"/>
          </a:blip>
          <a:srcRect b="19990"/>
          <a:stretch/>
        </p:blipFill>
        <p:spPr>
          <a:xfrm>
            <a:off x="3862" y="2172"/>
            <a:ext cx="12185600" cy="548422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8B0D1F6-6522-399C-1D0B-52F9BEB25E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81" y="5878735"/>
            <a:ext cx="4515607" cy="75634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B5E90EC-55E5-1712-EB6C-6A73F0AA58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9097" y="5878735"/>
            <a:ext cx="2229395" cy="863082"/>
          </a:xfrm>
          <a:prstGeom prst="rect">
            <a:avLst/>
          </a:prstGeom>
        </p:spPr>
      </p:pic>
      <p:sp>
        <p:nvSpPr>
          <p:cNvPr id="3" name="CasellaDiTesto 4">
            <a:extLst>
              <a:ext uri="{FF2B5EF4-FFF2-40B4-BE49-F238E27FC236}">
                <a16:creationId xmlns:a16="http://schemas.microsoft.com/office/drawing/2014/main" id="{237C3966-75D0-0209-08AE-8D3E96F50E06}"/>
              </a:ext>
            </a:extLst>
          </p:cNvPr>
          <p:cNvSpPr txBox="1"/>
          <p:nvPr/>
        </p:nvSpPr>
        <p:spPr>
          <a:xfrm>
            <a:off x="1380565" y="742878"/>
            <a:ext cx="100080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1" i="1" u="none" strike="noStrike" kern="1200" cap="none" spc="0" normalizeH="0" baseline="0" noProof="0" dirty="0">
              <a:ln>
                <a:noFill/>
              </a:ln>
              <a:solidFill>
                <a:srgbClr val="07147A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" sz="5400" b="1" i="1" dirty="0">
                <a:solidFill>
                  <a:srgbClr val="07147A"/>
                </a:solidFill>
                <a:latin typeface="Century Gothic" panose="020B0502020202020204" pitchFamily="34" charset="0"/>
              </a:rPr>
              <a:t>Яка </a:t>
            </a:r>
            <a:r>
              <a:rPr lang="uk" sz="5400" b="1" i="1" dirty="0">
                <a:solidFill>
                  <a:srgbClr val="751D70"/>
                </a:solidFill>
                <a:latin typeface="Century Gothic" panose="020B0502020202020204" pitchFamily="34" charset="0"/>
              </a:rPr>
              <a:t>додана </a:t>
            </a:r>
            <a:r>
              <a:rPr kumimoji="0" lang="uk" sz="5400" b="1" i="1" u="none" strike="noStrike" kern="1200" cap="none" spc="0" normalizeH="0" baseline="0" noProof="0" dirty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вартість </a:t>
            </a:r>
            <a:r>
              <a:rPr kumimoji="0" lang="uk" sz="5400" b="1" i="1" u="none" strike="noStrike" kern="1200" cap="none" spc="0" normalizeH="0" baseline="0" noProof="0" dirty="0">
                <a:ln>
                  <a:noFill/>
                </a:ln>
                <a:solidFill>
                  <a:srgbClr val="07147A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транскордонної та транснаціональної співпраці </a:t>
            </a:r>
            <a:r>
              <a:rPr kumimoji="0" lang="uk" sz="5400" b="1" i="1" u="none" strike="noStrike" kern="1200" cap="none" spc="0" normalizeH="0" baseline="0" noProof="0" dirty="0">
                <a:ln>
                  <a:noFill/>
                </a:ln>
                <a:solidFill>
                  <a:srgbClr val="751D7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95279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1">
            <a:extLst>
              <a:ext uri="{FF2B5EF4-FFF2-40B4-BE49-F238E27FC236}">
                <a16:creationId xmlns:a16="http://schemas.microsoft.com/office/drawing/2014/main" id="{1BB9A97A-301E-A51D-90AB-C4B282F4DB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5311730"/>
              </p:ext>
            </p:extLst>
          </p:nvPr>
        </p:nvGraphicFramePr>
        <p:xfrm>
          <a:off x="2237546" y="1487603"/>
          <a:ext cx="7135054" cy="3463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15B02E-A5E6-674F-B557-4645B354C6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06605" y="533509"/>
            <a:ext cx="8894763" cy="387277"/>
          </a:xfrm>
        </p:spPr>
        <p:txBody>
          <a:bodyPr>
            <a:normAutofit fontScale="92500"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Чи є транскордонна/транснаціональна додана вартість?</a:t>
            </a:r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686897B-0955-AB45-B11E-E4EBC8ED40BE}"/>
              </a:ext>
            </a:extLst>
          </p:cNvPr>
          <p:cNvGrpSpPr/>
          <p:nvPr/>
        </p:nvGrpSpPr>
        <p:grpSpPr>
          <a:xfrm>
            <a:off x="3248891" y="1183533"/>
            <a:ext cx="5694218" cy="534920"/>
            <a:chOff x="1172126" y="1443576"/>
            <a:chExt cx="2114937" cy="89724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217C272-CD07-DD41-9A9A-F5264BB4D263}"/>
                </a:ext>
              </a:extLst>
            </p:cNvPr>
            <p:cNvSpPr/>
            <p:nvPr/>
          </p:nvSpPr>
          <p:spPr>
            <a:xfrm>
              <a:off x="1172126" y="1443576"/>
              <a:ext cx="2114937" cy="89724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1BFFAD7B-D0E8-5143-B033-7F9693F880DC}"/>
                </a:ext>
              </a:extLst>
            </p:cNvPr>
            <p:cNvSpPr txBox="1"/>
            <p:nvPr/>
          </p:nvSpPr>
          <p:spPr>
            <a:xfrm>
              <a:off x="1172126" y="1443576"/>
              <a:ext cx="2114937" cy="8972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uk" sz="2400" b="1" kern="1200" dirty="0">
                  <a:solidFill>
                    <a:schemeClr val="bg1"/>
                  </a:solidFill>
                  <a:highlight>
                    <a:srgbClr val="751D70"/>
                  </a:highlight>
                  <a:latin typeface="Century Gothic" panose="020B0502020202020204" pitchFamily="34" charset="0"/>
                </a:rPr>
                <a:t>Задайте собі такі питання:</a:t>
              </a:r>
              <a:endParaRPr lang="en-US" sz="2400" b="1" kern="1200" dirty="0">
                <a:solidFill>
                  <a:schemeClr val="bg1"/>
                </a:solidFill>
                <a:highlight>
                  <a:srgbClr val="751D70"/>
                </a:highlight>
                <a:latin typeface="Century Gothic" panose="020B050202020202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B80D6A9-71AD-F741-E312-7CEC09796D93}"/>
              </a:ext>
            </a:extLst>
          </p:cNvPr>
          <p:cNvSpPr txBox="1"/>
          <p:nvPr/>
        </p:nvSpPr>
        <p:spPr>
          <a:xfrm>
            <a:off x="1028019" y="4954898"/>
            <a:ext cx="10135961" cy="830997"/>
          </a:xfrm>
          <a:prstGeom prst="rect">
            <a:avLst/>
          </a:prstGeom>
          <a:solidFill>
            <a:srgbClr val="FBE5D6"/>
          </a:solidFill>
          <a:ln w="28575">
            <a:solidFill>
              <a:srgbClr val="751D7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uk" sz="2400" b="1" dirty="0">
                <a:solidFill>
                  <a:srgbClr val="751D70"/>
                </a:solidFill>
                <a:highlight>
                  <a:srgbClr val="FBE5D6"/>
                </a:highlight>
                <a:latin typeface="Century Gothic" panose="020B0502020202020204" pitchFamily="34" charset="0"/>
              </a:rPr>
              <a:t>Якщо часткові результати можливі без співпраці, </a:t>
            </a:r>
            <a:br>
              <a:rPr lang="en-GB" sz="2400" b="1" dirty="0">
                <a:solidFill>
                  <a:srgbClr val="751D70"/>
                </a:solidFill>
                <a:highlight>
                  <a:srgbClr val="FBE5D6"/>
                </a:highlight>
                <a:latin typeface="Century Gothic" panose="020B0502020202020204" pitchFamily="34" charset="0"/>
              </a:rPr>
            </a:br>
            <a:r>
              <a:rPr lang="uk" sz="2400" b="1" dirty="0">
                <a:solidFill>
                  <a:srgbClr val="751D70"/>
                </a:solidFill>
                <a:highlight>
                  <a:srgbClr val="FBE5D6"/>
                </a:highlight>
                <a:latin typeface="Century Gothic" panose="020B0502020202020204" pitchFamily="34" charset="0"/>
              </a:rPr>
              <a:t>чи переважать сукупні вигоди індивідуальні зусилля?</a:t>
            </a:r>
          </a:p>
        </p:txBody>
      </p:sp>
    </p:spTree>
    <p:extLst>
      <p:ext uri="{BB962C8B-B14F-4D97-AF65-F5344CB8AC3E}">
        <p14:creationId xmlns:p14="http://schemas.microsoft.com/office/powerpoint/2010/main" val="375598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4D252D9-2EE5-2DBB-7355-48D10453F038}"/>
              </a:ext>
            </a:extLst>
          </p:cNvPr>
          <p:cNvSpPr txBox="1"/>
          <p:nvPr/>
        </p:nvSpPr>
        <p:spPr>
          <a:xfrm>
            <a:off x="684410" y="2296515"/>
            <a:ext cx="5603908" cy="22467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42913" indent="-442913" algn="just">
              <a:buClr>
                <a:srgbClr val="751D70"/>
              </a:buClr>
              <a:buFont typeface="Wingdings" panose="05000000000000000000" pitchFamily="2" charset="2"/>
              <a:buChar char="ü"/>
            </a:pPr>
            <a:r>
              <a:rPr lang="uk" sz="2800" b="1" i="0" dirty="0">
                <a:solidFill>
                  <a:srgbClr val="07147A"/>
                </a:solidFill>
                <a:effectLst/>
                <a:latin typeface="Century Gothic" panose="020B0502020202020204" pitchFamily="34" charset="0"/>
              </a:rPr>
              <a:t>Кожна програма вимагає чіткого демонстрування </a:t>
            </a:r>
            <a:r>
              <a:rPr lang="uk" sz="2800" b="1" i="0" dirty="0">
                <a:solidFill>
                  <a:srgbClr val="751D70"/>
                </a:solidFill>
                <a:effectLst/>
                <a:highlight>
                  <a:srgbClr val="FBE5D6"/>
                </a:highlight>
                <a:latin typeface="Century Gothic" panose="020B0502020202020204" pitchFamily="34" charset="0"/>
              </a:rPr>
              <a:t>доданої вартості транскордонної співпраці </a:t>
            </a:r>
            <a:r>
              <a:rPr lang="uk" sz="2800" b="1" i="0" dirty="0">
                <a:solidFill>
                  <a:srgbClr val="07147A"/>
                </a:solidFill>
                <a:effectLst/>
                <a:latin typeface="Century Gothic" panose="020B0502020202020204" pitchFamily="34" charset="0"/>
              </a:rPr>
              <a:t>для розглянутої теми!</a:t>
            </a:r>
          </a:p>
        </p:txBody>
      </p:sp>
      <p:sp>
        <p:nvSpPr>
          <p:cNvPr id="6" name="Segnaposto testo 2">
            <a:extLst>
              <a:ext uri="{FF2B5EF4-FFF2-40B4-BE49-F238E27FC236}">
                <a16:creationId xmlns:a16="http://schemas.microsoft.com/office/drawing/2014/main" id="{4DEAB5C9-5745-C530-65E0-790412C6DA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6668" y="436233"/>
            <a:ext cx="8894763" cy="387277"/>
          </a:xfrm>
        </p:spPr>
        <p:txBody>
          <a:bodyPr>
            <a:normAutofit lnSpcReduction="10000"/>
          </a:bodyPr>
          <a:lstStyle/>
          <a:p>
            <a:r>
              <a:rPr lang="uk" b="1" dirty="0">
                <a:latin typeface="Century Gothic" panose="020B0502020202020204" pitchFamily="34" charset="0"/>
              </a:rPr>
              <a:t>Ключові критерії успіху </a:t>
            </a:r>
          </a:p>
        </p:txBody>
      </p:sp>
      <p:pic>
        <p:nvPicPr>
          <p:cNvPr id="4" name="Immagine 3" descr="Immagine che contiene disegno, illustrazione, schizzo, calzature&#10;&#10;Descrizione generata automaticamente">
            <a:extLst>
              <a:ext uri="{FF2B5EF4-FFF2-40B4-BE49-F238E27FC236}">
                <a16:creationId xmlns:a16="http://schemas.microsoft.com/office/drawing/2014/main" id="{B2CC7B01-9D6D-0B87-2DDB-A9803ACFB4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2715" y="2006402"/>
            <a:ext cx="5004875" cy="333658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0D609481-D93E-D43B-339F-64AB37A2C4C1}"/>
              </a:ext>
            </a:extLst>
          </p:cNvPr>
          <p:cNvSpPr txBox="1"/>
          <p:nvPr/>
        </p:nvSpPr>
        <p:spPr>
          <a:xfrm>
            <a:off x="6288318" y="5726176"/>
            <a:ext cx="44494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" sz="1000" b="1" dirty="0">
                <a:latin typeface="Century Gothic" panose="020B0502020202020204" pitchFamily="34" charset="0"/>
              </a:rPr>
              <a:t>Зображення від </a:t>
            </a:r>
            <a:r>
              <a:rPr lang="uk" sz="1000" b="1" dirty="0" err="1">
                <a:latin typeface="Century Gothic" panose="020B0502020202020204" pitchFamily="34" charset="0"/>
              </a:rPr>
              <a:t>storyset </a:t>
            </a:r>
            <a:r>
              <a:rPr lang="uk" sz="1000" b="1" dirty="0">
                <a:latin typeface="Century Gothic" panose="020B0502020202020204" pitchFamily="34" charset="0"/>
              </a:rPr>
              <a:t>на </a:t>
            </a:r>
            <a:r>
              <a:rPr lang="uk" sz="1000" b="1" dirty="0" err="1">
                <a:latin typeface="Century Gothic" panose="020B0502020202020204" pitchFamily="34" charset="0"/>
              </a:rPr>
              <a:t>Freepik</a:t>
            </a:r>
            <a:endParaRPr lang="it-IT" sz="1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4162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NTIMETER_SERIES_ID_KEY" val="alwpfxbiw96jirpmeapst5y4s97hrn7j"/>
  <p:tag name="SLIDO_APP_VERSION" val="1.5.0.0"/>
  <p:tag name="SLIDO_PRESENTATION_ID" val="f4d1c1a1-f40d-49fe-a3e7-0276064bbf3d"/>
  <p:tag name="SLIDO_EVENT_UUID" val="35e6c1b9-cb50-43bd-a3bd-fd01b70f586e"/>
  <p:tag name="SLIDO_EVENT_SECTION_UUID" val="497f229c-9a7d-4a44-9b56-59f75e76dfe8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22c0b41-5ebd-4af9-80de-cdaeeec59fab">
      <Terms xmlns="http://schemas.microsoft.com/office/infopath/2007/PartnerControls"/>
    </lcf76f155ced4ddcb4097134ff3c332f>
    <Comments xmlns="022c0b41-5ebd-4af9-80de-cdaeeec59fab" xsi:nil="true"/>
    <TaxCatchAll xmlns="20ec9794-f2d7-4627-883d-5e53c93130b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2EEE54EB33DF45ACFD5F4F2E6DA1FF" ma:contentTypeVersion="21" ma:contentTypeDescription="Create a new document." ma:contentTypeScope="" ma:versionID="ee54bcd641a99061b5a8f305d09d4109">
  <xsd:schema xmlns:xsd="http://www.w3.org/2001/XMLSchema" xmlns:xs="http://www.w3.org/2001/XMLSchema" xmlns:p="http://schemas.microsoft.com/office/2006/metadata/properties" xmlns:ns2="022c0b41-5ebd-4af9-80de-cdaeeec59fab" xmlns:ns3="20ec9794-f2d7-4627-883d-5e53c93130b1" targetNamespace="http://schemas.microsoft.com/office/2006/metadata/properties" ma:root="true" ma:fieldsID="8cfa973f1c851defd8ffd878cba9c8a4" ns2:_="" ns3:_="">
    <xsd:import namespace="022c0b41-5ebd-4af9-80de-cdaeeec59fab"/>
    <xsd:import namespace="20ec9794-f2d7-4627-883d-5e53c93130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Comme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2c0b41-5ebd-4af9-80de-cdaeeec59f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Comments" ma:index="11" nillable="true" ma:displayName="Comments" ma:description="this is the meeting calendar&#10;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2a23badd-6401-49fb-a0ab-fd89f62a36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c9794-f2d7-4627-883d-5e53c93130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d8e24fb7-1764-456f-aa53-906fad0bc3a6}" ma:internalName="TaxCatchAll" ma:showField="CatchAllData" ma:web="20ec9794-f2d7-4627-883d-5e53c93130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8924A9-C662-4AEA-A76D-26F6214FBDF0}">
  <ds:schemaRefs>
    <ds:schemaRef ds:uri="http://schemas.microsoft.com/office/2006/metadata/properties"/>
    <ds:schemaRef ds:uri="http://schemas.microsoft.com/office/infopath/2007/PartnerControls"/>
    <ds:schemaRef ds:uri="022c0b41-5ebd-4af9-80de-cdaeeec59fab"/>
    <ds:schemaRef ds:uri="20ec9794-f2d7-4627-883d-5e53c93130b1"/>
  </ds:schemaRefs>
</ds:datastoreItem>
</file>

<file path=customXml/itemProps2.xml><?xml version="1.0" encoding="utf-8"?>
<ds:datastoreItem xmlns:ds="http://schemas.openxmlformats.org/officeDocument/2006/customXml" ds:itemID="{B5B45BBE-F9D1-42D8-B2B6-38B1201A62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A3316B-2B3A-4623-B2B4-5167C0E5D6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2c0b41-5ebd-4af9-80de-cdaeeec59fab"/>
    <ds:schemaRef ds:uri="20ec9794-f2d7-4627-883d-5e53c93130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3528</TotalTime>
  <Words>734</Words>
  <Application>Microsoft Office PowerPoint</Application>
  <PresentationFormat>Widescreen</PresentationFormat>
  <Paragraphs>117</Paragraphs>
  <Slides>24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Century Gothic</vt:lpstr>
      <vt:lpstr>Open Sans</vt:lpstr>
      <vt:lpstr>Wingdings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Michela Scibilia</dc:creator>
  <cp:lastModifiedBy>Tetiana Paientko</cp:lastModifiedBy>
  <cp:revision>308</cp:revision>
  <dcterms:created xsi:type="dcterms:W3CDTF">2023-05-05T09:34:14Z</dcterms:created>
  <dcterms:modified xsi:type="dcterms:W3CDTF">2025-05-13T13:10:29Z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0x0101007B2EEE54EB33DF45ACFD5F4F2E6DA1FF</vt:lpwstr>
  </property>
  <property fmtid="{D5CDD505-2E9C-101B-9397-08002B2CF9AE}" pid="3" name="MediaServiceImageTags">
    <vt:lpwstr/>
  </property>
</Properties>
</file>