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7" r:id="rId2"/>
    <p:sldId id="265" r:id="rId3"/>
    <p:sldId id="256" r:id="rId4"/>
    <p:sldId id="260" r:id="rId5"/>
    <p:sldId id="258" r:id="rId6"/>
    <p:sldId id="273" r:id="rId7"/>
    <p:sldId id="259" r:id="rId8"/>
    <p:sldId id="274" r:id="rId9"/>
    <p:sldId id="275" r:id="rId10"/>
    <p:sldId id="268" r:id="rId11"/>
    <p:sldId id="262" r:id="rId12"/>
    <p:sldId id="290" r:id="rId13"/>
    <p:sldId id="276" r:id="rId14"/>
    <p:sldId id="263" r:id="rId15"/>
    <p:sldId id="277" r:id="rId16"/>
    <p:sldId id="279" r:id="rId17"/>
    <p:sldId id="269" r:id="rId18"/>
    <p:sldId id="291" r:id="rId19"/>
    <p:sldId id="264" r:id="rId20"/>
    <p:sldId id="282" r:id="rId21"/>
    <p:sldId id="283" r:id="rId22"/>
    <p:sldId id="284" r:id="rId23"/>
    <p:sldId id="285" r:id="rId24"/>
    <p:sldId id="266" r:id="rId25"/>
    <p:sldId id="267" r:id="rId26"/>
    <p:sldId id="286" r:id="rId27"/>
    <p:sldId id="271" r:id="rId28"/>
    <p:sldId id="272" r:id="rId29"/>
    <p:sldId id="287" r:id="rId30"/>
    <p:sldId id="288" r:id="rId31"/>
    <p:sldId id="280" r:id="rId32"/>
    <p:sldId id="29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User" initials="WU" lastIdx="0" clrIdx="0">
    <p:extLst>
      <p:ext uri="{19B8F6BF-5375-455C-9EA6-DF929625EA0E}">
        <p15:presenceInfo xmlns:p15="http://schemas.microsoft.com/office/powerpoint/2012/main" userId="Windows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83" autoAdjust="0"/>
  </p:normalViewPr>
  <p:slideViewPr>
    <p:cSldViewPr snapToGrid="0">
      <p:cViewPr varScale="1">
        <p:scale>
          <a:sx n="85" d="100"/>
          <a:sy n="85" d="100"/>
        </p:scale>
        <p:origin x="427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rgbClr val="FFFF00"/>
        </a:solidFill>
      </dgm:spPr>
      <dgm:t>
        <a:bodyPr/>
        <a:lstStyle/>
        <a:p>
          <a:r>
            <a:rPr lang="ro-RO" b="1" dirty="0" smtClean="0">
              <a:solidFill>
                <a:schemeClr val="tx1"/>
              </a:solidFill>
              <a:latin typeface="Calibri Light" panose="020F0302020204030204" pitchFamily="34" charset="0"/>
            </a:rPr>
            <a:t>Obiective Specifice</a:t>
          </a:r>
          <a:endParaRPr lang="en-US" b="1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 dirty="0"/>
        </a:p>
      </dgm:t>
    </dgm:pt>
    <dgm:pt modelId="{E81E71C9-13A9-4283-BD40-5178EAD6FF18}">
      <dgm:prSet phldrT="[Text]"/>
      <dgm:spPr>
        <a:solidFill>
          <a:srgbClr val="FFFF00"/>
        </a:solidFill>
      </dgm:spPr>
      <dgm:t>
        <a:bodyPr/>
        <a:lstStyle/>
        <a:p>
          <a:r>
            <a:rPr lang="en-US" b="1" dirty="0" smtClean="0">
              <a:solidFill>
                <a:schemeClr val="tx1"/>
              </a:solidFill>
              <a:latin typeface="Calibri Light" panose="020F0302020204030204" pitchFamily="34" charset="0"/>
            </a:rPr>
            <a:t>Re</a:t>
          </a:r>
          <a:r>
            <a:rPr lang="ro-RO" b="1" noProof="1" smtClean="0">
              <a:solidFill>
                <a:schemeClr val="tx1"/>
              </a:solidFill>
              <a:latin typeface="Calibri Light" panose="020F0302020204030204" pitchFamily="34" charset="0"/>
            </a:rPr>
            <a:t>zultate</a:t>
          </a:r>
          <a:endParaRPr lang="ro-RO" b="1" noProof="1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rgbClr val="FFFF00"/>
        </a:solidFill>
      </dgm:spPr>
      <dgm:t>
        <a:bodyPr/>
        <a:lstStyle/>
        <a:p>
          <a:r>
            <a:rPr lang="en-US" b="1" noProof="1" smtClean="0">
              <a:solidFill>
                <a:schemeClr val="tx1"/>
              </a:solidFill>
              <a:latin typeface="Calibri Light" panose="020F0302020204030204" pitchFamily="34" charset="0"/>
            </a:rPr>
            <a:t>Activit</a:t>
          </a:r>
          <a:r>
            <a:rPr lang="ro-RO" b="1" dirty="0" err="1" smtClean="0">
              <a:solidFill>
                <a:schemeClr val="tx1"/>
              </a:solidFill>
              <a:latin typeface="Calibri Light" panose="020F0302020204030204" pitchFamily="34" charset="0"/>
            </a:rPr>
            <a:t>ăți</a:t>
          </a:r>
          <a:endParaRPr lang="en-US" b="1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 custAng="10800000" custLinFactNeighborY="0"/>
      <dgm:spPr/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 custAng="10800000"/>
      <dgm:spPr/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AC56B8-8E0B-4C19-9AD8-2883B76FFCC0}" type="presOf" srcId="{72D5D47E-F161-418C-BEF8-F67D4F5A7002}" destId="{04272846-2243-4B93-8534-5220BC780680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8520E413-CFC5-4F97-8CEF-8A3262BFF4F4}" type="presOf" srcId="{72D5D47E-F161-418C-BEF8-F67D4F5A7002}" destId="{BD134D4C-14E2-40D1-B015-017C38ED6E9C}" srcOrd="1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0FA9EEBF-AD82-4EC5-901F-4B58C64EFA7A}" type="presOf" srcId="{E81E71C9-13A9-4283-BD40-5178EAD6FF18}" destId="{C706E233-88EE-47FB-ACD8-044FB7D5EA06}" srcOrd="0" destOrd="0" presId="urn:microsoft.com/office/officeart/2005/8/layout/process2"/>
    <dgm:cxn modelId="{69EA07EC-49A2-4504-A9FE-01F2BF1028A9}" type="presOf" srcId="{453C7F7B-1854-4D68-BE7F-5264552027E4}" destId="{E1DB6975-571A-4DB6-B8AA-38BA7C33AF84}" srcOrd="0" destOrd="0" presId="urn:microsoft.com/office/officeart/2005/8/layout/process2"/>
    <dgm:cxn modelId="{67B87653-373E-4859-B13A-CE0EEB9EDAC3}" type="presOf" srcId="{0A5B4581-ECBD-452D-8345-90395B46CB83}" destId="{635FF92D-3084-4181-8A84-E25F696F4BA2}" srcOrd="1" destOrd="0" presId="urn:microsoft.com/office/officeart/2005/8/layout/process2"/>
    <dgm:cxn modelId="{A14A591B-1DE4-44FC-B663-E82F382E074E}" type="presOf" srcId="{0A5B4581-ECBD-452D-8345-90395B46CB83}" destId="{E325C662-761B-4CAF-8C4B-8FB2051C894E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BBC51330-A691-4F71-97D0-E1B8FCD99C91}" type="presOf" srcId="{0ACA5DF1-6904-447E-9E2E-B77F15591306}" destId="{00960B13-FBE1-4B6E-829A-70E21E6D3A93}" srcOrd="0" destOrd="0" presId="urn:microsoft.com/office/officeart/2005/8/layout/process2"/>
    <dgm:cxn modelId="{0F05489D-9AB3-41A3-9D82-2914054004FF}" type="presOf" srcId="{FA59E679-8765-4BE1-8FCD-E6C127472F58}" destId="{E85BE4DA-ED25-491C-9D93-CB58598AFD15}" srcOrd="0" destOrd="0" presId="urn:microsoft.com/office/officeart/2005/8/layout/process2"/>
    <dgm:cxn modelId="{935412C0-709D-4D39-A359-F74309691274}" type="presParOf" srcId="{E85BE4DA-ED25-491C-9D93-CB58598AFD15}" destId="{00960B13-FBE1-4B6E-829A-70E21E6D3A93}" srcOrd="0" destOrd="0" presId="urn:microsoft.com/office/officeart/2005/8/layout/process2"/>
    <dgm:cxn modelId="{5B6ACD15-79FE-49FF-B3D7-669E4B0C0AFB}" type="presParOf" srcId="{E85BE4DA-ED25-491C-9D93-CB58598AFD15}" destId="{E325C662-761B-4CAF-8C4B-8FB2051C894E}" srcOrd="1" destOrd="0" presId="urn:microsoft.com/office/officeart/2005/8/layout/process2"/>
    <dgm:cxn modelId="{E4B904FC-1D96-44A4-A65D-F8B62EA4E39E}" type="presParOf" srcId="{E325C662-761B-4CAF-8C4B-8FB2051C894E}" destId="{635FF92D-3084-4181-8A84-E25F696F4BA2}" srcOrd="0" destOrd="0" presId="urn:microsoft.com/office/officeart/2005/8/layout/process2"/>
    <dgm:cxn modelId="{E3AA7A98-59E5-4AAC-A945-BFA27EB81F47}" type="presParOf" srcId="{E85BE4DA-ED25-491C-9D93-CB58598AFD15}" destId="{C706E233-88EE-47FB-ACD8-044FB7D5EA06}" srcOrd="2" destOrd="0" presId="urn:microsoft.com/office/officeart/2005/8/layout/process2"/>
    <dgm:cxn modelId="{2507F9F0-2991-4EED-A835-EB280966C504}" type="presParOf" srcId="{E85BE4DA-ED25-491C-9D93-CB58598AFD15}" destId="{04272846-2243-4B93-8534-5220BC780680}" srcOrd="3" destOrd="0" presId="urn:microsoft.com/office/officeart/2005/8/layout/process2"/>
    <dgm:cxn modelId="{DBC53942-54CB-4CB1-A007-40FC3D83C901}" type="presParOf" srcId="{04272846-2243-4B93-8534-5220BC780680}" destId="{BD134D4C-14E2-40D1-B015-017C38ED6E9C}" srcOrd="0" destOrd="0" presId="urn:microsoft.com/office/officeart/2005/8/layout/process2"/>
    <dgm:cxn modelId="{636C78BD-939F-4AB6-B004-E561F6592411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 smtClean="0">
              <a:solidFill>
                <a:schemeClr val="tx1"/>
              </a:solidFill>
            </a:rPr>
            <a:t>Ipoteze</a:t>
          </a:r>
          <a:endParaRPr lang="en-US" dirty="0">
            <a:solidFill>
              <a:schemeClr val="tx1"/>
            </a:solidFill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>
            <a:solidFill>
              <a:srgbClr val="C00000"/>
            </a:solidFill>
          </a:endParaRPr>
        </a:p>
      </dgm:t>
    </dgm:pt>
    <dgm:pt modelId="{E81E71C9-13A9-4283-BD40-5178EAD6FF18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 smtClean="0">
              <a:solidFill>
                <a:schemeClr val="tx1"/>
              </a:solidFill>
            </a:rPr>
            <a:t>Ipoteze</a:t>
          </a:r>
          <a:endParaRPr lang="en-US" dirty="0">
            <a:solidFill>
              <a:schemeClr val="tx1"/>
            </a:solidFill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rgbClr val="92D050"/>
        </a:solidFill>
      </dgm:spPr>
      <dgm:t>
        <a:bodyPr/>
        <a:lstStyle/>
        <a:p>
          <a:r>
            <a:rPr lang="ro-RO" dirty="0" smtClean="0">
              <a:solidFill>
                <a:schemeClr val="tx1"/>
              </a:solidFill>
            </a:rPr>
            <a:t>Ipoteze</a:t>
          </a:r>
          <a:endParaRPr lang="en-US" dirty="0">
            <a:solidFill>
              <a:schemeClr val="tx1"/>
            </a:solidFill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 custLinFactNeighborX="55182" custLinFactNeighborY="-32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/>
      <dgm:spPr>
        <a:prstGeom prst="mathPlus">
          <a:avLst/>
        </a:prstGeom>
      </dgm:spPr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 custLinFactNeighborX="4654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/>
      <dgm:spPr>
        <a:prstGeom prst="mathPlus">
          <a:avLst/>
        </a:prstGeom>
      </dgm:spPr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 custLinFactNeighborX="4603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0E0789-F722-4BCE-ABF4-A177173569CD}" type="presOf" srcId="{FA59E679-8765-4BE1-8FCD-E6C127472F58}" destId="{E85BE4DA-ED25-491C-9D93-CB58598AFD15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1843C0D0-B95C-4AC7-805E-EA787BE8BE66}" type="presOf" srcId="{E81E71C9-13A9-4283-BD40-5178EAD6FF18}" destId="{C706E233-88EE-47FB-ACD8-044FB7D5EA06}" srcOrd="0" destOrd="0" presId="urn:microsoft.com/office/officeart/2005/8/layout/process2"/>
    <dgm:cxn modelId="{47A9AFEB-9D75-428E-8F06-B6E248D08C00}" type="presOf" srcId="{0A5B4581-ECBD-452D-8345-90395B46CB83}" destId="{635FF92D-3084-4181-8A84-E25F696F4BA2}" srcOrd="1" destOrd="0" presId="urn:microsoft.com/office/officeart/2005/8/layout/process2"/>
    <dgm:cxn modelId="{B098EDCD-E411-44FB-B640-2D4F69C111C0}" type="presOf" srcId="{0ACA5DF1-6904-447E-9E2E-B77F15591306}" destId="{00960B13-FBE1-4B6E-829A-70E21E6D3A93}" srcOrd="0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CDCDE8A3-88BE-45B3-9B23-E5E0A1A4A5B6}" type="presOf" srcId="{0A5B4581-ECBD-452D-8345-90395B46CB83}" destId="{E325C662-761B-4CAF-8C4B-8FB2051C894E}" srcOrd="0" destOrd="0" presId="urn:microsoft.com/office/officeart/2005/8/layout/process2"/>
    <dgm:cxn modelId="{7571D0BE-32A5-43B9-949A-C63FF5DBC586}" type="presOf" srcId="{453C7F7B-1854-4D68-BE7F-5264552027E4}" destId="{E1DB6975-571A-4DB6-B8AA-38BA7C33AF84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0276A541-C3BB-4AB2-92EF-4B96D1057BE0}" type="presOf" srcId="{72D5D47E-F161-418C-BEF8-F67D4F5A7002}" destId="{BD134D4C-14E2-40D1-B015-017C38ED6E9C}" srcOrd="1" destOrd="0" presId="urn:microsoft.com/office/officeart/2005/8/layout/process2"/>
    <dgm:cxn modelId="{06EE9FB0-BD12-45BF-AB6E-C5433ED38DBC}" type="presOf" srcId="{72D5D47E-F161-418C-BEF8-F67D4F5A7002}" destId="{04272846-2243-4B93-8534-5220BC780680}" srcOrd="0" destOrd="0" presId="urn:microsoft.com/office/officeart/2005/8/layout/process2"/>
    <dgm:cxn modelId="{40353067-ABA5-4D60-9417-D1C51BDEA876}" type="presParOf" srcId="{E85BE4DA-ED25-491C-9D93-CB58598AFD15}" destId="{00960B13-FBE1-4B6E-829A-70E21E6D3A93}" srcOrd="0" destOrd="0" presId="urn:microsoft.com/office/officeart/2005/8/layout/process2"/>
    <dgm:cxn modelId="{563512B9-D648-4749-9CD9-A7E9C814C4EF}" type="presParOf" srcId="{E85BE4DA-ED25-491C-9D93-CB58598AFD15}" destId="{E325C662-761B-4CAF-8C4B-8FB2051C894E}" srcOrd="1" destOrd="0" presId="urn:microsoft.com/office/officeart/2005/8/layout/process2"/>
    <dgm:cxn modelId="{9047CE05-2FA3-43A2-93E3-83A690D78C74}" type="presParOf" srcId="{E325C662-761B-4CAF-8C4B-8FB2051C894E}" destId="{635FF92D-3084-4181-8A84-E25F696F4BA2}" srcOrd="0" destOrd="0" presId="urn:microsoft.com/office/officeart/2005/8/layout/process2"/>
    <dgm:cxn modelId="{87309CD5-FD22-4CE3-8329-B134D74AA64C}" type="presParOf" srcId="{E85BE4DA-ED25-491C-9D93-CB58598AFD15}" destId="{C706E233-88EE-47FB-ACD8-044FB7D5EA06}" srcOrd="2" destOrd="0" presId="urn:microsoft.com/office/officeart/2005/8/layout/process2"/>
    <dgm:cxn modelId="{4870157E-5F5E-499F-9FE2-ABC31F601E36}" type="presParOf" srcId="{E85BE4DA-ED25-491C-9D93-CB58598AFD15}" destId="{04272846-2243-4B93-8534-5220BC780680}" srcOrd="3" destOrd="0" presId="urn:microsoft.com/office/officeart/2005/8/layout/process2"/>
    <dgm:cxn modelId="{27F068E0-5D6F-463D-8F28-7139D8F9ABB7}" type="presParOf" srcId="{04272846-2243-4B93-8534-5220BC780680}" destId="{BD134D4C-14E2-40D1-B015-017C38ED6E9C}" srcOrd="0" destOrd="0" presId="urn:microsoft.com/office/officeart/2005/8/layout/process2"/>
    <dgm:cxn modelId="{D51752E6-5406-4FE1-8DCB-DB2D7C11C715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59E679-8765-4BE1-8FCD-E6C127472F58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ACA5DF1-6904-447E-9E2E-B77F15591306}">
      <dgm:prSet phldrT="[Text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66DCAB4-005B-43EE-AE97-E8BCA20928CB}" type="parTrans" cxnId="{66A54802-780F-4C53-97B1-B1AC44B2BD18}">
      <dgm:prSet/>
      <dgm:spPr/>
      <dgm:t>
        <a:bodyPr/>
        <a:lstStyle/>
        <a:p>
          <a:endParaRPr lang="en-US"/>
        </a:p>
      </dgm:t>
    </dgm:pt>
    <dgm:pt modelId="{0A5B4581-ECBD-452D-8345-90395B46CB83}" type="sibTrans" cxnId="{66A54802-780F-4C53-97B1-B1AC44B2BD18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E81E71C9-13A9-4283-BD40-5178EAD6FF18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928781E7-1556-436C-AA2C-9073A7282CEB}" type="parTrans" cxnId="{2E76A618-0034-476A-82F7-945FD16675E2}">
      <dgm:prSet/>
      <dgm:spPr/>
      <dgm:t>
        <a:bodyPr/>
        <a:lstStyle/>
        <a:p>
          <a:endParaRPr lang="en-US"/>
        </a:p>
      </dgm:t>
    </dgm:pt>
    <dgm:pt modelId="{72D5D47E-F161-418C-BEF8-F67D4F5A7002}" type="sibTrans" cxnId="{2E76A618-0034-476A-82F7-945FD16675E2}">
      <dgm:prSet/>
      <dgm:spPr>
        <a:solidFill>
          <a:srgbClr val="C00000"/>
        </a:solidFill>
      </dgm:spPr>
      <dgm:t>
        <a:bodyPr/>
        <a:lstStyle/>
        <a:p>
          <a:endParaRPr lang="en-US"/>
        </a:p>
      </dgm:t>
    </dgm:pt>
    <dgm:pt modelId="{453C7F7B-1854-4D68-BE7F-5264552027E4}">
      <dgm:prSet phldrT="[Text]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Calibri Light" panose="020F0302020204030204" pitchFamily="34" charset="0"/>
            </a:rPr>
            <a:t>Inputs</a:t>
          </a:r>
          <a:endParaRPr lang="en-US" dirty="0">
            <a:solidFill>
              <a:schemeClr val="tx1"/>
            </a:solidFill>
            <a:latin typeface="Calibri Light" panose="020F0302020204030204" pitchFamily="34" charset="0"/>
          </a:endParaRPr>
        </a:p>
      </dgm:t>
    </dgm:pt>
    <dgm:pt modelId="{683F2DCA-EC41-451E-BA2E-F92882842F12}" type="parTrans" cxnId="{25439712-C5BD-49E2-8B6B-48EBC181E5C1}">
      <dgm:prSet/>
      <dgm:spPr/>
      <dgm:t>
        <a:bodyPr/>
        <a:lstStyle/>
        <a:p>
          <a:endParaRPr lang="en-US"/>
        </a:p>
      </dgm:t>
    </dgm:pt>
    <dgm:pt modelId="{7D23D444-9295-4453-B76C-3964C321261D}" type="sibTrans" cxnId="{25439712-C5BD-49E2-8B6B-48EBC181E5C1}">
      <dgm:prSet/>
      <dgm:spPr/>
      <dgm:t>
        <a:bodyPr/>
        <a:lstStyle/>
        <a:p>
          <a:endParaRPr lang="en-US"/>
        </a:p>
      </dgm:t>
    </dgm:pt>
    <dgm:pt modelId="{E85BE4DA-ED25-491C-9D93-CB58598AFD15}" type="pres">
      <dgm:prSet presAssocID="{FA59E679-8765-4BE1-8FCD-E6C127472F58}" presName="linearFlow" presStyleCnt="0">
        <dgm:presLayoutVars>
          <dgm:resizeHandles val="exact"/>
        </dgm:presLayoutVars>
      </dgm:prSet>
      <dgm:spPr/>
    </dgm:pt>
    <dgm:pt modelId="{00960B13-FBE1-4B6E-829A-70E21E6D3A93}" type="pres">
      <dgm:prSet presAssocID="{0ACA5DF1-6904-447E-9E2E-B77F1559130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5C662-761B-4CAF-8C4B-8FB2051C894E}" type="pres">
      <dgm:prSet presAssocID="{0A5B4581-ECBD-452D-8345-90395B46CB83}" presName="sibTrans" presStyleLbl="sibTrans2D1" presStyleIdx="0" presStyleCnt="2" custAng="16200000" custFlipVert="1" custScaleX="149190" custScaleY="135967" custLinFactX="-100000" custLinFactY="-46299" custLinFactNeighborX="-181649" custLinFactNeighborY="-100000"/>
      <dgm:spPr/>
      <dgm:t>
        <a:bodyPr/>
        <a:lstStyle/>
        <a:p>
          <a:endParaRPr lang="en-US"/>
        </a:p>
      </dgm:t>
    </dgm:pt>
    <dgm:pt modelId="{635FF92D-3084-4181-8A84-E25F696F4BA2}" type="pres">
      <dgm:prSet presAssocID="{0A5B4581-ECBD-452D-8345-90395B46CB8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706E233-88EE-47FB-ACD8-044FB7D5EA06}" type="pres">
      <dgm:prSet presAssocID="{E81E71C9-13A9-4283-BD40-5178EAD6FF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272846-2243-4B93-8534-5220BC780680}" type="pres">
      <dgm:prSet presAssocID="{72D5D47E-F161-418C-BEF8-F67D4F5A7002}" presName="sibTrans" presStyleLbl="sibTrans2D1" presStyleIdx="1" presStyleCnt="2" custAng="16232836" custScaleX="138823" custScaleY="119174" custLinFactX="-100000" custLinFactY="-51543" custLinFactNeighborX="-183546" custLinFactNeighborY="-100000"/>
      <dgm:spPr/>
      <dgm:t>
        <a:bodyPr/>
        <a:lstStyle/>
        <a:p>
          <a:endParaRPr lang="en-US"/>
        </a:p>
      </dgm:t>
    </dgm:pt>
    <dgm:pt modelId="{BD134D4C-14E2-40D1-B015-017C38ED6E9C}" type="pres">
      <dgm:prSet presAssocID="{72D5D47E-F161-418C-BEF8-F67D4F5A700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1DB6975-571A-4DB6-B8AA-38BA7C33AF84}" type="pres">
      <dgm:prSet presAssocID="{453C7F7B-1854-4D68-BE7F-5264552027E4}" presName="node" presStyleLbl="node1" presStyleIdx="2" presStyleCnt="3" custLinFactNeighborX="79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748E4A-F765-40C5-BF81-9113AEF5C88E}" type="presOf" srcId="{72D5D47E-F161-418C-BEF8-F67D4F5A7002}" destId="{BD134D4C-14E2-40D1-B015-017C38ED6E9C}" srcOrd="1" destOrd="0" presId="urn:microsoft.com/office/officeart/2005/8/layout/process2"/>
    <dgm:cxn modelId="{9B47D9F4-ACFC-404F-B2F6-DBA5409D405B}" type="presOf" srcId="{FA59E679-8765-4BE1-8FCD-E6C127472F58}" destId="{E85BE4DA-ED25-491C-9D93-CB58598AFD15}" srcOrd="0" destOrd="0" presId="urn:microsoft.com/office/officeart/2005/8/layout/process2"/>
    <dgm:cxn modelId="{85484C82-422E-4718-806B-09D6694DC021}" type="presOf" srcId="{0ACA5DF1-6904-447E-9E2E-B77F15591306}" destId="{00960B13-FBE1-4B6E-829A-70E21E6D3A93}" srcOrd="0" destOrd="0" presId="urn:microsoft.com/office/officeart/2005/8/layout/process2"/>
    <dgm:cxn modelId="{66A54802-780F-4C53-97B1-B1AC44B2BD18}" srcId="{FA59E679-8765-4BE1-8FCD-E6C127472F58}" destId="{0ACA5DF1-6904-447E-9E2E-B77F15591306}" srcOrd="0" destOrd="0" parTransId="{966DCAB4-005B-43EE-AE97-E8BCA20928CB}" sibTransId="{0A5B4581-ECBD-452D-8345-90395B46CB83}"/>
    <dgm:cxn modelId="{93CD30A0-88DE-4AD3-A9CE-BFE98CC48071}" type="presOf" srcId="{0A5B4581-ECBD-452D-8345-90395B46CB83}" destId="{E325C662-761B-4CAF-8C4B-8FB2051C894E}" srcOrd="0" destOrd="0" presId="urn:microsoft.com/office/officeart/2005/8/layout/process2"/>
    <dgm:cxn modelId="{2E76A618-0034-476A-82F7-945FD16675E2}" srcId="{FA59E679-8765-4BE1-8FCD-E6C127472F58}" destId="{E81E71C9-13A9-4283-BD40-5178EAD6FF18}" srcOrd="1" destOrd="0" parTransId="{928781E7-1556-436C-AA2C-9073A7282CEB}" sibTransId="{72D5D47E-F161-418C-BEF8-F67D4F5A7002}"/>
    <dgm:cxn modelId="{346D70D0-A4A0-4BE9-9A8C-F6D9248AA095}" type="presOf" srcId="{0A5B4581-ECBD-452D-8345-90395B46CB83}" destId="{635FF92D-3084-4181-8A84-E25F696F4BA2}" srcOrd="1" destOrd="0" presId="urn:microsoft.com/office/officeart/2005/8/layout/process2"/>
    <dgm:cxn modelId="{11819E1D-9B55-4A2B-B86A-34DBCEB8C325}" type="presOf" srcId="{453C7F7B-1854-4D68-BE7F-5264552027E4}" destId="{E1DB6975-571A-4DB6-B8AA-38BA7C33AF84}" srcOrd="0" destOrd="0" presId="urn:microsoft.com/office/officeart/2005/8/layout/process2"/>
    <dgm:cxn modelId="{ACBE5D62-AB05-4AF0-A23C-5CCA2D83EC06}" type="presOf" srcId="{72D5D47E-F161-418C-BEF8-F67D4F5A7002}" destId="{04272846-2243-4B93-8534-5220BC780680}" srcOrd="0" destOrd="0" presId="urn:microsoft.com/office/officeart/2005/8/layout/process2"/>
    <dgm:cxn modelId="{25439712-C5BD-49E2-8B6B-48EBC181E5C1}" srcId="{FA59E679-8765-4BE1-8FCD-E6C127472F58}" destId="{453C7F7B-1854-4D68-BE7F-5264552027E4}" srcOrd="2" destOrd="0" parTransId="{683F2DCA-EC41-451E-BA2E-F92882842F12}" sibTransId="{7D23D444-9295-4453-B76C-3964C321261D}"/>
    <dgm:cxn modelId="{DC3BAF9E-724E-42E1-9BA4-2023EB29B36E}" type="presOf" srcId="{E81E71C9-13A9-4283-BD40-5178EAD6FF18}" destId="{C706E233-88EE-47FB-ACD8-044FB7D5EA06}" srcOrd="0" destOrd="0" presId="urn:microsoft.com/office/officeart/2005/8/layout/process2"/>
    <dgm:cxn modelId="{82151451-1CBA-4E93-B2EF-E827BFEDED0F}" type="presParOf" srcId="{E85BE4DA-ED25-491C-9D93-CB58598AFD15}" destId="{00960B13-FBE1-4B6E-829A-70E21E6D3A93}" srcOrd="0" destOrd="0" presId="urn:microsoft.com/office/officeart/2005/8/layout/process2"/>
    <dgm:cxn modelId="{52AF06F4-706C-473E-B1F8-45721F862803}" type="presParOf" srcId="{E85BE4DA-ED25-491C-9D93-CB58598AFD15}" destId="{E325C662-761B-4CAF-8C4B-8FB2051C894E}" srcOrd="1" destOrd="0" presId="urn:microsoft.com/office/officeart/2005/8/layout/process2"/>
    <dgm:cxn modelId="{32DA8D12-C171-4D30-840A-2BCD4595E613}" type="presParOf" srcId="{E325C662-761B-4CAF-8C4B-8FB2051C894E}" destId="{635FF92D-3084-4181-8A84-E25F696F4BA2}" srcOrd="0" destOrd="0" presId="urn:microsoft.com/office/officeart/2005/8/layout/process2"/>
    <dgm:cxn modelId="{604B9F18-2023-42C0-AF25-85B30EB884C3}" type="presParOf" srcId="{E85BE4DA-ED25-491C-9D93-CB58598AFD15}" destId="{C706E233-88EE-47FB-ACD8-044FB7D5EA06}" srcOrd="2" destOrd="0" presId="urn:microsoft.com/office/officeart/2005/8/layout/process2"/>
    <dgm:cxn modelId="{7DE26664-F5F0-474E-96C7-320B0487B361}" type="presParOf" srcId="{E85BE4DA-ED25-491C-9D93-CB58598AFD15}" destId="{04272846-2243-4B93-8534-5220BC780680}" srcOrd="3" destOrd="0" presId="urn:microsoft.com/office/officeart/2005/8/layout/process2"/>
    <dgm:cxn modelId="{56F0CA3C-40BA-4774-9030-0854EA180924}" type="presParOf" srcId="{04272846-2243-4B93-8534-5220BC780680}" destId="{BD134D4C-14E2-40D1-B015-017C38ED6E9C}" srcOrd="0" destOrd="0" presId="urn:microsoft.com/office/officeart/2005/8/layout/process2"/>
    <dgm:cxn modelId="{24130474-597D-425C-8705-C5320BAA13FD}" type="presParOf" srcId="{E85BE4DA-ED25-491C-9D93-CB58598AFD15}" destId="{E1DB6975-571A-4DB6-B8AA-38BA7C33AF8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650792" y="0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900" b="1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Obiective Specifice</a:t>
          </a:r>
          <a:endParaRPr lang="en-US" sz="1900" b="1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018"/>
        <a:ext cx="1249678" cy="675583"/>
      </dsp:txXfrm>
    </dsp:sp>
    <dsp:sp modelId="{E325C662-761B-4CAF-8C4B-8FB2051C894E}">
      <dsp:nvSpPr>
        <dsp:cNvPr id="0" name=""/>
        <dsp:cNvSpPr/>
      </dsp:nvSpPr>
      <dsp:spPr>
        <a:xfrm rot="16200000">
          <a:off x="1162095" y="735559"/>
          <a:ext cx="269107" cy="32292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 rot="-5400000">
        <a:off x="1199771" y="843201"/>
        <a:ext cx="193756" cy="188375"/>
      </dsp:txXfrm>
    </dsp:sp>
    <dsp:sp modelId="{C706E233-88EE-47FB-ACD8-044FB7D5EA06}">
      <dsp:nvSpPr>
        <dsp:cNvPr id="0" name=""/>
        <dsp:cNvSpPr/>
      </dsp:nvSpPr>
      <dsp:spPr>
        <a:xfrm>
          <a:off x="650792" y="1076428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Re</a:t>
          </a:r>
          <a:r>
            <a:rPr lang="ro-RO" sz="1900" b="1" kern="1200" noProof="1" smtClean="0">
              <a:solidFill>
                <a:schemeClr val="tx1"/>
              </a:solidFill>
              <a:latin typeface="Calibri Light" panose="020F0302020204030204" pitchFamily="34" charset="0"/>
            </a:rPr>
            <a:t>zultate</a:t>
          </a:r>
          <a:endParaRPr lang="ro-RO" sz="1900" b="1" kern="1200" noProof="1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1097446"/>
        <a:ext cx="1249678" cy="675583"/>
      </dsp:txXfrm>
    </dsp:sp>
    <dsp:sp modelId="{04272846-2243-4B93-8534-5220BC780680}">
      <dsp:nvSpPr>
        <dsp:cNvPr id="0" name=""/>
        <dsp:cNvSpPr/>
      </dsp:nvSpPr>
      <dsp:spPr>
        <a:xfrm rot="16200000">
          <a:off x="1162095" y="1811988"/>
          <a:ext cx="269107" cy="322928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199771" y="1919630"/>
        <a:ext cx="193756" cy="188375"/>
      </dsp:txXfrm>
    </dsp:sp>
    <dsp:sp modelId="{E1DB6975-571A-4DB6-B8AA-38BA7C33AF84}">
      <dsp:nvSpPr>
        <dsp:cNvPr id="0" name=""/>
        <dsp:cNvSpPr/>
      </dsp:nvSpPr>
      <dsp:spPr>
        <a:xfrm>
          <a:off x="650792" y="2152857"/>
          <a:ext cx="1291714" cy="717619"/>
        </a:xfrm>
        <a:prstGeom prst="roundRect">
          <a:avLst>
            <a:gd name="adj" fmla="val 10000"/>
          </a:avLst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noProof="1" smtClean="0">
              <a:solidFill>
                <a:schemeClr val="tx1"/>
              </a:solidFill>
              <a:latin typeface="Calibri Light" panose="020F0302020204030204" pitchFamily="34" charset="0"/>
            </a:rPr>
            <a:t>Activit</a:t>
          </a:r>
          <a:r>
            <a:rPr lang="ro-RO" sz="1900" b="1" kern="1200" dirty="0" err="1" smtClean="0">
              <a:solidFill>
                <a:schemeClr val="tx1"/>
              </a:solidFill>
              <a:latin typeface="Calibri Light" panose="020F0302020204030204" pitchFamily="34" charset="0"/>
            </a:rPr>
            <a:t>ăți</a:t>
          </a:r>
          <a:endParaRPr lang="en-US" sz="1900" b="1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73875"/>
        <a:ext cx="1249678" cy="6755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1301584" y="0"/>
          <a:ext cx="1291714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700" kern="1200" dirty="0" smtClean="0">
              <a:solidFill>
                <a:schemeClr val="tx1"/>
              </a:solidFill>
            </a:rPr>
            <a:t>Ipoteze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1322602" y="21018"/>
        <a:ext cx="1249678" cy="675583"/>
      </dsp:txXfrm>
    </dsp:sp>
    <dsp:sp modelId="{E325C662-761B-4CAF-8C4B-8FB2051C894E}">
      <dsp:nvSpPr>
        <dsp:cNvPr id="0" name=""/>
        <dsp:cNvSpPr/>
      </dsp:nvSpPr>
      <dsp:spPr>
        <a:xfrm rot="5558054">
          <a:off x="1787983" y="735559"/>
          <a:ext cx="269391" cy="322928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>
            <a:solidFill>
              <a:srgbClr val="C00000"/>
            </a:solidFill>
          </a:endParaRPr>
        </a:p>
      </dsp:txBody>
      <dsp:txXfrm rot="-5400000">
        <a:off x="1827658" y="762370"/>
        <a:ext cx="193756" cy="188574"/>
      </dsp:txXfrm>
    </dsp:sp>
    <dsp:sp modelId="{C706E233-88EE-47FB-ACD8-044FB7D5EA06}">
      <dsp:nvSpPr>
        <dsp:cNvPr id="0" name=""/>
        <dsp:cNvSpPr/>
      </dsp:nvSpPr>
      <dsp:spPr>
        <a:xfrm>
          <a:off x="1252059" y="1076428"/>
          <a:ext cx="1291714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700" kern="1200" dirty="0" smtClean="0">
              <a:solidFill>
                <a:schemeClr val="tx1"/>
              </a:solidFill>
            </a:rPr>
            <a:t>Ipoteze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1273077" y="1097446"/>
        <a:ext cx="1249678" cy="675583"/>
      </dsp:txXfrm>
    </dsp:sp>
    <dsp:sp modelId="{04272846-2243-4B93-8534-5220BC780680}">
      <dsp:nvSpPr>
        <dsp:cNvPr id="0" name=""/>
        <dsp:cNvSpPr/>
      </dsp:nvSpPr>
      <dsp:spPr>
        <a:xfrm rot="5421121">
          <a:off x="1760053" y="1811988"/>
          <a:ext cx="269112" cy="322928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797979" y="1838897"/>
        <a:ext cx="193756" cy="188378"/>
      </dsp:txXfrm>
    </dsp:sp>
    <dsp:sp modelId="{E1DB6975-571A-4DB6-B8AA-38BA7C33AF84}">
      <dsp:nvSpPr>
        <dsp:cNvPr id="0" name=""/>
        <dsp:cNvSpPr/>
      </dsp:nvSpPr>
      <dsp:spPr>
        <a:xfrm>
          <a:off x="1245445" y="2152857"/>
          <a:ext cx="1291714" cy="71761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2700" kern="1200" dirty="0" smtClean="0">
              <a:solidFill>
                <a:schemeClr val="tx1"/>
              </a:solidFill>
            </a:rPr>
            <a:t>Ipoteze</a:t>
          </a:r>
          <a:endParaRPr lang="en-US" sz="2700" kern="1200" dirty="0">
            <a:solidFill>
              <a:schemeClr val="tx1"/>
            </a:solidFill>
          </a:endParaRPr>
        </a:p>
      </dsp:txBody>
      <dsp:txXfrm>
        <a:off x="1266463" y="2173875"/>
        <a:ext cx="1249678" cy="6755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960B13-FBE1-4B6E-829A-70E21E6D3A93}">
      <dsp:nvSpPr>
        <dsp:cNvPr id="0" name=""/>
        <dsp:cNvSpPr/>
      </dsp:nvSpPr>
      <dsp:spPr>
        <a:xfrm>
          <a:off x="650792" y="0"/>
          <a:ext cx="1291714" cy="717619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21018"/>
        <a:ext cx="1249678" cy="675583"/>
      </dsp:txXfrm>
    </dsp:sp>
    <dsp:sp modelId="{E325C662-761B-4CAF-8C4B-8FB2051C894E}">
      <dsp:nvSpPr>
        <dsp:cNvPr id="0" name=""/>
        <dsp:cNvSpPr/>
      </dsp:nvSpPr>
      <dsp:spPr>
        <a:xfrm flipV="1">
          <a:off x="337971" y="205044"/>
          <a:ext cx="401481" cy="439076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346766" y="284064"/>
        <a:ext cx="263446" cy="281037"/>
      </dsp:txXfrm>
    </dsp:sp>
    <dsp:sp modelId="{C706E233-88EE-47FB-ACD8-044FB7D5EA06}">
      <dsp:nvSpPr>
        <dsp:cNvPr id="0" name=""/>
        <dsp:cNvSpPr/>
      </dsp:nvSpPr>
      <dsp:spPr>
        <a:xfrm>
          <a:off x="650792" y="1076428"/>
          <a:ext cx="1291714" cy="71761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Indicator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71810" y="1097446"/>
        <a:ext cx="1249678" cy="675583"/>
      </dsp:txXfrm>
    </dsp:sp>
    <dsp:sp modelId="{04272846-2243-4B93-8534-5220BC780680}">
      <dsp:nvSpPr>
        <dsp:cNvPr id="0" name=""/>
        <dsp:cNvSpPr/>
      </dsp:nvSpPr>
      <dsp:spPr>
        <a:xfrm rot="21600000">
          <a:off x="351913" y="1291653"/>
          <a:ext cx="373599" cy="384847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-27000000">
        <a:off x="367218" y="1353317"/>
        <a:ext cx="230909" cy="261519"/>
      </dsp:txXfrm>
    </dsp:sp>
    <dsp:sp modelId="{E1DB6975-571A-4DB6-B8AA-38BA7C33AF84}">
      <dsp:nvSpPr>
        <dsp:cNvPr id="0" name=""/>
        <dsp:cNvSpPr/>
      </dsp:nvSpPr>
      <dsp:spPr>
        <a:xfrm>
          <a:off x="661074" y="2152857"/>
          <a:ext cx="1291714" cy="717619"/>
        </a:xfrm>
        <a:prstGeom prst="roundRect">
          <a:avLst>
            <a:gd name="adj" fmla="val 10000"/>
          </a:avLst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  <a:latin typeface="Calibri Light" panose="020F0302020204030204" pitchFamily="34" charset="0"/>
            </a:rPr>
            <a:t>Inputs</a:t>
          </a:r>
          <a:endParaRPr lang="en-US" sz="2300" kern="1200" dirty="0">
            <a:solidFill>
              <a:schemeClr val="tx1"/>
            </a:solidFill>
            <a:latin typeface="Calibri Light" panose="020F0302020204030204" pitchFamily="34" charset="0"/>
          </a:endParaRPr>
        </a:p>
      </dsp:txBody>
      <dsp:txXfrm>
        <a:off x="682092" y="2173875"/>
        <a:ext cx="1249678" cy="675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584AE-4EC8-40E2-9545-68425E3F78E9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1DEDA-E336-4D4F-AD3B-1DCA110D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13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not perfect – in </a:t>
            </a:r>
            <a:r>
              <a:rPr lang="en-US" dirty="0" err="1" smtClean="0"/>
              <a:t>unele</a:t>
            </a:r>
            <a:r>
              <a:rPr lang="en-US" dirty="0" smtClean="0"/>
              <a:t> </a:t>
            </a:r>
            <a:r>
              <a:rPr lang="en-US" dirty="0" err="1" smtClean="0"/>
              <a:t>sectiuni</a:t>
            </a:r>
            <a:r>
              <a:rPr lang="en-US" dirty="0" smtClean="0"/>
              <a:t> nu </a:t>
            </a:r>
            <a:r>
              <a:rPr lang="en-US" dirty="0" err="1" smtClean="0"/>
              <a:t>permite</a:t>
            </a:r>
            <a:r>
              <a:rPr lang="en-US" dirty="0" smtClean="0"/>
              <a:t> </a:t>
            </a:r>
            <a:r>
              <a:rPr lang="en-US" dirty="0" err="1" smtClean="0"/>
              <a:t>erori</a:t>
            </a:r>
            <a:r>
              <a:rPr lang="en-US" dirty="0" smtClean="0"/>
              <a:t> (</a:t>
            </a:r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vedea</a:t>
            </a:r>
            <a:r>
              <a:rPr lang="en-US" dirty="0" smtClean="0"/>
              <a:t> in </a:t>
            </a:r>
            <a:r>
              <a:rPr lang="en-US" dirty="0" err="1" smtClean="0"/>
              <a:t>exemplu</a:t>
            </a:r>
            <a:r>
              <a:rPr lang="en-US" dirty="0" smtClean="0"/>
              <a:t> – </a:t>
            </a:r>
            <a:r>
              <a:rPr lang="en-US" dirty="0" err="1" smtClean="0"/>
              <a:t>acolo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de </a:t>
            </a:r>
            <a:r>
              <a:rPr lang="en-US" dirty="0" err="1" smtClean="0"/>
              <a:t>obicei</a:t>
            </a:r>
            <a:r>
              <a:rPr lang="en-US" dirty="0" smtClean="0"/>
              <a:t> </a:t>
            </a:r>
            <a:r>
              <a:rPr lang="en-US" dirty="0" err="1" smtClean="0"/>
              <a:t>iti</a:t>
            </a:r>
            <a:r>
              <a:rPr lang="en-US" baseline="0" dirty="0" smtClean="0"/>
              <a:t>  </a:t>
            </a:r>
            <a:r>
              <a:rPr lang="en-US" baseline="0" dirty="0" err="1" smtClean="0"/>
              <a:t>ofera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posibilitatea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selctie</a:t>
            </a:r>
            <a:r>
              <a:rPr lang="en-US" dirty="0" smtClean="0"/>
              <a:t>), </a:t>
            </a:r>
            <a:r>
              <a:rPr lang="en-US" dirty="0" err="1" smtClean="0"/>
              <a:t>dar</a:t>
            </a:r>
            <a:r>
              <a:rPr lang="en-US" dirty="0" smtClean="0"/>
              <a:t> pot </a:t>
            </a:r>
            <a:r>
              <a:rPr lang="en-US" dirty="0" err="1" smtClean="0"/>
              <a:t>exista</a:t>
            </a:r>
            <a:r>
              <a:rPr lang="en-US" dirty="0" smtClean="0"/>
              <a:t> </a:t>
            </a:r>
            <a:r>
              <a:rPr lang="en-US" dirty="0" err="1" smtClean="0"/>
              <a:t>sextiuni</a:t>
            </a:r>
            <a:r>
              <a:rPr lang="en-US" dirty="0" smtClean="0"/>
              <a:t> in care,</a:t>
            </a:r>
            <a:r>
              <a:rPr lang="en-US" baseline="0" dirty="0" smtClean="0"/>
              <a:t> din </a:t>
            </a:r>
            <a:r>
              <a:rPr lang="en-US" baseline="0" dirty="0" err="1" smtClean="0"/>
              <a:t>neatentie</a:t>
            </a:r>
            <a:r>
              <a:rPr lang="en-US" baseline="0" dirty="0" smtClean="0"/>
              <a:t>, pot fi generate </a:t>
            </a:r>
            <a:r>
              <a:rPr lang="en-US" baseline="0" dirty="0" err="1" smtClean="0"/>
              <a:t>erori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3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11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24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may add as many projects as</a:t>
            </a:r>
            <a:r>
              <a:rPr lang="en-US" baseline="0" dirty="0" smtClean="0"/>
              <a:t> you consider necessary. As for the Lead beneficiary, information must be filled in also for the other partners included in the project (maximum 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3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45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32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6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99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25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82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of fields – blocked, auto filled in, text, dropdown lists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032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0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r>
              <a:rPr lang="en-US" baseline="0" dirty="0" smtClean="0"/>
              <a:t> output and output  - here are named the same. It can be from 2 to 4 Outputs, depending on the priority addressed by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2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r>
              <a:rPr lang="en-US" baseline="0" dirty="0" smtClean="0"/>
              <a:t> output and output  - here are named the same. It can be from 2 to 4 Outputs, depending on the priority addressed by the project.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501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359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779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Daca</a:t>
            </a:r>
            <a:r>
              <a:rPr lang="en-US" dirty="0" smtClean="0"/>
              <a:t> </a:t>
            </a:r>
            <a:r>
              <a:rPr lang="en-US" dirty="0" err="1" smtClean="0"/>
              <a:t>preconditiile</a:t>
            </a:r>
            <a:r>
              <a:rPr lang="en-US" dirty="0" smtClean="0"/>
              <a:t> 1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indeplinite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realizeaza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activtatile</a:t>
            </a:r>
            <a:r>
              <a:rPr lang="en-US" baseline="0" dirty="0" smtClean="0"/>
              <a:t>.</a:t>
            </a:r>
          </a:p>
          <a:p>
            <a:r>
              <a:rPr lang="en-US" baseline="0" dirty="0" err="1" smtClean="0"/>
              <a:t>Odata</a:t>
            </a:r>
            <a:r>
              <a:rPr lang="en-US" baseline="0" dirty="0" smtClean="0"/>
              <a:t> cu </a:t>
            </a:r>
            <a:r>
              <a:rPr lang="en-US" baseline="0" dirty="0" err="1" smtClean="0"/>
              <a:t>implementarea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activitatilor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2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obtine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rezultatele</a:t>
            </a:r>
            <a:r>
              <a:rPr lang="en-US" baseline="0" dirty="0" smtClean="0"/>
              <a:t> estimate.</a:t>
            </a:r>
          </a:p>
          <a:p>
            <a:r>
              <a:rPr lang="en-US" baseline="0" dirty="0" err="1" smtClean="0"/>
              <a:t>Rezultatele</a:t>
            </a:r>
            <a:r>
              <a:rPr lang="en-US" baseline="0" dirty="0" smtClean="0"/>
              <a:t> estimate </a:t>
            </a:r>
            <a:r>
              <a:rPr lang="en-US" baseline="0" dirty="0" err="1" smtClean="0"/>
              <a:t>obtinute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preconditiile</a:t>
            </a:r>
            <a:r>
              <a:rPr lang="en-US" baseline="0" dirty="0" smtClean="0"/>
              <a:t> 3 </a:t>
            </a:r>
            <a:r>
              <a:rPr lang="en-US" baseline="0" dirty="0" err="1" smtClean="0"/>
              <a:t>indeplinite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proiectul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atinge</a:t>
            </a:r>
            <a:r>
              <a:rPr lang="en-US" baseline="0" dirty="0" smtClean="0"/>
              <a:t> OS.</a:t>
            </a:r>
          </a:p>
          <a:p>
            <a:r>
              <a:rPr lang="en-US" baseline="0" dirty="0" smtClean="0"/>
              <a:t>OS </a:t>
            </a:r>
            <a:r>
              <a:rPr lang="en-US" baseline="0" dirty="0" err="1" smtClean="0"/>
              <a:t>atinse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vor</a:t>
            </a:r>
            <a:r>
              <a:rPr lang="en-US" baseline="0" dirty="0" smtClean="0"/>
              <a:t> duce la </a:t>
            </a:r>
            <a:r>
              <a:rPr lang="en-US" baseline="0" dirty="0" err="1" smtClean="0"/>
              <a:t>indeplinirea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obiectivului</a:t>
            </a:r>
            <a:r>
              <a:rPr lang="en-US" baseline="0" dirty="0" smtClean="0"/>
              <a:t> general.</a:t>
            </a:r>
          </a:p>
          <a:p>
            <a:r>
              <a:rPr lang="en-US" baseline="0" dirty="0" smtClean="0"/>
              <a:t>OVI should make clear how TG (SO, Results) FB (GO) benefit from the realization of main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852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37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42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Medical staff</a:t>
            </a:r>
            <a:r>
              <a:rPr lang="en-US" baseline="0" dirty="0" smtClean="0"/>
              <a:t> – good example, but has to be clearly described – place, type (it could have been nurses or other type of medical staff), maybe you could add a specific medical unit – if it is the case afterwards in the project.</a:t>
            </a:r>
          </a:p>
          <a:p>
            <a:r>
              <a:rPr lang="en-US" baseline="0" dirty="0" smtClean="0"/>
              <a:t>FB – here it is the case of all inhabitants to benefit from a health project. In a project aiming education – only children age 7-14 could be counted form a city or from a county/ region. In a project aiming cross border security – only persons passing through a certain crossing point  (average/ year) could be counted. So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110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Medical staff</a:t>
            </a:r>
            <a:r>
              <a:rPr lang="en-US" baseline="0" dirty="0" smtClean="0"/>
              <a:t> – good example, but has to be clearly described – place, type (it could have been nurses or other type of medical staff), maybe you could add a specific medical unit – if it is the case afterwards in the project.</a:t>
            </a:r>
          </a:p>
          <a:p>
            <a:r>
              <a:rPr lang="en-US" baseline="0" dirty="0" smtClean="0"/>
              <a:t>FB – here it is the case of all inhabitants to benefit from a health project. In a project aiming education – only children age 7-14 could be counted form a city or from a county/ region. In a project aiming cross border security – only persons passing through a certain crossing point  (average/ year) could be counted. So 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08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80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4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33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1DEDA-E336-4D4F-AD3B-1DCA110D33F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0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8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92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055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0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98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3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6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8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0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E1EE-14F7-4712-870C-F57A41C3BEB0}" type="datetimeFigureOut">
              <a:rPr lang="en-US" smtClean="0"/>
              <a:pPr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01AE1-CE42-48A9-9853-A208B083B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2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0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42.png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info.ro-ua-md@brctsuceava.ro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381"/>
            <a:ext cx="10515600" cy="2098307"/>
          </a:xfrm>
        </p:spPr>
        <p:txBody>
          <a:bodyPr>
            <a:normAutofit/>
          </a:bodyPr>
          <a:lstStyle/>
          <a:p>
            <a:pPr algn="ctr"/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</a:t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– Ucraina 2014 – 2020</a:t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</a:rPr>
              <a:t>COMPLETAREA</a:t>
            </a:r>
            <a:r>
              <a:rPr lang="ro-RO" sz="3000" b="1" noProof="1" smtClean="0">
                <a:solidFill>
                  <a:srgbClr val="C00000"/>
                </a:solidFill>
              </a:rPr>
              <a:t> </a:t>
            </a:r>
            <a:r>
              <a:rPr lang="en-US" sz="3000" b="1" noProof="1" smtClean="0">
                <a:solidFill>
                  <a:srgbClr val="C00000"/>
                </a:solidFill>
              </a:rPr>
              <a:t>CERERII DE FINAN</a:t>
            </a:r>
            <a:r>
              <a:rPr lang="ro-RO" sz="3000" b="1" noProof="1" smtClean="0">
                <a:solidFill>
                  <a:srgbClr val="C00000"/>
                </a:solidFill>
              </a:rPr>
              <a:t>Ț</a:t>
            </a:r>
            <a:r>
              <a:rPr lang="en-US" sz="3000" b="1" noProof="1" smtClean="0">
                <a:solidFill>
                  <a:srgbClr val="C00000"/>
                </a:solidFill>
              </a:rPr>
              <a:t>ARE</a:t>
            </a:r>
            <a:r>
              <a:rPr lang="ro-RO" sz="3000" b="1" noProof="1" smtClean="0">
                <a:solidFill>
                  <a:srgbClr val="C00000"/>
                </a:solidFill>
              </a:rPr>
              <a:t> </a:t>
            </a:r>
            <a:r>
              <a:rPr lang="en-US" sz="3000" b="1" noProof="1" smtClean="0">
                <a:solidFill>
                  <a:srgbClr val="C00000"/>
                </a:solidFill>
              </a:rPr>
              <a:t>(I)</a:t>
            </a:r>
            <a:endParaRPr lang="ro-RO" sz="3000" b="1" noProof="1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154" y="2234011"/>
            <a:ext cx="4631692" cy="3473769"/>
          </a:xfrm>
        </p:spPr>
      </p:pic>
    </p:spTree>
    <p:extLst>
      <p:ext uri="{BB962C8B-B14F-4D97-AF65-F5344CB8AC3E}">
        <p14:creationId xmlns:p14="http://schemas.microsoft.com/office/powerpoint/2010/main" val="166076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5388" y="1363473"/>
            <a:ext cx="10515600" cy="426748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Cerințe de eligibilitate </a:t>
            </a:r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Cel puțin 1 partener este înregistrat în România și cel puțin 1 partener este înregistrat în Ucraina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Maximum 4 parteneri în cadrul unui proiect, inclusiv Aplicantul</a:t>
            </a:r>
          </a:p>
          <a:p>
            <a:pPr lvl="0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Partenerii trebuie să: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lucreze împreună					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finanțeze împreună proiectul 				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împărtășească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experiență anterioară</a:t>
            </a: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comunice permanent </a:t>
            </a:r>
          </a:p>
          <a:p>
            <a:pPr marL="0" indent="0" algn="ctr">
              <a:buNone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0" indent="0" algn="ctr">
              <a:buNone/>
            </a:pPr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02859" y="578224"/>
            <a:ext cx="62125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+mj-lt"/>
              </a:rPr>
              <a:t>DETA</a:t>
            </a:r>
            <a:r>
              <a:rPr lang="ro-RO" sz="2600" b="1" dirty="0" smtClean="0">
                <a:solidFill>
                  <a:srgbClr val="002060"/>
                </a:solidFill>
                <a:latin typeface="+mj-lt"/>
              </a:rPr>
              <a:t>LII LEGATE DE PARTENERIAT </a:t>
            </a:r>
            <a:endParaRPr lang="en-US" sz="2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27755" y="3293852"/>
            <a:ext cx="1687645" cy="3147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latin typeface="Calibri Light" panose="020F0302020204030204" pitchFamily="34" charset="0"/>
              </a:rPr>
              <a:t>Personal comun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227756" y="3722032"/>
            <a:ext cx="1872702" cy="314793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 smtClean="0">
                <a:latin typeface="Calibri Light" panose="020F0302020204030204" pitchFamily="34" charset="0"/>
              </a:rPr>
              <a:t>Finanțare comună</a:t>
            </a:r>
            <a:endParaRPr lang="en-US" dirty="0">
              <a:latin typeface="Calibri Light" panose="020F0302020204030204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221480" y="3811813"/>
            <a:ext cx="2887979" cy="135233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987040" y="3451249"/>
            <a:ext cx="4122419" cy="113224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1003431"/>
            <a:ext cx="4227442" cy="4920291"/>
          </a:xfrm>
        </p:spPr>
        <p:txBody>
          <a:bodyPr anchor="ctr">
            <a:normAutofit/>
          </a:bodyPr>
          <a:lstStyle/>
          <a:p>
            <a:pPr algn="l"/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Cerințe de eligibilitate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Aplicantul și Partenerii trebuie să fie organizații 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non-profit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l"/>
            <a:endParaRPr lang="ro-RO" sz="1900" noProof="1" smtClean="0">
              <a:solidFill>
                <a:srgbClr val="002060"/>
              </a:solidFill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Adresa de e-mail a “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persoanei de contact pentru proiect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 trebuie să fie acceași cu cea furnizată la înregistrarea contului EMS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Comunicare pe durata evaluării proiectului se va realiza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doar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cu persoana de contact indicată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AICI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!!!</a:t>
            </a:r>
          </a:p>
          <a:p>
            <a:pPr algn="l"/>
            <a:endParaRPr lang="ro-RO" sz="1900" noProof="1" smtClean="0">
              <a:solidFill>
                <a:srgbClr val="002060"/>
              </a:solidFill>
            </a:endParaRPr>
          </a:p>
          <a:p>
            <a:pPr algn="l"/>
            <a:endParaRPr lang="ro-RO" sz="1900" noProof="1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735" y="798396"/>
            <a:ext cx="6986340" cy="591672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753350" y="1762125"/>
            <a:ext cx="3467099" cy="38514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08233" y="3876675"/>
            <a:ext cx="835667" cy="26131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94981"/>
            <a:ext cx="5533096" cy="71070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600" b="1" dirty="0" smtClean="0">
                <a:solidFill>
                  <a:srgbClr val="002060"/>
                </a:solidFill>
              </a:rPr>
              <a:t>PROJECT BENEFICIARIES</a:t>
            </a:r>
          </a:p>
          <a:p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B) (1/6)</a:t>
            </a:r>
            <a:endParaRPr lang="en-US" sz="2600" b="1" dirty="0">
              <a:solidFill>
                <a:srgbClr val="C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020605"/>
              </p:ext>
            </p:extLst>
          </p:nvPr>
        </p:nvGraphicFramePr>
        <p:xfrm>
          <a:off x="414556" y="2377644"/>
          <a:ext cx="4087446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7446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8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829" y="321941"/>
            <a:ext cx="4987811" cy="1457272"/>
          </a:xfrm>
        </p:spPr>
        <p:txBody>
          <a:bodyPr>
            <a:normAutofit/>
          </a:bodyPr>
          <a:lstStyle/>
          <a:p>
            <a:r>
              <a:rPr lang="ro-RO" sz="2600" b="1" dirty="0">
                <a:solidFill>
                  <a:srgbClr val="002060"/>
                </a:solidFill>
              </a:rPr>
              <a:t>PROJECT </a:t>
            </a:r>
            <a:r>
              <a:rPr lang="ro-RO" sz="2600" b="1" dirty="0" smtClean="0">
                <a:solidFill>
                  <a:srgbClr val="002060"/>
                </a:solidFill>
              </a:rPr>
              <a:t>BENEFICIARIES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B) (</a:t>
            </a:r>
            <a:r>
              <a:rPr lang="en-US" sz="2600" b="1" dirty="0">
                <a:solidFill>
                  <a:srgbClr val="002060"/>
                </a:solidFill>
              </a:rPr>
              <a:t>2</a:t>
            </a:r>
            <a:r>
              <a:rPr lang="en-US" sz="2600" b="1" dirty="0" smtClean="0">
                <a:solidFill>
                  <a:srgbClr val="002060"/>
                </a:solidFill>
              </a:rPr>
              <a:t>/6)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938" y="774831"/>
            <a:ext cx="5086086" cy="4920291"/>
          </a:xfrm>
        </p:spPr>
        <p:txBody>
          <a:bodyPr anchor="ctr">
            <a:normAutofit/>
          </a:bodyPr>
          <a:lstStyle/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Completați toate câmpurile, conform cerințelor 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În cazul în care informația solicitată nu este disponibilă, inserați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“NA” 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sau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“Not applicable”</a:t>
            </a: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59090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762411" y="5128665"/>
            <a:ext cx="811196" cy="23756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416405"/>
              </p:ext>
            </p:extLst>
          </p:nvPr>
        </p:nvGraphicFramePr>
        <p:xfrm>
          <a:off x="435213" y="2166628"/>
          <a:ext cx="4107543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54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9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2603"/>
            <a:ext cx="5744618" cy="1047819"/>
          </a:xfrm>
        </p:spPr>
        <p:txBody>
          <a:bodyPr>
            <a:normAutofit fontScale="90000"/>
          </a:bodyPr>
          <a:lstStyle/>
          <a:p>
            <a:r>
              <a:rPr lang="en-US" sz="2600" b="1" noProof="1" smtClean="0">
                <a:solidFill>
                  <a:srgbClr val="002060"/>
                </a:solidFill>
              </a:rPr>
              <a:t>PROJECT BENEFICIARIES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(PART B) (3/6)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Thematic competencies -</a:t>
            </a:r>
            <a:endParaRPr lang="en-US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845216"/>
            <a:ext cx="4905622" cy="4920291"/>
          </a:xfrm>
        </p:spPr>
        <p:txBody>
          <a:bodyPr anchor="ctr">
            <a:normAutofit/>
          </a:bodyPr>
          <a:lstStyle/>
          <a:p>
            <a:endParaRPr lang="ro-RO" sz="1900" noProof="1" smtClean="0"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criteriile care fac referire la competențele parteneriatului în domeniul proiectului </a:t>
            </a:r>
            <a:endParaRPr lang="ro-RO" sz="1900" noProof="1" smtClean="0">
              <a:latin typeface="+mj-lt"/>
            </a:endParaRP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(a) </a:t>
            </a:r>
            <a:r>
              <a:rPr lang="ro-RO" sz="1700" b="1" noProof="1" smtClean="0">
                <a:solidFill>
                  <a:srgbClr val="C00000"/>
                </a:solidFill>
                <a:latin typeface="+mj-lt"/>
              </a:rPr>
              <a:t>Relevanța parteneriatului din proiect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(c) Contribuția partenerilor la proiect  </a:t>
            </a:r>
          </a:p>
          <a:p>
            <a:pPr algn="l"/>
            <a:r>
              <a:rPr lang="ro-RO" sz="1700" b="1" noProof="1" smtClean="0">
                <a:solidFill>
                  <a:srgbClr val="0000FF"/>
                </a:solidFill>
                <a:latin typeface="+mj-lt"/>
              </a:rPr>
              <a:t>În total, 2 criterii de evaluare, iar </a:t>
            </a:r>
            <a:r>
              <a:rPr lang="ro-RO" sz="1700" b="1" noProof="1" smtClean="0">
                <a:solidFill>
                  <a:srgbClr val="C00000"/>
                </a:solidFill>
                <a:latin typeface="+mj-lt"/>
              </a:rPr>
              <a:t>1 eliminatoriu !!!</a:t>
            </a:r>
          </a:p>
          <a:p>
            <a:pPr algn="l"/>
            <a:endParaRPr lang="ro-RO" sz="1900" noProof="1" smtClean="0">
              <a:latin typeface="+mj-lt"/>
            </a:endParaRPr>
          </a:p>
          <a:p>
            <a:pPr algn="l"/>
            <a:endParaRPr lang="ro-RO" sz="1900" noProof="1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8" y="5505253"/>
            <a:ext cx="6506483" cy="1152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247" y="5126719"/>
            <a:ext cx="2676376" cy="3109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4618" y="42419"/>
            <a:ext cx="6447382" cy="5462834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312703"/>
              </p:ext>
            </p:extLst>
          </p:nvPr>
        </p:nvGraphicFramePr>
        <p:xfrm>
          <a:off x="452906" y="1466315"/>
          <a:ext cx="407671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1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8814" y="3821765"/>
            <a:ext cx="2915288" cy="106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9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6941"/>
            <a:ext cx="5707380" cy="966985"/>
          </a:xfrm>
        </p:spPr>
        <p:txBody>
          <a:bodyPr>
            <a:normAutofit fontScale="90000"/>
          </a:bodyPr>
          <a:lstStyle/>
          <a:p>
            <a:r>
              <a:rPr lang="en-US" sz="2600" b="1" noProof="1" smtClean="0">
                <a:solidFill>
                  <a:srgbClr val="002060"/>
                </a:solidFill>
              </a:rPr>
              <a:t>PROJECT BENEFICIARIES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(PART B) (4/6)</a:t>
            </a:r>
            <a:br>
              <a:rPr lang="en-US" sz="2600" b="1" noProof="1" smtClean="0">
                <a:solidFill>
                  <a:srgbClr val="002060"/>
                </a:solidFill>
              </a:rPr>
            </a:br>
            <a:r>
              <a:rPr lang="en-US" sz="2600" b="1" noProof="1" smtClean="0">
                <a:solidFill>
                  <a:srgbClr val="002060"/>
                </a:solidFill>
              </a:rPr>
              <a:t>- </a:t>
            </a:r>
            <a:r>
              <a:rPr lang="en-US" sz="2600" b="1" noProof="1" smtClean="0">
                <a:solidFill>
                  <a:srgbClr val="C00000"/>
                </a:solidFill>
              </a:rPr>
              <a:t>Previous experience -</a:t>
            </a:r>
            <a:endParaRPr lang="en-US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66" y="1569151"/>
            <a:ext cx="5046353" cy="4682387"/>
          </a:xfrm>
        </p:spPr>
        <p:txBody>
          <a:bodyPr anchor="ctr">
            <a:normAutofit/>
          </a:bodyPr>
          <a:lstStyle/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criteriile privind experiența anterioară a partenerilor </a:t>
            </a: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(b) Experiența anterioară și capacitatea financiară a partenerilor din proiect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(c) Contribuția partenerilor la proiect 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3 criterii de evaluare !!!</a:t>
            </a:r>
          </a:p>
          <a:p>
            <a:pPr algn="l"/>
            <a:endParaRPr lang="ro-RO" sz="1900" b="1" noProof="1" smtClean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Experiența anterioară în proiecte cu finanțare internațională/ UE este mai bine punctată.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O organizație/ instituție poate participa, ca Aplicant, în DOAR 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1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proiect per Prioritate per Apel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354" y="602167"/>
            <a:ext cx="6669298" cy="42083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583" y="5271987"/>
            <a:ext cx="6506483" cy="14384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2815" y="4972189"/>
            <a:ext cx="2676376" cy="31092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93880"/>
              </p:ext>
            </p:extLst>
          </p:nvPr>
        </p:nvGraphicFramePr>
        <p:xfrm>
          <a:off x="430143" y="1105721"/>
          <a:ext cx="4108949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8949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9219" y="1153926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9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956" y="229752"/>
            <a:ext cx="5532472" cy="1245326"/>
          </a:xfrm>
        </p:spPr>
        <p:txBody>
          <a:bodyPr>
            <a:normAutofit fontScale="90000"/>
          </a:bodyPr>
          <a:lstStyle/>
          <a:p>
            <a:r>
              <a:rPr lang="ro-RO" sz="2600" b="1" dirty="0">
                <a:solidFill>
                  <a:srgbClr val="002060"/>
                </a:solidFill>
              </a:rPr>
              <a:t>PROJECT </a:t>
            </a:r>
            <a:r>
              <a:rPr lang="ro-RO" sz="2600" b="1" dirty="0" smtClean="0">
                <a:solidFill>
                  <a:srgbClr val="002060"/>
                </a:solidFill>
              </a:rPr>
              <a:t>BENEFICIARIES</a:t>
            </a:r>
            <a:r>
              <a:rPr lang="ro-RO" sz="2600" b="1" noProof="1" smtClean="0">
                <a:solidFill>
                  <a:srgbClr val="002060"/>
                </a:solidFill>
              </a:rPr>
              <a:t/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(PART B) (5/6)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Partners registered outside the core region -</a:t>
            </a:r>
            <a:endParaRPr lang="ro-RO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956" y="1318931"/>
            <a:ext cx="5242560" cy="3841524"/>
          </a:xfrm>
        </p:spPr>
        <p:txBody>
          <a:bodyPr anchor="ctr">
            <a:normAutofit/>
          </a:bodyPr>
          <a:lstStyle/>
          <a:p>
            <a:pPr algn="l"/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Cerințe de eligibilitate 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Partenerii înregistrați și localizați în afara ariei principale, sunt entități juridice și întrunesc condițiile de eligibilitate (Ghid, secțiunea 2.21)</a:t>
            </a: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Regulile stabilite în Ghid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la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secțiunea 2.2.1.1 Regula de flexibilitate trebuie să fie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respectat6e.</a:t>
            </a: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Bugetul gestionat de un Partener din afara ariei principale a programului se consideră că va fi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cheltuit în afara ariei principale. </a:t>
            </a: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342900" indent="-3429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96" y="440159"/>
            <a:ext cx="6658904" cy="3315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622" y="3755322"/>
            <a:ext cx="6639852" cy="28102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9341" y="3685382"/>
            <a:ext cx="1725318" cy="54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2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50" y="27640"/>
            <a:ext cx="5532472" cy="1317755"/>
          </a:xfrm>
        </p:spPr>
        <p:txBody>
          <a:bodyPr>
            <a:normAutofit fontScale="90000"/>
          </a:bodyPr>
          <a:lstStyle/>
          <a:p>
            <a:r>
              <a:rPr lang="ro-RO" sz="2600" b="1" dirty="0">
                <a:solidFill>
                  <a:srgbClr val="002060"/>
                </a:solidFill>
              </a:rPr>
              <a:t>PROJECT </a:t>
            </a:r>
            <a:r>
              <a:rPr lang="ro-RO" sz="2600" b="1" dirty="0" smtClean="0">
                <a:solidFill>
                  <a:srgbClr val="002060"/>
                </a:solidFill>
              </a:rPr>
              <a:t>BENEFICIARIES</a:t>
            </a:r>
            <a:r>
              <a:rPr lang="ro-RO" sz="2600" b="1" noProof="1" smtClean="0">
                <a:solidFill>
                  <a:srgbClr val="002060"/>
                </a:solidFill>
              </a:rPr>
              <a:t/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(PART B) (6/6)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Partners registered outside the core regions - </a:t>
            </a:r>
            <a:endParaRPr lang="ro-RO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558" y="1464115"/>
            <a:ext cx="5086086" cy="3230639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care face referire la partenerii din afara ariei principale de Program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(a) </a:t>
            </a:r>
            <a:r>
              <a:rPr lang="ro-RO" sz="1700" b="1" noProof="1" smtClean="0">
                <a:solidFill>
                  <a:srgbClr val="C00000"/>
                </a:solidFill>
                <a:latin typeface="+mj-lt"/>
              </a:rPr>
              <a:t>Relevanța parteneriatului din proiect </a:t>
            </a:r>
          </a:p>
          <a:p>
            <a:pPr algn="l"/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1 criteriu de evaluare 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eliminatoriu !!!</a:t>
            </a:r>
            <a:endParaRPr lang="ro-RO" sz="1900" b="1" noProof="1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96" y="440159"/>
            <a:ext cx="6658904" cy="3315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622" y="3755322"/>
            <a:ext cx="6639852" cy="28102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4341" y="4530883"/>
            <a:ext cx="2676376" cy="3109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03218"/>
            <a:ext cx="5542622" cy="176237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394406"/>
              </p:ext>
            </p:extLst>
          </p:nvPr>
        </p:nvGraphicFramePr>
        <p:xfrm>
          <a:off x="344558" y="1567206"/>
          <a:ext cx="407671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71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9293" y="5889701"/>
            <a:ext cx="1272025" cy="34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80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</a:rPr>
              <a:t>JUSTIFICAREA PROIECTULUI</a:t>
            </a:r>
            <a:r>
              <a:rPr lang="en-US" sz="2600" b="1" dirty="0" smtClean="0">
                <a:solidFill>
                  <a:srgbClr val="002060"/>
                </a:solidFill>
              </a:rPr>
              <a:t> (1/2)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" y="1280160"/>
            <a:ext cx="11330940" cy="4859383"/>
          </a:xfrm>
        </p:spPr>
        <p:txBody>
          <a:bodyPr numCol="2">
            <a:noAutofit/>
          </a:bodyPr>
          <a:lstStyle/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 să fie relevant …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Apel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Prioritate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grupurile țintă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beneficiarii finali </a:t>
            </a: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 anume trebuie justificat ….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o-RO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Contextul (probleme, nevoi)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Probleme reale, nevoi importante (verificați strategia programului)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Furnizați cauze, analizați efectele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Mergeți dinspre general (beneficiarii finali ai proiectului) spre specific (grupurile țintă)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Documentați declarațiile (cu statistici, analize oficiale, rapoarte)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o-RO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Obiectivele proiectului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Obiectivele reprezintă soluții la probleme și nevoi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Pot fi pe termen lung (Obiectiv General) sau mediu și scurt (Obiective Specifice)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Situația ar trebui să se îmbunătățească atât pe termen lung (Obiectiv General), dar și până la finalul proiectului (Obiective Specifice)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Aceste îmbunătățiri necesită cuantificare (indicatori)</a:t>
            </a:r>
          </a:p>
          <a:p>
            <a:pPr marL="0" indent="0">
              <a:buNone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o-RO" sz="19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14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600" b="1" dirty="0">
                <a:solidFill>
                  <a:srgbClr val="002060"/>
                </a:solidFill>
              </a:rPr>
              <a:t>JUSTIFICAREA </a:t>
            </a:r>
            <a:r>
              <a:rPr lang="ro-RO" sz="2600" b="1" dirty="0" smtClean="0">
                <a:solidFill>
                  <a:srgbClr val="002060"/>
                </a:solidFill>
              </a:rPr>
              <a:t>PROIECTULUI </a:t>
            </a:r>
            <a:r>
              <a:rPr lang="en-US" sz="2600" b="1" dirty="0" smtClean="0">
                <a:solidFill>
                  <a:srgbClr val="002060"/>
                </a:solidFill>
              </a:rPr>
              <a:t>(2/2)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" y="1280160"/>
            <a:ext cx="10523220" cy="4859383"/>
          </a:xfrm>
        </p:spPr>
        <p:txBody>
          <a:bodyPr numCol="2">
            <a:noAutofit/>
          </a:bodyPr>
          <a:lstStyle/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lvl="0" indent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 să fie relevant …</a:t>
            </a:r>
          </a:p>
          <a:p>
            <a:pPr marL="798513" lvl="0" indent="-22542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  <a:tabLst>
                <a:tab pos="4746625" algn="l"/>
              </a:tabLst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Apel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Prioritate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grupuri țintă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beneficiarii finali </a:t>
            </a: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127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endParaRPr lang="ro-RO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573088" lvl="0" indent="-57308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 anume trebuie justificat ….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o-RO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Impactul transfrontalier </a:t>
            </a:r>
            <a:endParaRPr lang="ro-RO" sz="1600" b="1" noProof="1" smtClean="0">
              <a:solidFill>
                <a:srgbClr val="002060"/>
              </a:solidFill>
              <a:latin typeface="Calibri Light" panose="020F0302020204030204" pitchFamily="34" charset="0"/>
              <a:sym typeface="Wingdings 3" panose="05040102010807070707" pitchFamily="18" charset="2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B</a:t>
            </a: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eneficiile pe termen lung sunt luate în considerare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</a:t>
            </a: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mbele părți ale frontierei sunt afectate pozitiv și efectiv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I</a:t>
            </a: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mpactul este susținut prin cooperare transfrontalieră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o-RO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Implicarea stakeholders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Au un cuvânt de spus, decid sau sunt afectați de proiect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Trebuie să </a:t>
            </a: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dețină </a:t>
            </a: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proprietate reală asupra rezultatelor proiectului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Trebuie să fie implicați în proiect – ex: pregătire, activități, beneficii</a:t>
            </a:r>
          </a:p>
          <a:p>
            <a:pPr>
              <a:buFont typeface="Wingdings" panose="05000000000000000000" pitchFamily="2" charset="2"/>
              <a:buChar char="Ø"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o-RO" sz="19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41827"/>
            <a:ext cx="5218771" cy="1268988"/>
          </a:xfrm>
        </p:spPr>
        <p:txBody>
          <a:bodyPr>
            <a:normAutofit/>
          </a:bodyPr>
          <a:lstStyle/>
          <a:p>
            <a:r>
              <a:rPr lang="ro-RO" sz="2600" b="1" noProof="1" smtClean="0">
                <a:solidFill>
                  <a:srgbClr val="002060"/>
                </a:solidFill>
              </a:rPr>
              <a:t>PROJECT DESCRIPTION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(PART C) (1/8) 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C.1.1 Project relevance</a:t>
            </a:r>
            <a:endParaRPr lang="ro-RO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5" y="2675824"/>
            <a:ext cx="5152429" cy="3553374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privind impactul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(b) Impactul transfrontalier al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(c) Contribuția proiectului la strategii și politici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(d) Temele orizontale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1.2 (a) Contribuția la Rezultatele Programului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(a) Obiectivul General al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(b) Obiectivele Specifice ale Proiectului 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11 criterii de evaluare !!!</a:t>
            </a:r>
          </a:p>
          <a:p>
            <a:pPr algn="l"/>
            <a:r>
              <a:rPr lang="ro-RO" sz="1900" noProof="1" smtClean="0">
                <a:solidFill>
                  <a:srgbClr val="0000FF"/>
                </a:solidFill>
                <a:latin typeface="+mj-lt"/>
              </a:rPr>
              <a:t> 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743360"/>
            <a:ext cx="6628572" cy="25911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718" y="4213718"/>
            <a:ext cx="5201376" cy="2667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97" y="4707801"/>
            <a:ext cx="6479619" cy="152461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233401"/>
              </p:ext>
            </p:extLst>
          </p:nvPr>
        </p:nvGraphicFramePr>
        <p:xfrm>
          <a:off x="430988" y="1481144"/>
          <a:ext cx="4097494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494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057" y="1907864"/>
            <a:ext cx="1346814" cy="35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12"/>
            <a:ext cx="10515600" cy="1325563"/>
          </a:xfrm>
        </p:spPr>
        <p:txBody>
          <a:bodyPr>
            <a:normAutofit/>
          </a:bodyPr>
          <a:lstStyle/>
          <a:p>
            <a:r>
              <a:rPr lang="ro-RO" sz="2600" b="1" noProof="1" smtClean="0">
                <a:solidFill>
                  <a:srgbClr val="002060"/>
                </a:solidFill>
              </a:rPr>
              <a:t>CERER</a:t>
            </a:r>
            <a:r>
              <a:rPr lang="en-US" sz="2600" b="1" noProof="1" smtClean="0">
                <a:solidFill>
                  <a:srgbClr val="002060"/>
                </a:solidFill>
              </a:rPr>
              <a:t>EA</a:t>
            </a:r>
            <a:r>
              <a:rPr lang="ro-RO" sz="2600" b="1" noProof="1" smtClean="0">
                <a:solidFill>
                  <a:srgbClr val="002060"/>
                </a:solidFill>
              </a:rPr>
              <a:t> DE FINANȚARE</a:t>
            </a:r>
            <a:endParaRPr lang="ro-RO" sz="2600" b="1" noProof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" y="926856"/>
            <a:ext cx="10806056" cy="51081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o-RO" sz="1800" noProof="1" smtClean="0">
                <a:solidFill>
                  <a:srgbClr val="002060"/>
                </a:solidFill>
                <a:latin typeface="+mj-lt"/>
              </a:rPr>
              <a:t>Cererea de finanțare = baza pentru primirea </a:t>
            </a:r>
            <a:r>
              <a:rPr lang="ro-RO" sz="1800" b="1" noProof="1" smtClean="0">
                <a:solidFill>
                  <a:srgbClr val="C00000"/>
                </a:solidFill>
                <a:latin typeface="+mj-lt"/>
              </a:rPr>
              <a:t>finanțării din partea Programului</a:t>
            </a:r>
          </a:p>
          <a:p>
            <a:pPr marL="0" indent="0">
              <a:buNone/>
            </a:pPr>
            <a:r>
              <a:rPr lang="ro-RO" sz="1800" noProof="1">
                <a:solidFill>
                  <a:srgbClr val="002060"/>
                </a:solidFill>
                <a:latin typeface="+mj-lt"/>
              </a:rPr>
              <a:t>Cererea de finanțare </a:t>
            </a:r>
            <a:r>
              <a:rPr lang="ro-RO" sz="1800" noProof="1" smtClean="0">
                <a:solidFill>
                  <a:srgbClr val="002060"/>
                </a:solidFill>
                <a:latin typeface="+mj-lt"/>
              </a:rPr>
              <a:t>= principalul instrument pentru planificarea și implementarea </a:t>
            </a:r>
            <a:r>
              <a:rPr lang="en-US" sz="1800" noProof="1" smtClean="0">
                <a:solidFill>
                  <a:srgbClr val="002060"/>
                </a:solidFill>
                <a:latin typeface="+mj-lt"/>
              </a:rPr>
              <a:t>                                        </a:t>
            </a:r>
            <a:r>
              <a:rPr lang="ro-RO" sz="1800" noProof="1" smtClean="0">
                <a:solidFill>
                  <a:srgbClr val="002060"/>
                </a:solidFill>
                <a:latin typeface="+mj-lt"/>
              </a:rPr>
              <a:t>proiectului</a:t>
            </a:r>
          </a:p>
          <a:p>
            <a:pPr marL="0" indent="0">
              <a:buNone/>
            </a:pPr>
            <a:endParaRPr lang="ro-RO" sz="1900" b="1" noProof="1" smtClean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Cum arată formularul Cererii de Finanțare?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Document 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.pdf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editabil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Tipuri diferite de câmpuri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Se completează offline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Se anexează diferite tipuri de anexe  </a:t>
            </a:r>
          </a:p>
          <a:p>
            <a:pPr marL="0" indent="0">
              <a:buNone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Utilizați terminologie simplă, evitați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jargonul</a:t>
            </a:r>
            <a:r>
              <a:rPr lang="ro-RO" altLang="en-US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. Cineva va citi proiectul, deci, nu îl/nu o descurajați!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Urmăriți instrucțiunile și recomandările existente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Fiți atenți, furnizați toate informațiile solicitate</a:t>
            </a:r>
          </a:p>
          <a:p>
            <a:pPr marL="0" indent="0">
              <a:buNone/>
            </a:pPr>
            <a:endParaRPr lang="ro-RO" altLang="en-US" sz="1900" noProof="1" smtClean="0">
              <a:solidFill>
                <a:srgbClr val="002060"/>
              </a:solidFill>
              <a:latin typeface="+mj-lt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4843" y="544822"/>
            <a:ext cx="2609386" cy="260938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8744414" y="544822"/>
            <a:ext cx="2230244" cy="2717723"/>
          </a:xfrm>
          <a:prstGeom prst="line">
            <a:avLst/>
          </a:prstGeom>
          <a:ln w="41275">
            <a:solidFill>
              <a:srgbClr val="FF0000">
                <a:alpha val="5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409659" y="620847"/>
            <a:ext cx="2823117" cy="2609386"/>
          </a:xfrm>
          <a:prstGeom prst="line">
            <a:avLst/>
          </a:prstGeom>
          <a:ln w="44450">
            <a:solidFill>
              <a:srgbClr val="FF0000">
                <a:alpha val="5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937281"/>
              </p:ext>
            </p:extLst>
          </p:nvPr>
        </p:nvGraphicFramePr>
        <p:xfrm>
          <a:off x="525780" y="4181969"/>
          <a:ext cx="408587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5871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Webdings" panose="05030102010509060703" pitchFamily="18" charset="2"/>
                        <a:buChar char="U"/>
                      </a:pP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41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6511" y="-217240"/>
            <a:ext cx="5433060" cy="1301749"/>
          </a:xfrm>
        </p:spPr>
        <p:txBody>
          <a:bodyPr>
            <a:normAutofit/>
          </a:bodyPr>
          <a:lstStyle/>
          <a:p>
            <a:r>
              <a:rPr lang="en-US" sz="2400" b="1" noProof="1" smtClean="0">
                <a:solidFill>
                  <a:srgbClr val="002060"/>
                </a:solidFill>
              </a:rPr>
              <a:t>PROJECT DESCRIPTION</a:t>
            </a:r>
            <a:br>
              <a:rPr lang="en-US" sz="2400" b="1" noProof="1" smtClean="0">
                <a:solidFill>
                  <a:srgbClr val="002060"/>
                </a:solidFill>
              </a:rPr>
            </a:br>
            <a:r>
              <a:rPr lang="en-US" sz="2400" b="1" noProof="1" smtClean="0">
                <a:solidFill>
                  <a:srgbClr val="002060"/>
                </a:solidFill>
              </a:rPr>
              <a:t>(PART C) (2/8) </a:t>
            </a:r>
            <a:br>
              <a:rPr lang="en-US" sz="2400" b="1" noProof="1" smtClean="0">
                <a:solidFill>
                  <a:srgbClr val="002060"/>
                </a:solidFill>
              </a:rPr>
            </a:br>
            <a:r>
              <a:rPr lang="en-US" sz="2400" b="1" noProof="1" smtClean="0">
                <a:solidFill>
                  <a:srgbClr val="002060"/>
                </a:solidFill>
              </a:rPr>
              <a:t>- </a:t>
            </a:r>
            <a:r>
              <a:rPr lang="en-US" sz="2400" b="1" noProof="1" smtClean="0">
                <a:solidFill>
                  <a:srgbClr val="C00000"/>
                </a:solidFill>
              </a:rPr>
              <a:t>C.1.2 Needs analysis</a:t>
            </a:r>
            <a:endParaRPr lang="en-US" sz="24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2278" y="2227435"/>
            <a:ext cx="4615481" cy="4531056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referitor la analiza nevoilor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(a) Obiectivul General al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(b) Obiective Specifice ale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(c) Rezultatele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3.3 (a) Valoare adăugată a componentei de infrastructură (pentru proiecte HARD)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3.3 (b) Justificarea componentei de infrastructură (pentru proiecte HARD, luând în considerare implicarea tuturor partenerilor)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3.4 (f) Activități de consolidare a capacităților 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11 criterii de evaluare !!!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99" y="3340812"/>
            <a:ext cx="5201376" cy="266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59" y="829512"/>
            <a:ext cx="7023257" cy="16389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3677744"/>
            <a:ext cx="6430272" cy="256258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84114"/>
              </p:ext>
            </p:extLst>
          </p:nvPr>
        </p:nvGraphicFramePr>
        <p:xfrm>
          <a:off x="419587" y="1084509"/>
          <a:ext cx="404188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88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2823" y="829512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6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-1057853"/>
            <a:ext cx="5640287" cy="2840934"/>
          </a:xfrm>
        </p:spPr>
        <p:txBody>
          <a:bodyPr>
            <a:normAutofit/>
          </a:bodyPr>
          <a:lstStyle/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noProof="1" smtClean="0">
                <a:solidFill>
                  <a:srgbClr val="002060"/>
                </a:solidFill>
              </a:rPr>
              <a:t/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(PART C) (3/8) 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C.1.3 Solutions proposed</a:t>
            </a:r>
            <a:br>
              <a:rPr lang="ro-RO" sz="2600" b="1" noProof="1" smtClean="0">
                <a:solidFill>
                  <a:srgbClr val="C00000"/>
                </a:solidFill>
              </a:rPr>
            </a:br>
            <a:endParaRPr lang="ro-RO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55" y="2236139"/>
            <a:ext cx="4236495" cy="4558160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referitor la soluțiile proiectului  </a:t>
            </a:r>
          </a:p>
          <a:p>
            <a:pPr algn="l">
              <a:buClr>
                <a:srgbClr val="C00000"/>
              </a:buClr>
            </a:pP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(b) Obiectivele specifice ale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3.3 (b) Justificarea componentei de infrastructură (pentru proiecte HARD, luând în considerare implicarea tuturor partenerilor)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3.4 (f) Activități de dezvoltare a capacităților 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14 criterii de evaluare !!!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99" y="4074143"/>
            <a:ext cx="5201376" cy="2667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832" y="1487605"/>
            <a:ext cx="7522168" cy="1238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644" y="4515219"/>
            <a:ext cx="6487430" cy="1467055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772011"/>
              </p:ext>
            </p:extLst>
          </p:nvPr>
        </p:nvGraphicFramePr>
        <p:xfrm>
          <a:off x="426461" y="1783081"/>
          <a:ext cx="404188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188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2160" y="1487605"/>
            <a:ext cx="1373393" cy="31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794"/>
            <a:ext cx="6653747" cy="1300115"/>
          </a:xfrm>
        </p:spPr>
        <p:txBody>
          <a:bodyPr>
            <a:normAutofit/>
          </a:bodyPr>
          <a:lstStyle/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dirty="0" smtClean="0">
                <a:solidFill>
                  <a:srgbClr val="002060"/>
                </a:solidFill>
              </a:rPr>
              <a:t/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C) (4/8)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C.1.4 </a:t>
            </a:r>
            <a:r>
              <a:rPr lang="ro-RO" sz="2600" b="1" dirty="0" smtClean="0">
                <a:solidFill>
                  <a:srgbClr val="C00000"/>
                </a:solidFill>
              </a:rPr>
              <a:t>Cross </a:t>
            </a:r>
            <a:r>
              <a:rPr lang="ro-RO" sz="2600" b="1" dirty="0" err="1" smtClean="0">
                <a:solidFill>
                  <a:srgbClr val="C00000"/>
                </a:solidFill>
              </a:rPr>
              <a:t>border</a:t>
            </a:r>
            <a:r>
              <a:rPr lang="ro-RO" sz="2600" b="1" dirty="0" smtClean="0">
                <a:solidFill>
                  <a:srgbClr val="C00000"/>
                </a:solidFill>
              </a:rPr>
              <a:t> </a:t>
            </a:r>
            <a:r>
              <a:rPr lang="ro-RO" sz="2600" b="1" dirty="0" err="1" smtClean="0">
                <a:solidFill>
                  <a:srgbClr val="C00000"/>
                </a:solidFill>
              </a:rPr>
              <a:t>cooperation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0278" y="1657166"/>
            <a:ext cx="4236495" cy="4481465"/>
          </a:xfrm>
        </p:spPr>
        <p:txBody>
          <a:bodyPr anchor="ctr">
            <a:normAutofit/>
          </a:bodyPr>
          <a:lstStyle/>
          <a:p>
            <a:pPr algn="l"/>
            <a:r>
              <a:rPr lang="ro-RO" sz="1900" b="1" dirty="0" smtClean="0">
                <a:solidFill>
                  <a:srgbClr val="002060"/>
                </a:solidFill>
                <a:latin typeface="+mj-lt"/>
              </a:rPr>
              <a:t>Cerințe de eligibilitate </a:t>
            </a:r>
            <a:endParaRPr lang="en-US" sz="1900" b="1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ro-RO" sz="1900" b="1" dirty="0" smtClean="0">
                <a:solidFill>
                  <a:srgbClr val="002060"/>
                </a:solidFill>
                <a:latin typeface="+mj-lt"/>
              </a:rPr>
              <a:t>Staff comun </a:t>
            </a:r>
            <a:r>
              <a:rPr lang="ro-RO" sz="1900" b="1" u="sng" dirty="0" smtClean="0">
                <a:solidFill>
                  <a:srgbClr val="002060"/>
                </a:solidFill>
                <a:latin typeface="+mj-lt"/>
              </a:rPr>
              <a:t>și</a:t>
            </a:r>
            <a:r>
              <a:rPr lang="ro-RO" sz="1900" b="1" dirty="0" smtClean="0">
                <a:solidFill>
                  <a:srgbClr val="002060"/>
                </a:solidFill>
                <a:latin typeface="+mj-lt"/>
              </a:rPr>
              <a:t> finanțare comună </a:t>
            </a:r>
            <a:r>
              <a:rPr lang="en-GB" sz="1900" b="1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Trebuie bifate</a:t>
            </a:r>
            <a:endParaRPr lang="en-GB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Trebuie explicate </a:t>
            </a:r>
            <a:endParaRPr lang="en-GB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 </a:t>
            </a:r>
            <a:endParaRPr lang="en-US" sz="1900" dirty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613" y="1657166"/>
            <a:ext cx="6689452" cy="433661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155006" y="5135988"/>
            <a:ext cx="1571720" cy="38514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155006" y="5590471"/>
            <a:ext cx="1571720" cy="389386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5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851" y="3612710"/>
            <a:ext cx="5189220" cy="3982122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7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privind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cooperarea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transfrontalieră (</a:t>
            </a:r>
            <a:r>
              <a:rPr lang="ro-RO" sz="17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17 criterii de evaluare !!!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)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1.1 (a) Analiza nevoilor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1.1 (b) Impactul transfrontalier al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1.2 (a) Contribuția la Rezultatele Programului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1.2 (b) Contribuți la Output-urile (Realizările) de Program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2.1 (a) Obiectivul General al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2.1 (b) Obiective Specifice ale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2.1 (c) Rezultatele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2.2 (a) Relevanța parteneriatului în proiect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2.2 (c) Contribuția Partenerilor la proiect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3.1 (a) Pregătirea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3.1 (b) Managementul proiectului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3.1 (c) Planificare și metodologie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3.2 (a) Bugetul proiectului </a:t>
            </a:r>
          </a:p>
          <a:p>
            <a:pPr algn="l"/>
            <a:r>
              <a:rPr lang="ro-RO" sz="1600" noProof="1" smtClean="0">
                <a:solidFill>
                  <a:srgbClr val="0000FF"/>
                </a:solidFill>
                <a:latin typeface="+mj-lt"/>
              </a:rPr>
              <a:t>3.3 (b) Justificarea infrastructurii </a:t>
            </a:r>
          </a:p>
          <a:p>
            <a:pPr algn="l"/>
            <a:endParaRPr lang="ro-RO" sz="1700" noProof="1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00FF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700" noProof="1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ro-RO" sz="1700" noProof="1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algn="l"/>
            <a:endParaRPr lang="ro-RO" sz="17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7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361" y="4667974"/>
            <a:ext cx="5201376" cy="2667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370" y="0"/>
            <a:ext cx="6689452" cy="43366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94" y="4924155"/>
            <a:ext cx="7744906" cy="1933845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300" y="-87086"/>
            <a:ext cx="5218771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noProof="1" smtClean="0">
                <a:solidFill>
                  <a:srgbClr val="002060"/>
                </a:solidFill>
              </a:rPr>
              <a:t/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(PART C) (5/8) 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C.1.4 Cross border cooperation</a:t>
            </a:r>
            <a:endParaRPr lang="ro-RO" sz="2600" b="1" noProof="1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4541" y="0"/>
            <a:ext cx="1693365" cy="3316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0562" y="2035422"/>
            <a:ext cx="1339062" cy="32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91662"/>
            <a:ext cx="4989803" cy="1148015"/>
          </a:xfrm>
        </p:spPr>
        <p:txBody>
          <a:bodyPr>
            <a:normAutofit fontScale="90000"/>
          </a:bodyPr>
          <a:lstStyle/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dirty="0" smtClean="0">
                <a:solidFill>
                  <a:srgbClr val="002060"/>
                </a:solidFill>
              </a:rPr>
              <a:t/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C) (6/8)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</a:t>
            </a:r>
            <a:r>
              <a:rPr lang="ro-RO" sz="2600" b="1" dirty="0" smtClean="0">
                <a:solidFill>
                  <a:srgbClr val="C00000"/>
                </a:solidFill>
              </a:rPr>
              <a:t>Project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940" y="1816031"/>
            <a:ext cx="5086086" cy="3201526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privind contribuția proiectului la Rezultatele de Program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>
                <a:solidFill>
                  <a:srgbClr val="0000FF"/>
                </a:solidFill>
                <a:latin typeface="+mj-lt"/>
              </a:rPr>
              <a:t>1.1 (d) Teme orizontale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1.2 (a) Contribuția la Rezultatele de Porogram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(a) Obiectivul General al proiectului </a:t>
            </a:r>
          </a:p>
          <a:p>
            <a:pPr algn="l"/>
            <a:endParaRPr lang="ro-RO" sz="1900" b="1" noProof="1" smtClean="0">
              <a:solidFill>
                <a:srgbClr val="0000FF"/>
              </a:solidFill>
              <a:latin typeface="Calibri Light" panose="020F0302020204030204" pitchFamily="34" charset="0"/>
            </a:endParaRP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5 criterii de evaluare !!!</a:t>
            </a:r>
          </a:p>
          <a:p>
            <a:pPr algn="l"/>
            <a:endParaRPr lang="ro-RO" sz="1900" b="1" noProof="1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988" y="38647"/>
            <a:ext cx="6606012" cy="51789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5350978"/>
            <a:ext cx="7687748" cy="1428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40" y="5084241"/>
            <a:ext cx="5201376" cy="26673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844709"/>
              </p:ext>
            </p:extLst>
          </p:nvPr>
        </p:nvGraphicFramePr>
        <p:xfrm>
          <a:off x="426692" y="1056353"/>
          <a:ext cx="4087446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7446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5317" y="1450617"/>
            <a:ext cx="841321" cy="2987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3026" y="2488834"/>
            <a:ext cx="841321" cy="2987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3026" y="2971157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085" y="0"/>
            <a:ext cx="4328840" cy="985316"/>
          </a:xfrm>
        </p:spPr>
        <p:txBody>
          <a:bodyPr>
            <a:normAutofit fontScale="90000"/>
          </a:bodyPr>
          <a:lstStyle/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dirty="0" smtClean="0">
                <a:solidFill>
                  <a:srgbClr val="002060"/>
                </a:solidFill>
              </a:rPr>
              <a:t/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</a:t>
            </a:r>
            <a:r>
              <a:rPr lang="ro-RO" sz="2600" b="1" dirty="0" smtClean="0">
                <a:solidFill>
                  <a:srgbClr val="002060"/>
                </a:solidFill>
              </a:rPr>
              <a:t>ART</a:t>
            </a:r>
            <a:r>
              <a:rPr lang="en-US" sz="2600" b="1" dirty="0" smtClean="0">
                <a:solidFill>
                  <a:srgbClr val="002060"/>
                </a:solidFill>
              </a:rPr>
              <a:t> C) (7/8)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</a:t>
            </a:r>
            <a:r>
              <a:rPr lang="ro-RO" sz="2600" b="1" dirty="0" smtClean="0">
                <a:solidFill>
                  <a:srgbClr val="C00000"/>
                </a:solidFill>
              </a:rPr>
              <a:t>Project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12029"/>
            <a:ext cx="5305007" cy="3747753"/>
          </a:xfrm>
        </p:spPr>
        <p:txBody>
          <a:bodyPr anchor="ctr">
            <a:noAutofit/>
          </a:bodyPr>
          <a:lstStyle/>
          <a:p>
            <a:pPr marL="285750" indent="-28575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criteriul privind contribuția proiectului la Output-urile de Program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(d) Temele </a:t>
            </a:r>
            <a:r>
              <a:rPr lang="en-US" sz="1700" noProof="1" smtClean="0">
                <a:solidFill>
                  <a:srgbClr val="0000FF"/>
                </a:solidFill>
                <a:latin typeface="+mj-lt"/>
              </a:rPr>
              <a:t>orizontale</a:t>
            </a: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 </a:t>
            </a:r>
          </a:p>
          <a:p>
            <a:pPr algn="l">
              <a:buClr>
                <a:srgbClr val="C00000"/>
              </a:buClr>
            </a:pPr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1.2 (b) Contribuția la Output-urile de Program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3.4 (a) Sustenabilitatea Outputurilor și Rezultatelor proiectului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3.3 (a) Valoare adăugată a componentei de infrastructură (pentru proiecte HARD)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5 criterii de evaluare !!!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Selectați și cuantificați </a:t>
            </a: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Program Ou</a:t>
            </a:r>
            <a:r>
              <a:rPr lang="en-US" sz="1900" i="1" noProof="1" smtClean="0">
                <a:solidFill>
                  <a:srgbClr val="002060"/>
                </a:solidFill>
                <a:latin typeface="+mj-lt"/>
              </a:rPr>
              <a:t>t</a:t>
            </a: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puts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adresate de proiect.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Mai multe </a:t>
            </a:r>
            <a:r>
              <a:rPr lang="ro-RO" sz="1900" i="1" noProof="1">
                <a:solidFill>
                  <a:srgbClr val="002060"/>
                </a:solidFill>
                <a:latin typeface="+mj-lt"/>
              </a:rPr>
              <a:t>Program </a:t>
            </a: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Ou</a:t>
            </a:r>
            <a:r>
              <a:rPr lang="en-US" sz="1900" i="1" noProof="1" smtClean="0">
                <a:solidFill>
                  <a:srgbClr val="002060"/>
                </a:solidFill>
                <a:latin typeface="+mj-lt"/>
              </a:rPr>
              <a:t>t</a:t>
            </a: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puts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la care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         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proiectul contribuie,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un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punctaj mai bun.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262" y="149552"/>
            <a:ext cx="6458150" cy="4324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85" y="5103710"/>
            <a:ext cx="7716327" cy="1762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86" y="4791366"/>
            <a:ext cx="5201376" cy="266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341" y="1204259"/>
            <a:ext cx="841321" cy="29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341" y="2258966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27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874" y="672655"/>
            <a:ext cx="4568497" cy="1143897"/>
          </a:xfrm>
        </p:spPr>
        <p:txBody>
          <a:bodyPr>
            <a:normAutofit fontScale="90000"/>
          </a:bodyPr>
          <a:lstStyle/>
          <a:p>
            <a:r>
              <a:rPr lang="ro-RO" sz="2600" b="1" noProof="1">
                <a:solidFill>
                  <a:srgbClr val="002060"/>
                </a:solidFill>
              </a:rPr>
              <a:t>PROJECT DESCRIPTION</a:t>
            </a:r>
            <a:r>
              <a:rPr lang="ro-RO" sz="2600" b="1" dirty="0" smtClean="0">
                <a:solidFill>
                  <a:srgbClr val="002060"/>
                </a:solidFill>
              </a:rPr>
              <a:t/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C</a:t>
            </a:r>
            <a:r>
              <a:rPr lang="en-US" sz="2600" b="1" dirty="0">
                <a:solidFill>
                  <a:srgbClr val="002060"/>
                </a:solidFill>
              </a:rPr>
              <a:t>) </a:t>
            </a:r>
            <a:r>
              <a:rPr lang="en-US" sz="2600" b="1" dirty="0" smtClean="0">
                <a:solidFill>
                  <a:srgbClr val="002060"/>
                </a:solidFill>
              </a:rPr>
              <a:t>(8/8) </a:t>
            </a:r>
            <a:r>
              <a:rPr lang="en-US" sz="2600" b="1" dirty="0">
                <a:solidFill>
                  <a:srgbClr val="002060"/>
                </a:solidFill>
              </a:rPr>
              <a:t/>
            </a:r>
            <a:br>
              <a:rPr lang="en-US" sz="2600" b="1" dirty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C.2 </a:t>
            </a:r>
            <a:r>
              <a:rPr lang="ro-RO" sz="2600" b="1" dirty="0" smtClean="0">
                <a:solidFill>
                  <a:srgbClr val="C00000"/>
                </a:solidFill>
              </a:rPr>
              <a:t>Project focus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5874" y="1932747"/>
            <a:ext cx="4580527" cy="3148160"/>
          </a:xfrm>
        </p:spPr>
        <p:txBody>
          <a:bodyPr anchor="ctr">
            <a:noAutofit/>
          </a:bodyPr>
          <a:lstStyle/>
          <a:p>
            <a:pPr algn="l"/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Din nou 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</a:t>
            </a:r>
            <a:r>
              <a:rPr 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me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Ou</a:t>
            </a:r>
            <a:r>
              <a:rPr 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puts </a:t>
            </a:r>
            <a:r>
              <a:rPr lang="en-US" sz="1900" b="1" i="1" noProof="1">
                <a:solidFill>
                  <a:srgbClr val="002060"/>
                </a:solidFill>
                <a:latin typeface="Calibri Light" panose="020F0302020204030204" pitchFamily="34" charset="0"/>
              </a:rPr>
              <a:t>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85" y="5103710"/>
            <a:ext cx="7716327" cy="17623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86" y="4791366"/>
            <a:ext cx="5201376" cy="2667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807" y="65212"/>
            <a:ext cx="6809605" cy="45990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5576" y="603624"/>
            <a:ext cx="1101695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MATRICEA CADRU-LOGIC 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0618"/>
            <a:ext cx="4693170" cy="4351338"/>
          </a:xfrm>
        </p:spPr>
        <p:txBody>
          <a:bodyPr>
            <a:normAutofit/>
          </a:bodyPr>
          <a:lstStyle/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b="1" dirty="0" smtClean="0">
                <a:solidFill>
                  <a:srgbClr val="C00000"/>
                </a:solidFill>
                <a:latin typeface="+mj-lt"/>
              </a:rPr>
              <a:t>Obligatorie 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pentru toate proiectele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Instrument de planificare, monitorizare și evaluare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Include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 caracteristici cheie ale proiectului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Prezintă ipoteze și indicatori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(OVI)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Logica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“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dacă - 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(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și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)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 – atunci/ apoi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” 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en-US" sz="1900" dirty="0">
              <a:solidFill>
                <a:srgbClr val="002060"/>
              </a:solidFill>
              <a:latin typeface="+mj-lt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053611413"/>
              </p:ext>
            </p:extLst>
          </p:nvPr>
        </p:nvGraphicFramePr>
        <p:xfrm>
          <a:off x="5300830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526687" y="1828800"/>
            <a:ext cx="1871833" cy="623636"/>
            <a:chOff x="368227" y="0"/>
            <a:chExt cx="1871833" cy="1039907"/>
          </a:xfrm>
        </p:grpSpPr>
        <p:sp>
          <p:nvSpPr>
            <p:cNvPr id="13" name="Rounded Rectangle 12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9900FF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dirty="0" smtClean="0"/>
                <a:t> LOGIC</a:t>
              </a:r>
              <a:r>
                <a:rPr lang="ro-RO" dirty="0" smtClean="0"/>
                <a:t>A INTERNĂ</a:t>
              </a:r>
              <a:endParaRPr lang="en-US" dirty="0"/>
            </a:p>
          </p:txBody>
        </p:sp>
        <p:sp>
          <p:nvSpPr>
            <p:cNvPr id="14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38759" y="986817"/>
            <a:ext cx="2047688" cy="681098"/>
            <a:chOff x="368227" y="0"/>
            <a:chExt cx="1871833" cy="1039907"/>
          </a:xfrm>
        </p:grpSpPr>
        <p:sp>
          <p:nvSpPr>
            <p:cNvPr id="20" name="Rounded Rectangle 19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o-RO" b="1" dirty="0" smtClean="0">
                  <a:solidFill>
                    <a:schemeClr val="bg1"/>
                  </a:solidFill>
                </a:rPr>
                <a:t>Obiectiv General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806535" y="1842472"/>
            <a:ext cx="2002288" cy="623635"/>
            <a:chOff x="368227" y="0"/>
            <a:chExt cx="1871833" cy="1039907"/>
          </a:xfrm>
        </p:grpSpPr>
        <p:sp>
          <p:nvSpPr>
            <p:cNvPr id="23" name="Rounded Rectangle 22"/>
            <p:cNvSpPr/>
            <p:nvPr/>
          </p:nvSpPr>
          <p:spPr>
            <a:xfrm>
              <a:off x="368227" y="0"/>
              <a:ext cx="1871833" cy="1039907"/>
            </a:xfrm>
            <a:prstGeom prst="roundRect">
              <a:avLst>
                <a:gd name="adj" fmla="val 10000"/>
              </a:avLst>
            </a:prstGeom>
            <a:solidFill>
              <a:srgbClr val="9900FF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dirty="0" smtClean="0"/>
                <a:t> LOGIC</a:t>
              </a:r>
              <a:r>
                <a:rPr lang="ro-RO" dirty="0" smtClean="0"/>
                <a:t>A EXTERNĂ</a:t>
              </a:r>
              <a:endParaRPr lang="en-US" dirty="0"/>
            </a:p>
          </p:txBody>
        </p:sp>
        <p:sp>
          <p:nvSpPr>
            <p:cNvPr id="24" name="Rounded Rectangle 4"/>
            <p:cNvSpPr/>
            <p:nvPr/>
          </p:nvSpPr>
          <p:spPr>
            <a:xfrm>
              <a:off x="398685" y="30458"/>
              <a:ext cx="1810917" cy="978991"/>
            </a:xfrm>
            <a:prstGeom prst="rect">
              <a:avLst/>
            </a:prstGeom>
            <a:no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500" kern="1200" dirty="0"/>
            </a:p>
          </p:txBody>
        </p:sp>
      </p:grp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716025704"/>
              </p:ext>
            </p:extLst>
          </p:nvPr>
        </p:nvGraphicFramePr>
        <p:xfrm>
          <a:off x="8876675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403309599"/>
              </p:ext>
            </p:extLst>
          </p:nvPr>
        </p:nvGraphicFramePr>
        <p:xfrm>
          <a:off x="6923890" y="2670747"/>
          <a:ext cx="2593299" cy="287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559155" y="0"/>
            <a:ext cx="478406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+mj-lt"/>
              </a:rPr>
              <a:t>Logical Framework – Exemplu (1</a:t>
            </a:r>
            <a:r>
              <a:rPr lang="en-US" sz="2600" b="1" noProof="1" smtClean="0">
                <a:solidFill>
                  <a:srgbClr val="002060"/>
                </a:solidFill>
                <a:latin typeface="+mj-lt"/>
              </a:rPr>
              <a:t>/2</a:t>
            </a:r>
            <a:r>
              <a:rPr lang="ro-RO" sz="2600" b="1" noProof="1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endParaRPr lang="ro-RO" sz="2600" b="1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070" y="584886"/>
            <a:ext cx="10682862" cy="6273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585608" y="0"/>
            <a:ext cx="473116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2600" b="1" noProof="1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+mj-lt"/>
              </a:rPr>
              <a:t>Logical framework – Exemplu (2/2)</a:t>
            </a:r>
          </a:p>
          <a:p>
            <a:endParaRPr lang="en-US" sz="2600" b="1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86" y="1737438"/>
            <a:ext cx="10515600" cy="4002612"/>
          </a:xfrm>
        </p:spPr>
      </p:pic>
    </p:spTree>
    <p:extLst>
      <p:ext uri="{BB962C8B-B14F-4D97-AF65-F5344CB8AC3E}">
        <p14:creationId xmlns:p14="http://schemas.microsoft.com/office/powerpoint/2010/main" val="236561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712" y="-1362653"/>
            <a:ext cx="4964383" cy="2222461"/>
          </a:xfrm>
        </p:spPr>
        <p:txBody>
          <a:bodyPr>
            <a:normAutofit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A) (1/7)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458" y="1152238"/>
            <a:ext cx="4701092" cy="4262718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Alegeți un titlu </a:t>
            </a:r>
            <a:r>
              <a:rPr lang="en-US" sz="1900" noProof="1" smtClean="0">
                <a:solidFill>
                  <a:srgbClr val="002060"/>
                </a:solidFill>
                <a:latin typeface="+mj-lt"/>
              </a:rPr>
              <a:t>pentru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proiect!</a:t>
            </a: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Creați un acronim (fiți creativi)!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Indicați tipul acțiunii = SOFT sau HARD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Selectați cu atenție Obiectivul Tematic și Prioritatea (acestea trebuie să corespundă 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apelului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Expected Results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sunt afișate automat</a:t>
            </a:r>
            <a:endParaRPr lang="ro-RO" sz="19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698" y="282828"/>
            <a:ext cx="6258571" cy="624096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946794"/>
              </p:ext>
            </p:extLst>
          </p:nvPr>
        </p:nvGraphicFramePr>
        <p:xfrm>
          <a:off x="733915" y="2976591"/>
          <a:ext cx="4083767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767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7583307" y="5014779"/>
            <a:ext cx="2173356" cy="4770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502775" y="271305"/>
            <a:ext cx="449315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+mj-lt"/>
              </a:rPr>
              <a:t>Logical framework</a:t>
            </a:r>
            <a:endParaRPr lang="en-US" sz="2600" b="1" noProof="1" smtClean="0">
              <a:solidFill>
                <a:srgbClr val="002060"/>
              </a:solidFill>
              <a:latin typeface="+mj-lt"/>
            </a:endParaRPr>
          </a:p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  <a:latin typeface="+mj-lt"/>
              </a:rPr>
              <a:t>Contribution to the programme</a:t>
            </a:r>
            <a:endParaRPr lang="en-US" sz="2600" b="1" noProof="1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323" y="514126"/>
            <a:ext cx="5246449" cy="6122064"/>
          </a:xfrm>
        </p:spPr>
      </p:pic>
      <p:sp>
        <p:nvSpPr>
          <p:cNvPr id="5" name="Rectangle 4"/>
          <p:cNvSpPr/>
          <p:nvPr/>
        </p:nvSpPr>
        <p:spPr>
          <a:xfrm>
            <a:off x="241426" y="146715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sz="2000" b="1" noProof="1" smtClean="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Prioritatea 4.1 Sprijin pentru dezvoltarea serviciilor de sănătate și facilitarea accesului la sănătate </a:t>
            </a:r>
            <a:endParaRPr lang="ro-RO" sz="2000" noProof="1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4136"/>
            <a:ext cx="6568323" cy="1790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199" y="2675137"/>
            <a:ext cx="841321" cy="29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7247" y="2675137"/>
            <a:ext cx="841321" cy="298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845" y="3575158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2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83136"/>
            <a:ext cx="5434547" cy="1000796"/>
          </a:xfrm>
        </p:spPr>
        <p:txBody>
          <a:bodyPr>
            <a:normAutofit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DESCRIPTION </a:t>
            </a: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 smtClean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</a:t>
            </a:r>
            <a:r>
              <a:rPr lang="en-US" sz="2600" b="1" dirty="0">
                <a:solidFill>
                  <a:srgbClr val="002060"/>
                </a:solidFill>
              </a:rPr>
              <a:t>C</a:t>
            </a:r>
            <a:r>
              <a:rPr lang="en-US" sz="2600" b="1" dirty="0" smtClean="0">
                <a:solidFill>
                  <a:srgbClr val="002060"/>
                </a:solidFill>
              </a:rPr>
              <a:t>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en-US" sz="2600" b="1" dirty="0" smtClean="0">
                <a:solidFill>
                  <a:srgbClr val="C00000"/>
                </a:solidFill>
              </a:rPr>
              <a:t>C.3 </a:t>
            </a:r>
            <a:r>
              <a:rPr lang="ro-RO" sz="2600" b="1" dirty="0" smtClean="0">
                <a:solidFill>
                  <a:srgbClr val="C00000"/>
                </a:solidFill>
              </a:rPr>
              <a:t>Project context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5" y="1608599"/>
            <a:ext cx="4706944" cy="2309106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en-US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la de Evaluare pentru Pasul </a:t>
            </a:r>
            <a:r>
              <a:rPr lang="en-US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2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 tehnică și financiară), criteriul privind referințe la strategii și politici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r>
              <a:rPr lang="en-GB" sz="1700" dirty="0" smtClean="0">
                <a:solidFill>
                  <a:srgbClr val="0000FF"/>
                </a:solidFill>
                <a:latin typeface="+mj-lt"/>
              </a:rPr>
              <a:t>1.1 (c) </a:t>
            </a:r>
            <a:r>
              <a:rPr lang="ro-RO" sz="1700" dirty="0" smtClean="0">
                <a:solidFill>
                  <a:srgbClr val="0000FF"/>
                </a:solidFill>
                <a:latin typeface="+mj-lt"/>
              </a:rPr>
              <a:t>Contribuția proiectului la strategii și politici </a:t>
            </a:r>
            <a:endParaRPr lang="en-GB" sz="1700" dirty="0" smtClean="0">
              <a:solidFill>
                <a:srgbClr val="0000FF"/>
              </a:solidFill>
              <a:latin typeface="+mj-lt"/>
            </a:endParaRPr>
          </a:p>
          <a:p>
            <a:pPr algn="l"/>
            <a:r>
              <a:rPr lang="ro-RO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2 criterii de evaluare </a:t>
            </a:r>
            <a:r>
              <a:rPr lang="en-US" sz="1900" b="1" dirty="0" smtClean="0">
                <a:solidFill>
                  <a:srgbClr val="0000FF"/>
                </a:solidFill>
                <a:latin typeface="Calibri Light" panose="020F0302020204030204" pitchFamily="34" charset="0"/>
              </a:rPr>
              <a:t>!!!</a:t>
            </a:r>
            <a:endParaRPr lang="en-US" sz="1900" b="1" dirty="0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73" y="4222376"/>
            <a:ext cx="5530021" cy="2514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894" y="0"/>
            <a:ext cx="6383764" cy="5526305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914337"/>
              </p:ext>
            </p:extLst>
          </p:nvPr>
        </p:nvGraphicFramePr>
        <p:xfrm>
          <a:off x="363973" y="1133341"/>
          <a:ext cx="4107543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543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670" y="83136"/>
            <a:ext cx="1469248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7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4437" y="853439"/>
            <a:ext cx="7885670" cy="1771227"/>
          </a:xfrm>
        </p:spPr>
        <p:txBody>
          <a:bodyPr>
            <a:normAutofit fontScale="92500" lnSpcReduction="2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74438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3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157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424" y="419286"/>
            <a:ext cx="5309444" cy="1090625"/>
          </a:xfrm>
        </p:spPr>
        <p:txBody>
          <a:bodyPr>
            <a:normAutofit fontScale="90000"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A) (2/7)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382" y="1058096"/>
            <a:ext cx="4475181" cy="4254369"/>
          </a:xfrm>
        </p:spPr>
        <p:txBody>
          <a:bodyPr anchor="ctr">
            <a:normAutofit/>
          </a:bodyPr>
          <a:lstStyle/>
          <a:p>
            <a:pPr algn="l"/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Select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ați cu atenție tipul acțiunii 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  <a:p>
            <a:pPr algn="l">
              <a:buClr>
                <a:srgbClr val="C00000"/>
              </a:buClr>
            </a:pPr>
            <a:r>
              <a:rPr lang="ro-RO" sz="1700" dirty="0" smtClean="0">
                <a:solidFill>
                  <a:srgbClr val="002060"/>
                </a:solidFill>
                <a:latin typeface="+mj-lt"/>
              </a:rPr>
              <a:t>Ex: pe Prioritatea 1.1 Educație nu pot fi depuse proiecte</a:t>
            </a:r>
            <a:r>
              <a:rPr lang="en-US" sz="1700" dirty="0" smtClean="0">
                <a:solidFill>
                  <a:srgbClr val="002060"/>
                </a:solidFill>
                <a:latin typeface="+mj-lt"/>
              </a:rPr>
              <a:t> HARD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dirty="0">
                <a:solidFill>
                  <a:srgbClr val="002060"/>
                </a:solidFill>
                <a:latin typeface="+mj-lt"/>
              </a:rPr>
              <a:t>Î</a:t>
            </a:r>
            <a:r>
              <a:rPr lang="en-US" sz="1900" dirty="0" smtClean="0">
                <a:solidFill>
                  <a:srgbClr val="002060"/>
                </a:solidFill>
                <a:latin typeface="+mj-lt"/>
              </a:rPr>
              <a:t>n ca</a:t>
            </a:r>
            <a:r>
              <a:rPr lang="ro-RO" sz="1900" dirty="0" smtClean="0">
                <a:solidFill>
                  <a:srgbClr val="002060"/>
                </a:solidFill>
                <a:latin typeface="+mj-lt"/>
              </a:rPr>
              <a:t>z de erori, proiectul poate fi respins</a:t>
            </a:r>
            <a:endParaRPr lang="en-US" sz="1900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73" y="0"/>
            <a:ext cx="6376051" cy="66207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999730" y="5857461"/>
            <a:ext cx="2173356" cy="4770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0015"/>
              </p:ext>
            </p:extLst>
          </p:nvPr>
        </p:nvGraphicFramePr>
        <p:xfrm>
          <a:off x="692198" y="1961726"/>
          <a:ext cx="4055062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506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0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714" y="83673"/>
            <a:ext cx="5251416" cy="899041"/>
          </a:xfrm>
        </p:spPr>
        <p:txBody>
          <a:bodyPr>
            <a:normAutofit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A) (3/7)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693" y="982714"/>
            <a:ext cx="6465676" cy="5572181"/>
          </a:xfrm>
        </p:spPr>
        <p:txBody>
          <a:bodyPr anchor="ctr">
            <a:normAutofit/>
          </a:bodyPr>
          <a:lstStyle/>
          <a:p>
            <a:pPr algn="l"/>
            <a:r>
              <a:rPr lang="ro-RO" sz="1900" b="1" noProof="1" smtClean="0">
                <a:solidFill>
                  <a:srgbClr val="C00000"/>
                </a:solidFill>
                <a:latin typeface="+mj-lt"/>
                <a:sym typeface="Wingdings 3" panose="05040102010807070707" pitchFamily="18" charset="2"/>
              </a:rPr>
              <a:t> GRUPURI ȚINTĂ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o-RO" sz="1900" noProof="1" smtClean="0">
                <a:solidFill>
                  <a:srgbClr val="C00000"/>
                </a:solidFill>
                <a:latin typeface="+mj-lt"/>
              </a:rPr>
              <a:t>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Grupuri/entități (care vor fi) în mod direct și pozitiv </a:t>
            </a:r>
            <a:r>
              <a:rPr lang="ro-RO" sz="1900" noProof="1">
                <a:solidFill>
                  <a:srgbClr val="002060"/>
                </a:solidFill>
                <a:latin typeface="+mj-lt"/>
              </a:rPr>
              <a:t>afectate</a:t>
            </a:r>
            <a:r>
              <a:rPr lang="ro-RO" sz="1900" noProof="1">
                <a:solidFill>
                  <a:srgbClr val="002060"/>
                </a:solidFill>
              </a:rPr>
              <a:t>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de proiect după finalizarea acestuia. </a:t>
            </a:r>
          </a:p>
          <a:p>
            <a:pPr algn="l"/>
            <a:r>
              <a:rPr lang="ro-RO" sz="1700" noProof="1" smtClean="0">
                <a:solidFill>
                  <a:srgbClr val="002060"/>
                </a:solidFill>
                <a:latin typeface="+mj-lt"/>
              </a:rPr>
              <a:t>(Ex: numărul funcționarilor publici, copii, profesori, personal poliția de frontieră, instituții, IMM etc.)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Sunt în strânsă legătură cu 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Obiectivele Specifice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, 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Rezultatele și Activitățile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proiectului </a:t>
            </a:r>
          </a:p>
          <a:p>
            <a:pPr algn="just"/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r>
              <a:rPr lang="ro-RO" sz="1900" b="1" noProof="1" smtClean="0">
                <a:solidFill>
                  <a:srgbClr val="C00000"/>
                </a:solidFill>
                <a:latin typeface="+mj-lt"/>
                <a:sym typeface="Wingdings 3" panose="05040102010807070707" pitchFamily="18" charset="2"/>
              </a:rPr>
              <a:t> B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ENEFICIARI FINALI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Un grup mai mare, care, de obicei, include grupurile țintă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Vor beneficia pe termen lung, de pe urma proiectului</a:t>
            </a:r>
          </a:p>
          <a:p>
            <a:pPr algn="l">
              <a:buClr>
                <a:srgbClr val="C00000"/>
              </a:buClr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Ex: </a:t>
            </a:r>
            <a:r>
              <a:rPr lang="ro-RO" sz="1700" noProof="1" smtClean="0">
                <a:solidFill>
                  <a:srgbClr val="002060"/>
                </a:solidFill>
                <a:latin typeface="+mj-lt"/>
              </a:rPr>
              <a:t>turiști, locuitori dintr-o anumită regiune/localitate/comună, angajați, instituții, oameni care traversează frontiera de stat, pacienți etc.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Sunt în strânsă legătură cu </a:t>
            </a:r>
            <a:r>
              <a:rPr lang="ro-RO" sz="1900" b="1" noProof="1" smtClean="0">
                <a:solidFill>
                  <a:srgbClr val="C00000"/>
                </a:solidFill>
                <a:latin typeface="+mj-lt"/>
              </a:rPr>
              <a:t>Obiectivul General</a:t>
            </a:r>
          </a:p>
          <a:p>
            <a:pPr algn="l"/>
            <a:endParaRPr lang="ro-RO" sz="1900" noProof="1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728" y="615503"/>
            <a:ext cx="4055943" cy="304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4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870" y="106584"/>
            <a:ext cx="5251416" cy="779178"/>
          </a:xfrm>
        </p:spPr>
        <p:txBody>
          <a:bodyPr>
            <a:normAutofit fontScale="90000"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A) (4/7)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1" y="1205802"/>
            <a:ext cx="5097780" cy="5227701"/>
          </a:xfrm>
        </p:spPr>
        <p:txBody>
          <a:bodyPr anchor="ctr">
            <a:no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+mj-lt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(evaluare tehnică și financiară) – criteriile referitoare la grupul țintă &amp; beneficiari finali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(b) Impactul transfrontalier al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(d) Temele orizontale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(a) Obiectivul General al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(b) Obiectivele Specifice ale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(c) Rezultatele Specifice ale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3.1 (c) Planificarea proiectului &amp; metodologie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3.3 (f) Activități de consolidare a capacităților (doar pentru proiecte HARD)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+mj-lt"/>
              </a:rPr>
              <a:t>În total, 10 criterii de evaluare !!!</a:t>
            </a:r>
            <a:endParaRPr lang="ro-RO" sz="1900" b="1" noProof="1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834" y="4293974"/>
            <a:ext cx="5115639" cy="3143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21" y="4615170"/>
            <a:ext cx="6449325" cy="8287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21" y="5327261"/>
            <a:ext cx="6467475" cy="1419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150" y="36478"/>
            <a:ext cx="6601746" cy="403916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25282"/>
              </p:ext>
            </p:extLst>
          </p:nvPr>
        </p:nvGraphicFramePr>
        <p:xfrm>
          <a:off x="363304" y="992442"/>
          <a:ext cx="4097495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749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5487271" y="5021066"/>
            <a:ext cx="2173356" cy="47707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5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8312" y="419787"/>
            <a:ext cx="4839629" cy="796595"/>
          </a:xfrm>
        </p:spPr>
        <p:txBody>
          <a:bodyPr>
            <a:normAutofit fontScale="90000"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PART</a:t>
            </a:r>
            <a:r>
              <a:rPr lang="en-US" sz="2600" b="1" dirty="0" smtClean="0">
                <a:solidFill>
                  <a:srgbClr val="002060"/>
                </a:solidFill>
              </a:rPr>
              <a:t> A) (5/7)</a:t>
            </a:r>
            <a:endParaRPr lang="en-US" sz="26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873" y="1824542"/>
            <a:ext cx="4996068" cy="4075794"/>
          </a:xfrm>
        </p:spPr>
        <p:txBody>
          <a:bodyPr anchor="ctr">
            <a:normAutofit lnSpcReduction="10000"/>
          </a:bodyPr>
          <a:lstStyle/>
          <a:p>
            <a:pPr algn="l"/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Cerințe de eligibilitate </a:t>
            </a:r>
          </a:p>
          <a:p>
            <a:pPr algn="l"/>
            <a:endParaRPr lang="ro-RO" sz="1900" b="1" noProof="1" smtClean="0">
              <a:solidFill>
                <a:srgbClr val="002060"/>
              </a:solidFill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Durata minimă </a:t>
            </a:r>
            <a:r>
              <a:rPr lang="ro-RO" sz="1900" b="1" u="sng" noProof="1" smtClean="0">
                <a:solidFill>
                  <a:srgbClr val="002060"/>
                </a:solidFill>
                <a:latin typeface="+mj-lt"/>
              </a:rPr>
              <a:t>și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maximă a proiectului nu trebuie să depășească numărul de luni prevăzut în Apelul de proiecte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Valoarea </a:t>
            </a:r>
            <a:r>
              <a:rPr lang="ro-RO" sz="1900" i="1" noProof="1" smtClean="0">
                <a:solidFill>
                  <a:srgbClr val="002060"/>
                </a:solidFill>
                <a:latin typeface="+mj-lt"/>
              </a:rPr>
              <a:t>grantului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solicitat este egală sau mai mică cu valoarea maximă a grantului aferent fiecărei priorități disponibile în cadrul Apelului  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Proiectul nu conține componentă de infrastructură sau valoarea acesteia este sub 1,000,000 </a:t>
            </a:r>
            <a:r>
              <a:rPr lang="ro-RO" sz="1900" b="1" noProof="1" smtClean="0">
                <a:solidFill>
                  <a:srgbClr val="002060"/>
                </a:solidFill>
                <a:latin typeface="+mj-lt"/>
              </a:rPr>
              <a:t>€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 (în cazul proiectelor SOFT)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Valoarea infrastructurii este mai mare de 1,000,000 </a:t>
            </a:r>
            <a:r>
              <a:rPr lang="ro-RO" sz="1900" noProof="1" smtClean="0">
                <a:solidFill>
                  <a:srgbClr val="002060"/>
                </a:solidFill>
              </a:rPr>
              <a:t>€ </a:t>
            </a:r>
            <a:r>
              <a:rPr lang="ro-RO" sz="1900" noProof="1" smtClean="0">
                <a:solidFill>
                  <a:srgbClr val="002060"/>
                </a:solidFill>
                <a:latin typeface="+mj-lt"/>
              </a:rPr>
              <a:t>(în cazul proiectelor HARD)</a:t>
            </a: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o-RO" sz="1900" noProof="1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l"/>
            <a:endParaRPr lang="ro-RO" sz="1900" noProof="1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311" y="0"/>
            <a:ext cx="663066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7929" y="2799977"/>
            <a:ext cx="841321" cy="298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089" y="3130270"/>
            <a:ext cx="841321" cy="298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728" y="6005466"/>
            <a:ext cx="6591245" cy="6573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5089" y="6079612"/>
            <a:ext cx="841321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91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3" y="32051"/>
            <a:ext cx="4839629" cy="1106833"/>
          </a:xfrm>
        </p:spPr>
        <p:txBody>
          <a:bodyPr>
            <a:normAutofit fontScale="90000"/>
          </a:bodyPr>
          <a:lstStyle/>
          <a:p>
            <a:r>
              <a:rPr lang="ro-RO" sz="2600" b="1" noProof="1" smtClean="0">
                <a:solidFill>
                  <a:srgbClr val="002060"/>
                </a:solidFill>
              </a:rPr>
              <a:t>PROJECT SUMMARY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(</a:t>
            </a:r>
            <a:r>
              <a:rPr lang="ro-RO" sz="2600" b="1" dirty="0">
                <a:solidFill>
                  <a:srgbClr val="002060"/>
                </a:solidFill>
              </a:rPr>
              <a:t>PART</a:t>
            </a:r>
            <a:r>
              <a:rPr lang="ro-RO" sz="2600" b="1" noProof="1" smtClean="0">
                <a:solidFill>
                  <a:srgbClr val="002060"/>
                </a:solidFill>
              </a:rPr>
              <a:t> A) (6/7)</a:t>
            </a:r>
            <a:br>
              <a:rPr lang="ro-RO" sz="2600" b="1" noProof="1" smtClean="0">
                <a:solidFill>
                  <a:srgbClr val="002060"/>
                </a:solidFill>
              </a:rPr>
            </a:br>
            <a:r>
              <a:rPr lang="ro-RO" sz="2600" b="1" noProof="1" smtClean="0">
                <a:solidFill>
                  <a:srgbClr val="002060"/>
                </a:solidFill>
              </a:rPr>
              <a:t>- </a:t>
            </a:r>
            <a:r>
              <a:rPr lang="ro-RO" sz="2600" b="1" noProof="1" smtClean="0">
                <a:solidFill>
                  <a:srgbClr val="C00000"/>
                </a:solidFill>
              </a:rPr>
              <a:t>General Objective </a:t>
            </a:r>
            <a:r>
              <a:rPr lang="ro-RO" sz="2600" b="1" noProof="1" smtClean="0">
                <a:solidFill>
                  <a:schemeClr val="tx2"/>
                </a:solidFill>
              </a:rPr>
              <a:t>-</a:t>
            </a:r>
            <a:r>
              <a:rPr lang="ro-RO" sz="2600" b="1" noProof="1" smtClean="0">
                <a:solidFill>
                  <a:srgbClr val="C00000"/>
                </a:solidFill>
              </a:rPr>
              <a:t> </a:t>
            </a:r>
            <a:endParaRPr lang="ro-RO" sz="2600" b="1" noProof="1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873" y="1448764"/>
            <a:ext cx="4706944" cy="4839629"/>
          </a:xfrm>
        </p:spPr>
        <p:txBody>
          <a:bodyPr anchor="ctr">
            <a:normAutofit/>
          </a:bodyPr>
          <a:lstStyle/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creiteriile care fac referire la Obiectivul General </a:t>
            </a:r>
          </a:p>
          <a:p>
            <a:pPr algn="l">
              <a:buClr>
                <a:srgbClr val="C00000"/>
              </a:buClr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(b) Impactul transfrontalier al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(c) Contribuția proiectului la strategii și politici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1.2 (a) Contribuția la Rezultatele Programului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(a) Obiectivul General al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2.2 (a) Relevanța parteneriatului din proiect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9 criterii de evaluare !!!</a:t>
            </a:r>
            <a:endParaRPr lang="ro-RO" sz="1900" b="1" noProof="1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595" y="4990351"/>
            <a:ext cx="2676190" cy="314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317" y="5304637"/>
            <a:ext cx="6814213" cy="1553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023" y="271176"/>
            <a:ext cx="6620799" cy="410584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636907"/>
              </p:ext>
            </p:extLst>
          </p:nvPr>
        </p:nvGraphicFramePr>
        <p:xfrm>
          <a:off x="393034" y="1363002"/>
          <a:ext cx="4077398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739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97717" y="1363002"/>
            <a:ext cx="1343742" cy="42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1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1872" y="-750"/>
            <a:ext cx="4839629" cy="1098607"/>
          </a:xfrm>
        </p:spPr>
        <p:txBody>
          <a:bodyPr>
            <a:normAutofit fontScale="90000"/>
          </a:bodyPr>
          <a:lstStyle/>
          <a:p>
            <a:r>
              <a:rPr lang="ro-RO" sz="2600" b="1" dirty="0" smtClean="0">
                <a:solidFill>
                  <a:srgbClr val="002060"/>
                </a:solidFill>
              </a:rPr>
              <a:t>PROJECT SUMMARY</a:t>
            </a:r>
            <a:br>
              <a:rPr lang="ro-RO" sz="2600" b="1" dirty="0" smtClean="0">
                <a:solidFill>
                  <a:srgbClr val="002060"/>
                </a:solidFill>
              </a:rPr>
            </a:br>
            <a:r>
              <a:rPr lang="ro-RO" sz="2600" b="1" dirty="0">
                <a:solidFill>
                  <a:srgbClr val="002060"/>
                </a:solidFill>
              </a:rPr>
              <a:t>(PART</a:t>
            </a:r>
            <a:r>
              <a:rPr lang="en-US" sz="2600" b="1" dirty="0" smtClean="0">
                <a:solidFill>
                  <a:srgbClr val="002060"/>
                </a:solidFill>
              </a:rPr>
              <a:t> A) (7/7)</a:t>
            </a:r>
            <a:br>
              <a:rPr lang="en-US" sz="2600" b="1" dirty="0" smtClean="0">
                <a:solidFill>
                  <a:srgbClr val="002060"/>
                </a:solidFill>
              </a:rPr>
            </a:br>
            <a:r>
              <a:rPr lang="en-US" sz="2600" b="1" dirty="0" smtClean="0">
                <a:solidFill>
                  <a:srgbClr val="002060"/>
                </a:solidFill>
              </a:rPr>
              <a:t>- </a:t>
            </a:r>
            <a:r>
              <a:rPr lang="ro-RO" sz="2600" b="1" dirty="0" smtClean="0">
                <a:solidFill>
                  <a:srgbClr val="C00000"/>
                </a:solidFill>
              </a:rPr>
              <a:t>Specific </a:t>
            </a:r>
            <a:r>
              <a:rPr lang="ro-RO" sz="2600" b="1" dirty="0" err="1" smtClean="0">
                <a:solidFill>
                  <a:srgbClr val="C00000"/>
                </a:solidFill>
              </a:rPr>
              <a:t>Objectives</a:t>
            </a:r>
            <a:r>
              <a:rPr lang="ro-RO" sz="2600" b="1" dirty="0" smtClean="0">
                <a:solidFill>
                  <a:srgbClr val="C00000"/>
                </a:solidFill>
              </a:rPr>
              <a:t>-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214" y="1320503"/>
            <a:ext cx="4706944" cy="4473469"/>
          </a:xfrm>
        </p:spPr>
        <p:txBody>
          <a:bodyPr anchor="ctr">
            <a:normAutofit/>
          </a:bodyPr>
          <a:lstStyle/>
          <a:p>
            <a:pPr algn="l"/>
            <a:endParaRPr lang="ro-RO" sz="2000" u="sng" noProof="1" smtClean="0">
              <a:latin typeface="+mj-lt"/>
            </a:endParaRPr>
          </a:p>
          <a:p>
            <a:pPr marL="342900" indent="-342900" algn="l"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</a:t>
            </a:r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Grila de Evaluare pentru Pasul 2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(evaluare tehnică și financiară), criteriile care fac referire la Obiective Specifice </a:t>
            </a:r>
          </a:p>
          <a:p>
            <a:pPr algn="l">
              <a:buClr>
                <a:srgbClr val="C00000"/>
              </a:buClr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(a) Analiza nevoilor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(b) Impactul transfrontalier al proiectului 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1.1 (c) Contribuția proiectului la strategii și politici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1.2 (b) Contribuția la Rezultatele Programului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(b) Obiective Specifice ale Proiectului </a:t>
            </a:r>
          </a:p>
          <a:p>
            <a:pPr algn="l"/>
            <a:r>
              <a:rPr lang="ro-RO" sz="1700" noProof="1" smtClean="0">
                <a:solidFill>
                  <a:srgbClr val="0000FF"/>
                </a:solidFill>
                <a:latin typeface="+mj-lt"/>
              </a:rPr>
              <a:t>2.1 (c) Rezultate Specifice ale Proiectului </a:t>
            </a:r>
          </a:p>
          <a:p>
            <a:pPr algn="l"/>
            <a:r>
              <a:rPr lang="ro-RO" sz="1900" b="1" noProof="1" smtClean="0">
                <a:solidFill>
                  <a:srgbClr val="0000FF"/>
                </a:solidFill>
                <a:latin typeface="Calibri Light" panose="020F0302020204030204" pitchFamily="34" charset="0"/>
              </a:rPr>
              <a:t>În total, 9 criterii de evaluare !!!</a:t>
            </a:r>
            <a:endParaRPr lang="ro-RO" sz="1900" b="1" noProof="1">
              <a:solidFill>
                <a:srgbClr val="0000FF"/>
              </a:solidFill>
              <a:latin typeface="Calibri Light" panose="020F03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983" y="4727731"/>
            <a:ext cx="2676190" cy="3142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27" y="5042017"/>
            <a:ext cx="6658903" cy="18159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678" y="166401"/>
            <a:ext cx="6620799" cy="4105848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455008"/>
              </p:ext>
            </p:extLst>
          </p:nvPr>
        </p:nvGraphicFramePr>
        <p:xfrm>
          <a:off x="382987" y="1315701"/>
          <a:ext cx="4057301" cy="4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301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sz="2200" b="0" dirty="0" smtClean="0">
                          <a:solidFill>
                            <a:srgbClr val="C00000"/>
                          </a:solidFill>
                          <a:sym typeface="Webdings" panose="05030102010509060703" pitchFamily="18" charset="2"/>
                        </a:rPr>
                        <a:t>SFATURI</a:t>
                      </a:r>
                      <a:endParaRPr lang="en-US" sz="2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678" y="2034988"/>
            <a:ext cx="1596934" cy="55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2608</Words>
  <Application>Microsoft Office PowerPoint</Application>
  <PresentationFormat>Widescreen</PresentationFormat>
  <Paragraphs>368</Paragraphs>
  <Slides>32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Trebuchet MS</vt:lpstr>
      <vt:lpstr>Webdings</vt:lpstr>
      <vt:lpstr>Wingdings</vt:lpstr>
      <vt:lpstr>Wingdings 3</vt:lpstr>
      <vt:lpstr>Office Theme</vt:lpstr>
      <vt:lpstr>Programul Operațional Comun  România – Ucraina 2014 – 2020  COMPLETAREA CERERII DE FINANȚARE (I)</vt:lpstr>
      <vt:lpstr>CEREREA DE FINANȚARE</vt:lpstr>
      <vt:lpstr>PROJECT SUMMARY (PART A) (1/7)</vt:lpstr>
      <vt:lpstr>PROJECT SUMMARY (PART A) (2/7) </vt:lpstr>
      <vt:lpstr>PROJECT SUMMARY (PART A) (3/7)</vt:lpstr>
      <vt:lpstr>PROJECT SUMMARY (PART A) (4/7)</vt:lpstr>
      <vt:lpstr>PROJECT SUMMARY (PART A) (5/7)</vt:lpstr>
      <vt:lpstr>PROJECT SUMMARY (PART A) (6/7) - General Objective - </vt:lpstr>
      <vt:lpstr>PROJECT SUMMARY (PART A) (7/7) - Specific Objectives-</vt:lpstr>
      <vt:lpstr>PowerPoint Presentation</vt:lpstr>
      <vt:lpstr>PowerPoint Presentation</vt:lpstr>
      <vt:lpstr>PROJECT BENEFICIARIES (PART B) (2/6) </vt:lpstr>
      <vt:lpstr>PROJECT BENEFICIARIES (PART B) (3/6) - Thematic competencies -</vt:lpstr>
      <vt:lpstr>PROJECT BENEFICIARIES (PART B) (4/6) - Previous experience -</vt:lpstr>
      <vt:lpstr>PROJECT BENEFICIARIES (PART B) (5/6) - Partners registered outside the core region -</vt:lpstr>
      <vt:lpstr>PROJECT BENEFICIARIES (PART B) (6/6) - Partners registered outside the core regions - </vt:lpstr>
      <vt:lpstr>JUSTIFICAREA PROIECTULUI (1/2)</vt:lpstr>
      <vt:lpstr>JUSTIFICAREA PROIECTULUI (2/2)</vt:lpstr>
      <vt:lpstr>PROJECT DESCRIPTION (PART C) (1/8)  - C.1.1 Project relevance</vt:lpstr>
      <vt:lpstr>PROJECT DESCRIPTION (PART C) (2/8)  - C.1.2 Needs analysis</vt:lpstr>
      <vt:lpstr>PROJECT DESCRIPTION (PART C) (3/8)  - C.1.3 Solutions proposed </vt:lpstr>
      <vt:lpstr>PROJECT DESCRIPTION (PART C) (4/8) - C.1.4 Cross border cooperation</vt:lpstr>
      <vt:lpstr>PowerPoint Presentation</vt:lpstr>
      <vt:lpstr>PROJECT DESCRIPTION (PART C) (6/8) - C.2 Project focus</vt:lpstr>
      <vt:lpstr>PROJECT DESCRIPTION (PART C) (7/8) - C.2 Project focus</vt:lpstr>
      <vt:lpstr>PROJECT DESCRIPTION (PART C) (8/8)  - C.2 Project focus</vt:lpstr>
      <vt:lpstr>MATRICEA CADRU-LOGIC </vt:lpstr>
      <vt:lpstr>PowerPoint Presentation</vt:lpstr>
      <vt:lpstr>PowerPoint Presentation</vt:lpstr>
      <vt:lpstr>PowerPoint Presentation</vt:lpstr>
      <vt:lpstr>PROJECT DESCRIPTION (PART C) - C.3 Project context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with the Application Form step by step</dc:title>
  <dc:creator>Windows User</dc:creator>
  <cp:lastModifiedBy>Ingrid Bucsa</cp:lastModifiedBy>
  <cp:revision>245</cp:revision>
  <dcterms:created xsi:type="dcterms:W3CDTF">2018-02-22T11:39:17Z</dcterms:created>
  <dcterms:modified xsi:type="dcterms:W3CDTF">2018-03-12T05:33:37Z</dcterms:modified>
</cp:coreProperties>
</file>