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257" r:id="rId2"/>
    <p:sldId id="258" r:id="rId3"/>
    <p:sldId id="303" r:id="rId4"/>
    <p:sldId id="305" r:id="rId5"/>
    <p:sldId id="30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ndrei Buzatu" initials="AB" lastIdx="0" clrIdx="0">
    <p:extLst>
      <p:ext uri="{19B8F6BF-5375-455C-9EA6-DF929625EA0E}">
        <p15:presenceInfo xmlns:p15="http://schemas.microsoft.com/office/powerpoint/2012/main" userId="S-1-5-21-446836279-1941233760-1747464059-1179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EB9631B5-78F2-41C9-869B-9F39066F8104}" styleName="Medium Style 3 - 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5A111915-BE36-4E01-A7E5-04B1672EAD32}" styleName="Light Style 2 - Accent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5" d="100"/>
          <a:sy n="85" d="100"/>
        </p:scale>
        <p:origin x="1291" y="53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g>
</file>

<file path=ppt/media/image2.gif>
</file>

<file path=ppt/media/image3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FF4E2C-5088-4F0D-9E03-93928B7B710D}" type="datetimeFigureOut">
              <a:rPr lang="en-US" smtClean="0"/>
              <a:t>3/12/2018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D4BAAB1-7597-400A-BF39-9BC655AC6E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75138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4BAAB1-7597-400A-BF39-9BC655AC6E7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061371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4BAAB1-7597-400A-BF39-9BC655AC6E7E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44574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4BAAB1-7597-400A-BF39-9BC655AC6E7E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960161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4BAAB1-7597-400A-BF39-9BC655AC6E7E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55793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9FD87-C12D-40A6-BB3E-19CE50DC8F41}" type="datetime1">
              <a:rPr lang="en-US" smtClean="0"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5588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E2C80-7ECF-4B0A-9058-13E2C1054FA3}" type="datetime1">
              <a:rPr lang="en-US" smtClean="0"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72465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1BE6-494A-4AED-836C-39BE9CBFB34F}" type="datetime1">
              <a:rPr lang="en-US" smtClean="0"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559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B35C9-EAFF-4700-B279-AF79DD512499}" type="datetime1">
              <a:rPr lang="en-US" smtClean="0"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18869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AA408A-537A-4E33-AFCE-E845B06876DF}" type="datetime1">
              <a:rPr lang="en-US" smtClean="0"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44521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80E145-F7EF-4670-A2DB-6505B87EF078}" type="datetime1">
              <a:rPr lang="en-US" smtClean="0"/>
              <a:t>3/12/2018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110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07852-0A44-4778-BD90-EC949040772F}" type="datetime1">
              <a:rPr lang="en-US" smtClean="0"/>
              <a:t>3/12/2018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08978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234D61-DD9F-4F7B-A659-225379391AD7}" type="datetime1">
              <a:rPr lang="en-US" smtClean="0"/>
              <a:t>3/12/2018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139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0EB888-1E6B-460F-B44D-DB82BB29F71F}" type="datetime1">
              <a:rPr lang="en-US" smtClean="0"/>
              <a:t>3/12/2018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80746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90BB77-029F-48F6-97E1-E9151E94BEE6}" type="datetime1">
              <a:rPr lang="en-US" smtClean="0"/>
              <a:t>3/12/2018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5668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225ED-36C2-49DD-A75A-240BA9A47B98}" type="datetime1">
              <a:rPr lang="en-US" smtClean="0"/>
              <a:t>3/12/2018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0261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F04445-B879-45CA-864A-5E9D03FA99AD}" type="datetime1">
              <a:rPr lang="en-US" smtClean="0"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223BD5-BD4C-42DF-B336-0C115D5212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2888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gi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mailto:info.ro-ua-md@brctsuceava.ro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40091" y="470773"/>
            <a:ext cx="7575259" cy="2987042"/>
          </a:xfrm>
        </p:spPr>
        <p:txBody>
          <a:bodyPr>
            <a:noAutofit/>
          </a:bodyPr>
          <a:lstStyle/>
          <a:p>
            <a:r>
              <a:rPr lang="en-US" sz="30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Programul Operațional Comun </a:t>
            </a:r>
            <a:br>
              <a:rPr lang="en-US" sz="30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</a:br>
            <a:r>
              <a:rPr lang="en-US" sz="30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România – Ucraina 2014 – 2020</a:t>
            </a:r>
            <a:br>
              <a:rPr lang="en-US" sz="30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</a:br>
            <a:r>
              <a:rPr lang="en-US" sz="30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/>
            </a:r>
            <a:br>
              <a:rPr lang="en-US" sz="30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</a:br>
            <a:r>
              <a:rPr lang="en-US" sz="30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/>
            </a:r>
            <a:br>
              <a:rPr lang="en-US" sz="30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</a:br>
            <a:r>
              <a:rPr lang="en-US" sz="3000" b="1" noProof="1" smtClean="0">
                <a:solidFill>
                  <a:srgbClr val="C00000"/>
                </a:solidFill>
                <a:latin typeface="Calibri Light" panose="020F0302020204030204" pitchFamily="34" charset="0"/>
              </a:rPr>
              <a:t>Documente suport pentru </a:t>
            </a:r>
            <a:br>
              <a:rPr lang="en-US" sz="3000" b="1" noProof="1" smtClean="0">
                <a:solidFill>
                  <a:srgbClr val="C00000"/>
                </a:solidFill>
                <a:latin typeface="Calibri Light" panose="020F0302020204030204" pitchFamily="34" charset="0"/>
              </a:rPr>
            </a:br>
            <a:r>
              <a:rPr lang="en-US" sz="3000" b="1" noProof="1" smtClean="0">
                <a:solidFill>
                  <a:srgbClr val="C00000"/>
                </a:solidFill>
                <a:latin typeface="Calibri Light" panose="020F0302020204030204" pitchFamily="34" charset="0"/>
              </a:rPr>
              <a:t>proiecte HARD și </a:t>
            </a:r>
            <a:r>
              <a:rPr lang="ro-RO" sz="3000" b="1" noProof="1" smtClean="0">
                <a:solidFill>
                  <a:srgbClr val="C00000"/>
                </a:solidFill>
                <a:latin typeface="Calibri Light" panose="020F0302020204030204" pitchFamily="34" charset="0"/>
              </a:rPr>
              <a:t>proiecte </a:t>
            </a:r>
            <a:r>
              <a:rPr lang="en-US" sz="3000" b="1" noProof="1" smtClean="0">
                <a:solidFill>
                  <a:srgbClr val="C00000"/>
                </a:solidFill>
                <a:latin typeface="Calibri Light" panose="020F0302020204030204" pitchFamily="34" charset="0"/>
              </a:rPr>
              <a:t>SOFT </a:t>
            </a:r>
            <a:br>
              <a:rPr lang="en-US" sz="3000" b="1" noProof="1" smtClean="0">
                <a:solidFill>
                  <a:srgbClr val="C00000"/>
                </a:solidFill>
                <a:latin typeface="Calibri Light" panose="020F0302020204030204" pitchFamily="34" charset="0"/>
              </a:rPr>
            </a:br>
            <a:endParaRPr lang="en-US" sz="3000" noProof="1">
              <a:solidFill>
                <a:srgbClr val="C00000"/>
              </a:solidFill>
              <a:latin typeface="Calibri Light" panose="020F0302020204030204" pitchFamily="34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1</a:t>
            </a:fld>
            <a:endParaRPr lang="en-US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68040" y="3135086"/>
            <a:ext cx="2286000" cy="228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82882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28650" y="353774"/>
            <a:ext cx="7886700" cy="407988"/>
          </a:xfrm>
        </p:spPr>
        <p:txBody>
          <a:bodyPr>
            <a:noAutofit/>
          </a:bodyPr>
          <a:lstStyle/>
          <a:p>
            <a:pPr algn="ctr"/>
            <a:r>
              <a:rPr lang="ro-RO" sz="26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Documentele suport</a:t>
            </a:r>
            <a:endParaRPr lang="ro-RO" sz="2600" noProof="1">
              <a:solidFill>
                <a:srgbClr val="002060"/>
              </a:solidFill>
              <a:latin typeface="Calibri Light" panose="020F030202020403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>
          <a:xfrm>
            <a:off x="313764" y="685800"/>
            <a:ext cx="8499309" cy="5061426"/>
          </a:xfrm>
        </p:spPr>
        <p:txBody>
          <a:bodyPr numCol="1">
            <a:normAutofit lnSpcReduction="10000"/>
          </a:bodyPr>
          <a:lstStyle/>
          <a:p>
            <a:pPr algn="just">
              <a:lnSpc>
                <a:spcPct val="100000"/>
              </a:lnSpc>
              <a:spcBef>
                <a:spcPts val="0"/>
              </a:spcBef>
            </a:pPr>
            <a:endParaRPr lang="en-US" sz="1900" noProof="1" smtClean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None/>
            </a:pPr>
            <a:r>
              <a:rPr lang="ro-RO" sz="2200" b="1" noProof="1" smtClean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Verificați dacă</a:t>
            </a:r>
            <a:endParaRPr lang="en-US" sz="2200" noProof="1" smtClean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pPr algn="just">
              <a:lnSpc>
                <a:spcPct val="120000"/>
              </a:lnSpc>
              <a:buClr>
                <a:srgbClr val="C00000"/>
              </a:buClr>
              <a:buFont typeface="Wingdings" panose="05000000000000000000" pitchFamily="2" charset="2"/>
              <a:buChar char="§"/>
              <a:defRPr/>
            </a:pP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Au fost încărcate </a:t>
            </a:r>
            <a:r>
              <a:rPr lang="en-US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online </a:t>
            </a: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și </a:t>
            </a: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transmise în format hard-copy  </a:t>
            </a:r>
            <a:r>
              <a:rPr lang="ro-RO" sz="1900" b="1" noProof="1" smtClean="0">
                <a:solidFill>
                  <a:srgbClr val="C00000"/>
                </a:solidFill>
                <a:latin typeface="Calibri Light" panose="020F0302020204030204" pitchFamily="34" charset="0"/>
              </a:rPr>
              <a:t>înainte </a:t>
            </a: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de termenele limită</a:t>
            </a:r>
            <a:endParaRPr lang="en-US" sz="1900" noProof="1" smtClean="0">
              <a:solidFill>
                <a:srgbClr val="002060"/>
              </a:solidFill>
              <a:latin typeface="Calibri Light" panose="020F0302020204030204" pitchFamily="34" charset="0"/>
            </a:endParaRPr>
          </a:p>
          <a:p>
            <a:pPr algn="just">
              <a:lnSpc>
                <a:spcPct val="120000"/>
              </a:lnSpc>
              <a:buClr>
                <a:srgbClr val="C00000"/>
              </a:buClr>
              <a:buFont typeface="Wingdings" panose="05000000000000000000" pitchFamily="2" charset="2"/>
              <a:buChar char="§"/>
              <a:defRPr/>
            </a:pPr>
            <a:r>
              <a:rPr lang="ro-RO" sz="1900" b="1" noProof="1" smtClean="0">
                <a:solidFill>
                  <a:srgbClr val="C00000"/>
                </a:solidFill>
                <a:latin typeface="Calibri Light" panose="020F0302020204030204" pitchFamily="34" charset="0"/>
              </a:rPr>
              <a:t>Toate documentele </a:t>
            </a: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solicitate de Apel au fost furnizate de fiecare </a:t>
            </a:r>
            <a:r>
              <a:rPr lang="en-US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part</a:t>
            </a: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e</a:t>
            </a:r>
            <a:r>
              <a:rPr lang="en-US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ner </a:t>
            </a:r>
          </a:p>
          <a:p>
            <a:pPr algn="just">
              <a:lnSpc>
                <a:spcPct val="120000"/>
              </a:lnSpc>
              <a:buClr>
                <a:srgbClr val="C00000"/>
              </a:buClr>
              <a:buFont typeface="Wingdings" panose="05000000000000000000" pitchFamily="2" charset="2"/>
              <a:buChar char="§"/>
              <a:defRPr/>
            </a:pP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Documentele sunt în limba națională și însoțite de traducere în engleză, de la caz la caz</a:t>
            </a:r>
            <a:endParaRPr lang="en-US" sz="1900" noProof="1" smtClean="0">
              <a:solidFill>
                <a:srgbClr val="002060"/>
              </a:solidFill>
              <a:latin typeface="Calibri Light" panose="020F0302020204030204" pitchFamily="34" charset="0"/>
            </a:endParaRPr>
          </a:p>
          <a:p>
            <a:pPr algn="just">
              <a:lnSpc>
                <a:spcPct val="120000"/>
              </a:lnSpc>
              <a:buClr>
                <a:srgbClr val="C00000"/>
              </a:buClr>
              <a:buFont typeface="Wingdings" panose="05000000000000000000" pitchFamily="2" charset="2"/>
              <a:buChar char="§"/>
              <a:defRPr/>
            </a:pP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Documentele sunt în original sau fotocopie certificată cu mențiunea </a:t>
            </a:r>
            <a:r>
              <a:rPr lang="en-US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“According to the original”</a:t>
            </a:r>
          </a:p>
          <a:p>
            <a:pPr algn="just">
              <a:lnSpc>
                <a:spcPct val="120000"/>
              </a:lnSpc>
              <a:buClr>
                <a:srgbClr val="C00000"/>
              </a:buClr>
              <a:buFont typeface="Wingdings" panose="05000000000000000000" pitchFamily="2" charset="2"/>
              <a:buChar char="§"/>
              <a:defRPr/>
            </a:pP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Documentele sunt semnate și ștampilate de către reprezentantul legal sau o persoana împuternicită </a:t>
            </a:r>
            <a:r>
              <a:rPr lang="en-US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(</a:t>
            </a: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cu mandat/ împuternicire în acest sens) </a:t>
            </a:r>
          </a:p>
          <a:p>
            <a:pPr algn="just">
              <a:lnSpc>
                <a:spcPct val="120000"/>
              </a:lnSpc>
              <a:buClr>
                <a:srgbClr val="C00000"/>
              </a:buClr>
              <a:buFont typeface="Wingdings" panose="05000000000000000000" pitchFamily="2" charset="2"/>
              <a:buChar char="§"/>
              <a:defRPr/>
            </a:pPr>
            <a:r>
              <a:rPr lang="ro-RO" sz="1900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După completarea Listelor de verificare (Anexa J1) din Ghidurile solicitanților, nu rezultă neconformități sau omisiuni</a:t>
            </a:r>
            <a:endParaRPr lang="en-US" sz="1900" noProof="1" smtClean="0">
              <a:solidFill>
                <a:srgbClr val="002060"/>
              </a:solidFill>
              <a:latin typeface="Calibri Light" panose="020F0302020204030204" pitchFamily="34" charset="0"/>
            </a:endParaRPr>
          </a:p>
          <a:p>
            <a:pPr marL="0" indent="0" algn="ctr">
              <a:lnSpc>
                <a:spcPct val="100000"/>
              </a:lnSpc>
              <a:spcBef>
                <a:spcPts val="0"/>
              </a:spcBef>
              <a:buNone/>
            </a:pPr>
            <a:endParaRPr lang="en-US" sz="1900" noProof="1" smtClean="0">
              <a:solidFill>
                <a:srgbClr val="002060"/>
              </a:solidFill>
              <a:latin typeface="Calibri Light" panose="020F0302020204030204" pitchFamily="34" charset="0"/>
            </a:endParaRPr>
          </a:p>
          <a:p>
            <a:pPr marL="0" indent="0" algn="ctr">
              <a:lnSpc>
                <a:spcPct val="100000"/>
              </a:lnSpc>
              <a:spcBef>
                <a:spcPts val="0"/>
              </a:spcBef>
              <a:buNone/>
            </a:pPr>
            <a:endParaRPr lang="en-US" sz="1900" noProof="1" smtClean="0">
              <a:solidFill>
                <a:srgbClr val="002060"/>
              </a:solidFill>
              <a:latin typeface="Calibri Light" panose="020F0302020204030204" pitchFamily="34" charset="0"/>
            </a:endParaRP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None/>
            </a:pPr>
            <a:endParaRPr lang="en-US" sz="1900" noProof="1" smtClean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None/>
            </a:pPr>
            <a:endParaRPr lang="en-US" sz="1900" noProof="1" smtClean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pPr algn="just">
              <a:lnSpc>
                <a:spcPct val="100000"/>
              </a:lnSpc>
              <a:spcBef>
                <a:spcPts val="0"/>
              </a:spcBef>
              <a:buFont typeface="Wingdings" panose="05000000000000000000" pitchFamily="2" charset="2"/>
              <a:buChar char="q"/>
            </a:pPr>
            <a:endParaRPr lang="en-US" sz="1900" noProof="1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15" name="Rectangle 20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25476" y="-393745"/>
            <a:ext cx="1778257" cy="170189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17757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28650" y="138906"/>
            <a:ext cx="7886700" cy="407988"/>
          </a:xfrm>
        </p:spPr>
        <p:txBody>
          <a:bodyPr>
            <a:noAutofit/>
          </a:bodyPr>
          <a:lstStyle/>
          <a:p>
            <a:pPr algn="ctr"/>
            <a:r>
              <a:rPr lang="ro-RO" sz="26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Documente suport </a:t>
            </a:r>
            <a:r>
              <a:rPr lang="en-US" sz="26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(1/2)</a:t>
            </a:r>
            <a:endParaRPr lang="ro-RO" sz="2600" noProof="1">
              <a:solidFill>
                <a:srgbClr val="002060"/>
              </a:solidFill>
              <a:latin typeface="Calibri Light" panose="020F0302020204030204" pitchFamily="34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3</a:t>
            </a:fld>
            <a:endParaRPr lang="en-US"/>
          </a:p>
        </p:txBody>
      </p:sp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0695687"/>
              </p:ext>
            </p:extLst>
          </p:nvPr>
        </p:nvGraphicFramePr>
        <p:xfrm>
          <a:off x="60960" y="541715"/>
          <a:ext cx="9013371" cy="51275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20894"/>
                <a:gridCol w="2365978"/>
                <a:gridCol w="4526499"/>
              </a:tblGrid>
              <a:tr h="525086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4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Proiecte </a:t>
                      </a:r>
                      <a:r>
                        <a:rPr lang="en-US" sz="14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HARD 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4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</a:t>
                      </a:r>
                      <a:r>
                        <a:rPr lang="en-US" sz="14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ec</a:t>
                      </a:r>
                      <a:r>
                        <a:rPr lang="ro-RO" sz="14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țiunea 2</a:t>
                      </a:r>
                      <a:r>
                        <a:rPr lang="en-US" sz="14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.6.6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4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Proiecte </a:t>
                      </a:r>
                      <a:r>
                        <a:rPr lang="en-US" sz="14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SOFT </a:t>
                      </a:r>
                      <a:r>
                        <a:rPr lang="en-US" sz="1400" baseline="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4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</a:t>
                      </a:r>
                      <a:r>
                        <a:rPr lang="en-US" sz="14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ec</a:t>
                      </a:r>
                      <a:r>
                        <a:rPr lang="ro-RO" sz="14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țiunea 2</a:t>
                      </a:r>
                      <a:r>
                        <a:rPr lang="en-US" sz="14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.6.5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noProof="1" smtClean="0">
                        <a:solidFill>
                          <a:schemeClr val="bg1"/>
                        </a:solidFill>
                        <a:latin typeface="Calibri Light" panose="020F0302020204030204" pitchFamily="34" charset="0"/>
                      </a:endParaRPr>
                    </a:p>
                    <a:p>
                      <a:pPr algn="ctr"/>
                      <a:r>
                        <a:rPr lang="ro-RO" sz="14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Cerințe administrative ale apelului</a:t>
                      </a:r>
                      <a:r>
                        <a:rPr lang="en-US" sz="14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 (Anex</a:t>
                      </a:r>
                      <a:r>
                        <a:rPr lang="ro-RO" sz="14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a</a:t>
                      </a:r>
                      <a:r>
                        <a:rPr lang="en-US" sz="14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 J1)</a:t>
                      </a:r>
                      <a:endParaRPr lang="en-US" sz="1400" noProof="1">
                        <a:solidFill>
                          <a:schemeClr val="bg1"/>
                        </a:solidFill>
                        <a:latin typeface="Calibri Light" panose="020F030202020403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/>
                    </a:solidFill>
                  </a:tcPr>
                </a:tc>
              </a:tr>
              <a:tr h="926370">
                <a:tc gridSpan="2">
                  <a:txBody>
                    <a:bodyPr/>
                    <a:lstStyle/>
                    <a:p>
                      <a:pPr marL="0" lvl="0" algn="just" defTabSz="914400" rtl="0" eaLnBrk="1" latinLnBrk="0" hangingPunct="1"/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Declara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ția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Aplicant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ului</a:t>
                      </a:r>
                      <a:r>
                        <a:rPr lang="en-US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pPr marL="0" lvl="0" algn="just" defTabSz="914400" rtl="0" eaLnBrk="1" latinLnBrk="0" hangingPunct="1"/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Declarațiile de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eneriat 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Aplicant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Declara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ția A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plicant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ului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), part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ii (Declarații de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iat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)</a:t>
                      </a: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original</a:t>
                      </a: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en-US" sz="1400" kern="1200" noProof="1" smtClean="0">
                          <a:solidFill>
                            <a:srgbClr val="002060"/>
                          </a:solidFill>
                          <a:effectLst/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</a:t>
                      </a:r>
                      <a:r>
                        <a:rPr lang="ro-RO" sz="1400" kern="1200" noProof="1" smtClean="0">
                          <a:solidFill>
                            <a:srgbClr val="002060"/>
                          </a:solidFill>
                          <a:effectLst/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emnate și ștampilate</a:t>
                      </a:r>
                      <a:endParaRPr lang="en-US" sz="1400" noProof="1">
                        <a:solidFill>
                          <a:srgbClr val="002060"/>
                        </a:solidFill>
                        <a:latin typeface="Calibri Light" panose="020F030202020403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717189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Statute/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Acte constitutive/ alte documente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relevant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Pentru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Aplicant &amp;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fiecare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din proiect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Fotocopii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emnate și ștampilate 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engleză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și în limba națională </a:t>
                      </a:r>
                      <a:endParaRPr lang="en-US" sz="1400" b="0" kern="1200" noProof="1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717189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Contul de profit și pierderi, balanța 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sau orice alt document fiscal relevant pentru ultimul an pentru care au fost închise conturile contabile 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Pentru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Aplicant &amp;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fiecare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din proiect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Fotocopii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semnate și ștampilate 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engleză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și în limba națională </a:t>
                      </a:r>
                      <a:endParaRPr lang="en-US" sz="1400" b="0" kern="1200" noProof="1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717189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Certificate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de înregistrare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fiscal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ă</a:t>
                      </a:r>
                      <a:endParaRPr lang="en-US" sz="1400" noProof="1">
                        <a:solidFill>
                          <a:srgbClr val="002060"/>
                        </a:solidFill>
                        <a:latin typeface="Calibri Light" panose="020F030202020403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Pentru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Aplicant &amp;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fiecare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din proiect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Fotocopii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semnate și ștampilate 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engleză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și în limba națională </a:t>
                      </a:r>
                      <a:endParaRPr lang="en-US" sz="1400" b="0" kern="1200" noProof="1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717189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Certificate v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al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abile privind îndeplinirea obligațiilor de plată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a datoriilor la bugetul de stat consolidat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Pentru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Aplicant &amp;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fiecare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din proiect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Fotocopii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semnate și ștampilate 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engleză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și în limba națională </a:t>
                      </a:r>
                      <a:endParaRPr lang="en-US" sz="1400" b="0" kern="1200" noProof="1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726340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Certificate v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al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abile privind îndeplinirea obligațiilor de plată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a datoriilor la bugetul local 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Pentru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Aplicant &amp;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fiecare 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din proiect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Fotocopii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semnate și ștampilate </a:t>
                      </a:r>
                      <a:endParaRPr lang="en-US" sz="14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ro-RO" sz="14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engleză</a:t>
                      </a:r>
                      <a:r>
                        <a:rPr lang="ro-RO" sz="14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și în limba națională </a:t>
                      </a:r>
                      <a:endParaRPr lang="en-US" sz="1400" b="0" kern="1200" noProof="1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0778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28650" y="155705"/>
            <a:ext cx="7886700" cy="407988"/>
          </a:xfrm>
        </p:spPr>
        <p:txBody>
          <a:bodyPr>
            <a:noAutofit/>
          </a:bodyPr>
          <a:lstStyle/>
          <a:p>
            <a:pPr algn="ctr"/>
            <a:r>
              <a:rPr lang="ro-RO" sz="26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Documente suport </a:t>
            </a:r>
            <a:r>
              <a:rPr lang="en-US" sz="2600" b="1" noProof="1" smtClean="0">
                <a:solidFill>
                  <a:srgbClr val="002060"/>
                </a:solidFill>
                <a:latin typeface="Calibri Light" panose="020F0302020204030204" pitchFamily="34" charset="0"/>
              </a:rPr>
              <a:t>(2/2</a:t>
            </a:r>
            <a:r>
              <a:rPr lang="en-US" sz="2600" b="1" noProof="1">
                <a:solidFill>
                  <a:srgbClr val="002060"/>
                </a:solidFill>
                <a:latin typeface="Calibri Light" panose="020F0302020204030204" pitchFamily="34" charset="0"/>
              </a:rPr>
              <a:t>)</a:t>
            </a:r>
            <a:endParaRPr lang="en-US" sz="26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23BD5-BD4C-42DF-B336-0C115D52124F}" type="slidenum">
              <a:rPr lang="en-US" smtClean="0"/>
              <a:pPr/>
              <a:t>4</a:t>
            </a:fld>
            <a:endParaRPr lang="en-US"/>
          </a:p>
        </p:txBody>
      </p:sp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0287680"/>
              </p:ext>
            </p:extLst>
          </p:nvPr>
        </p:nvGraphicFramePr>
        <p:xfrm>
          <a:off x="1" y="700217"/>
          <a:ext cx="9144000" cy="61577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18845"/>
                <a:gridCol w="2363692"/>
                <a:gridCol w="4661463"/>
              </a:tblGrid>
              <a:tr h="893456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6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Proiecte </a:t>
                      </a:r>
                      <a:r>
                        <a:rPr lang="en-US" sz="16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HARD 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6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</a:t>
                      </a:r>
                      <a:r>
                        <a:rPr lang="en-US" sz="16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ec</a:t>
                      </a:r>
                      <a:r>
                        <a:rPr lang="ro-RO" sz="16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țiunea 2</a:t>
                      </a:r>
                      <a:r>
                        <a:rPr lang="en-US" sz="16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.6.6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6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Proiecte </a:t>
                      </a:r>
                      <a:r>
                        <a:rPr lang="en-US" sz="16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SOFT </a:t>
                      </a:r>
                      <a:r>
                        <a:rPr lang="en-US" sz="1600" baseline="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6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</a:t>
                      </a:r>
                      <a:r>
                        <a:rPr lang="en-US" sz="16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ec</a:t>
                      </a:r>
                      <a:r>
                        <a:rPr lang="ro-RO" sz="16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țiunea 2</a:t>
                      </a:r>
                      <a:r>
                        <a:rPr lang="en-US" sz="1600" b="1" kern="12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.6.5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600" noProof="1" smtClean="0">
                        <a:solidFill>
                          <a:schemeClr val="bg1"/>
                        </a:solidFill>
                        <a:latin typeface="Calibri Light" panose="020F0302020204030204" pitchFamily="34" charset="0"/>
                      </a:endParaRPr>
                    </a:p>
                    <a:p>
                      <a:pPr algn="ctr"/>
                      <a:r>
                        <a:rPr lang="ro-RO" sz="16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Cerințe administrative ale apelului</a:t>
                      </a:r>
                      <a:r>
                        <a:rPr lang="en-US" sz="16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 (Anex</a:t>
                      </a:r>
                      <a:r>
                        <a:rPr lang="ro-RO" sz="16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a</a:t>
                      </a:r>
                      <a:r>
                        <a:rPr lang="en-US" sz="1600" noProof="1" smtClean="0">
                          <a:solidFill>
                            <a:schemeClr val="bg1"/>
                          </a:solidFill>
                          <a:latin typeface="Calibri Light" panose="020F0302020204030204" pitchFamily="34" charset="0"/>
                        </a:rPr>
                        <a:t> J1)</a:t>
                      </a:r>
                      <a:endParaRPr lang="en-US" sz="1600" noProof="1">
                        <a:solidFill>
                          <a:schemeClr val="bg1"/>
                        </a:solidFill>
                        <a:latin typeface="Calibri Light" panose="020F030202020403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/>
                    </a:solidFill>
                  </a:tcPr>
                </a:tc>
              </a:tr>
              <a:tr h="1157614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Verificarea</a:t>
                      </a:r>
                      <a:r>
                        <a:rPr lang="en-US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ajutorului </a:t>
                      </a:r>
                      <a:r>
                        <a:rPr lang="en-US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de stat (model 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Anex</a:t>
                      </a:r>
                      <a:r>
                        <a:rPr lang="ro-RO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D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)</a:t>
                      </a: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Pentru 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Aplicant &amp; 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fiecare 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din proiect</a:t>
                      </a: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original</a:t>
                      </a: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en-US" sz="1600" kern="1200" noProof="1" smtClean="0">
                          <a:solidFill>
                            <a:srgbClr val="002060"/>
                          </a:solidFill>
                          <a:effectLst/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</a:t>
                      </a:r>
                      <a:r>
                        <a:rPr lang="ro-RO" sz="1600" kern="1200" noProof="1" smtClean="0">
                          <a:solidFill>
                            <a:srgbClr val="002060"/>
                          </a:solidFill>
                          <a:effectLst/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emnate și ștampilate</a:t>
                      </a: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engleză</a:t>
                      </a: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893017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Fișe de post 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(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model î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Anex</a:t>
                      </a:r>
                      <a:r>
                        <a:rPr lang="ro-RO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E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pentru</a:t>
                      </a:r>
                      <a:r>
                        <a:rPr lang="ro-RO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toate funcțiile </a:t>
                      </a:r>
                      <a:r>
                        <a:rPr lang="en-US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indicate</a:t>
                      </a:r>
                      <a:r>
                        <a:rPr lang="ro-RO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ro-RO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în </a:t>
                      </a:r>
                      <a:r>
                        <a:rPr lang="ro-RO" sz="1600" b="0" i="1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cererea de finanțare</a:t>
                      </a: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engleză</a:t>
                      </a:r>
                      <a:endParaRPr lang="en-US" sz="1600" noProof="1">
                        <a:solidFill>
                          <a:srgbClr val="002060"/>
                        </a:solidFill>
                        <a:latin typeface="Calibri Light" panose="020F030202020403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893017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Deviz componentă</a:t>
                      </a:r>
                      <a:r>
                        <a:rPr lang="ro-RO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infrastructură </a:t>
                      </a: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(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model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Anex</a:t>
                      </a:r>
                      <a:r>
                        <a:rPr lang="ro-RO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A.1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pentru fiecare 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care realizează o parte din componenta de infrastructură </a:t>
                      </a: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în engleză </a:t>
                      </a: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713831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Justifica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rea 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cost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urilor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(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model î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Anex</a:t>
                      </a:r>
                      <a:r>
                        <a:rPr lang="ro-RO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A.2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pentru fiecare 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Part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ner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în engleză </a:t>
                      </a: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713831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lanul financiar al proiectului 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(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model în</a:t>
                      </a:r>
                      <a:r>
                        <a:rPr lang="ro-RO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Anex</a:t>
                      </a:r>
                      <a:r>
                        <a:rPr lang="ro-RO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a</a:t>
                      </a:r>
                      <a:r>
                        <a:rPr lang="en-US" sz="1600" b="1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A.3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Pe proiect</a:t>
                      </a: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în engleză </a:t>
                      </a: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893017">
                <a:tc gridSpan="2"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Împuternicire pentru persoana care semnează documentele proiectului </a:t>
                      </a:r>
                      <a:endParaRPr lang="en-US" sz="1600" b="0" kern="1200" noProof="1" smtClean="0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original, 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semnată și ștampilată de către reprezentantul legal</a:t>
                      </a:r>
                      <a:r>
                        <a:rPr lang="ro-RO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pPr marL="285750" marR="0" lvl="0" indent="-28575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Calibri Light" panose="020F0302020204030204" pitchFamily="34" charset="0"/>
                        <a:buChar char="—"/>
                        <a:tabLst/>
                        <a:defRPr/>
                      </a:pP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î</a:t>
                      </a:r>
                      <a:r>
                        <a:rPr lang="en-US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n </a:t>
                      </a:r>
                      <a:r>
                        <a:rPr lang="ro-RO" sz="1600" b="0" kern="120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engleză</a:t>
                      </a:r>
                      <a:r>
                        <a:rPr lang="ro-RO" sz="1600" b="0" kern="1200" baseline="0" noProof="1" smtClean="0">
                          <a:solidFill>
                            <a:srgbClr val="002060"/>
                          </a:solidFill>
                          <a:latin typeface="Calibri Light" panose="020F0302020204030204" pitchFamily="34" charset="0"/>
                          <a:ea typeface="+mn-ea"/>
                          <a:cs typeface="+mn-cs"/>
                        </a:rPr>
                        <a:t> </a:t>
                      </a:r>
                      <a:endParaRPr lang="en-US" sz="1600" b="0" kern="1200" noProof="1">
                        <a:solidFill>
                          <a:srgbClr val="002060"/>
                        </a:solidFill>
                        <a:latin typeface="Calibri Light" panose="020F0302020204030204" pitchFamily="34" charset="0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83147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50437" y="853439"/>
            <a:ext cx="7885670" cy="1923627"/>
          </a:xfrm>
        </p:spPr>
        <p:txBody>
          <a:bodyPr>
            <a:normAutofit fontScale="92500" lnSpcReduction="10000"/>
          </a:bodyPr>
          <a:lstStyle/>
          <a:p>
            <a:r>
              <a:rPr lang="ro-RO" b="1" dirty="0" smtClean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Vă mulțumim pentru atenție</a:t>
            </a:r>
            <a:r>
              <a:rPr lang="en-GB" b="1" dirty="0" smtClean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!</a:t>
            </a:r>
            <a:endParaRPr lang="ro-RO" b="1" dirty="0" smtClean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endParaRPr lang="en-GB" b="1" dirty="0" smtClean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r>
              <a:rPr lang="ro-RO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Vă rugăm să verificați </a:t>
            </a:r>
            <a:r>
              <a:rPr lang="en-US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periodic</a:t>
            </a:r>
            <a:r>
              <a:rPr lang="ro-RO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 noutățile postate pe site</a:t>
            </a:r>
            <a:r>
              <a:rPr lang="en-US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-</a:t>
            </a:r>
            <a:r>
              <a:rPr lang="en-US" dirty="0" err="1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ul</a:t>
            </a:r>
            <a:r>
              <a:rPr lang="en-US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 </a:t>
            </a:r>
            <a:r>
              <a:rPr lang="en-US" dirty="0" err="1" smtClean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oficial</a:t>
            </a:r>
            <a:r>
              <a:rPr lang="en-US" dirty="0" smtClean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 </a:t>
            </a:r>
            <a:r>
              <a:rPr lang="en-US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al</a:t>
            </a:r>
            <a:r>
              <a:rPr lang="ro-RO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 Programului </a:t>
            </a:r>
            <a:r>
              <a:rPr lang="en-US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 </a:t>
            </a:r>
          </a:p>
          <a:p>
            <a:r>
              <a:rPr lang="en-US" b="1" dirty="0">
                <a:solidFill>
                  <a:srgbClr val="002060"/>
                </a:solidFill>
                <a:latin typeface="Calibri Light" panose="020F0302020204030204" pitchFamily="34" charset="0"/>
              </a:rPr>
              <a:t>www.ro-ua.net</a:t>
            </a:r>
            <a:endParaRPr lang="en-GB" b="1" dirty="0">
              <a:solidFill>
                <a:srgbClr val="002060"/>
              </a:solidFill>
              <a:latin typeface="Calibri Light" panose="020F0302020204030204" pitchFamily="34" charset="0"/>
            </a:endParaRPr>
          </a:p>
          <a:p>
            <a:endParaRPr lang="en-US" b="1" dirty="0" smtClean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pPr algn="just"/>
            <a:endParaRPr lang="en-US" dirty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650437" y="3278111"/>
            <a:ext cx="8085437" cy="21072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o-RO" b="1" dirty="0">
                <a:solidFill>
                  <a:srgbClr val="C00000"/>
                </a:solidFill>
                <a:latin typeface="Trebuchet MS" panose="020B0603020202020204" pitchFamily="34" charset="0"/>
                <a:cs typeface="Arial" panose="020B0604020202020204" pitchFamily="34" charset="0"/>
              </a:rPr>
              <a:t>Secretariatul Tehnic Comun </a:t>
            </a:r>
            <a:endParaRPr lang="en-US" b="1" dirty="0">
              <a:solidFill>
                <a:srgbClr val="C00000"/>
              </a:solidFill>
              <a:latin typeface="Trebuchet MS" panose="020B0603020202020204" pitchFamily="34" charset="0"/>
              <a:cs typeface="Arial" panose="020B0604020202020204" pitchFamily="34" charset="0"/>
            </a:endParaRPr>
          </a:p>
          <a:p>
            <a:pPr algn="ctr">
              <a:lnSpc>
                <a:spcPct val="70000"/>
              </a:lnSpc>
              <a:spcBef>
                <a:spcPts val="1000"/>
              </a:spcBef>
            </a:pPr>
            <a:r>
              <a:rPr lang="ro-RO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Biroul </a:t>
            </a:r>
            <a:r>
              <a:rPr lang="en-US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Regional</a:t>
            </a:r>
            <a:r>
              <a:rPr lang="ro-RO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 pentru Cooperare </a:t>
            </a:r>
            <a:r>
              <a:rPr lang="ro-RO" sz="2200" b="1" dirty="0" err="1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Tranfrontalieră</a:t>
            </a:r>
            <a:r>
              <a:rPr lang="ro-RO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 </a:t>
            </a:r>
          </a:p>
          <a:p>
            <a:pPr algn="ctr">
              <a:lnSpc>
                <a:spcPct val="70000"/>
              </a:lnSpc>
              <a:spcBef>
                <a:spcPts val="1000"/>
              </a:spcBef>
            </a:pPr>
            <a:r>
              <a:rPr lang="ro-RO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pentru granița România </a:t>
            </a:r>
            <a:r>
              <a:rPr lang="en-US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– U</a:t>
            </a:r>
            <a:r>
              <a:rPr lang="ro-RO" sz="2200" b="1" dirty="0" err="1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craina</a:t>
            </a:r>
            <a:r>
              <a:rPr lang="ro-RO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 </a:t>
            </a:r>
            <a:endParaRPr lang="ro-RO" sz="2200" b="1" dirty="0" smtClean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pPr algn="ctr">
              <a:lnSpc>
                <a:spcPct val="70000"/>
              </a:lnSpc>
              <a:spcBef>
                <a:spcPts val="1000"/>
              </a:spcBef>
            </a:pPr>
            <a:endParaRPr lang="en-US" sz="2200" b="1" dirty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pPr algn="ctr">
              <a:lnSpc>
                <a:spcPct val="70000"/>
              </a:lnSpc>
              <a:spcBef>
                <a:spcPts val="1000"/>
              </a:spcBef>
            </a:pPr>
            <a:r>
              <a:rPr lang="ro-RO" sz="2200" b="1" dirty="0" smtClean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Strada </a:t>
            </a:r>
            <a:r>
              <a:rPr lang="en-US" sz="2200" b="1" dirty="0" err="1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Bistri</a:t>
            </a:r>
            <a:r>
              <a:rPr lang="ro-RO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ț</a:t>
            </a:r>
            <a:r>
              <a:rPr lang="en-US" sz="2200" b="1" dirty="0" err="1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ei</a:t>
            </a:r>
            <a:r>
              <a:rPr lang="ro-RO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 8A</a:t>
            </a:r>
            <a:r>
              <a:rPr lang="en-US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, 720274 </a:t>
            </a:r>
            <a:r>
              <a:rPr lang="en-US" sz="2200" b="1" dirty="0" err="1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Suceava</a:t>
            </a:r>
            <a:r>
              <a:rPr lang="en-US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, Rom</a:t>
            </a:r>
            <a:r>
              <a:rPr lang="ro-RO" sz="2200" b="1" dirty="0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â</a:t>
            </a:r>
            <a:r>
              <a:rPr lang="en-US" sz="2200" b="1" dirty="0" err="1">
                <a:solidFill>
                  <a:srgbClr val="002060"/>
                </a:solidFill>
                <a:latin typeface="Calibri Light" panose="020F0302020204030204" pitchFamily="34" charset="0"/>
                <a:cs typeface="Arial" panose="020B0604020202020204" pitchFamily="34" charset="0"/>
              </a:rPr>
              <a:t>nia</a:t>
            </a:r>
            <a:endParaRPr lang="en-US" sz="2200" b="1" dirty="0">
              <a:solidFill>
                <a:srgbClr val="002060"/>
              </a:solidFill>
              <a:latin typeface="Calibri Light" panose="020F030202020403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dirty="0">
                <a:latin typeface="Trebuchet MS" panose="020B0603020202020204" pitchFamily="34" charset="0"/>
                <a:cs typeface="Arial" panose="020B0604020202020204" pitchFamily="34" charset="0"/>
                <a:hlinkClick r:id="rId2"/>
              </a:rPr>
              <a:t>info.ro-ua@brctsuceava.ro</a:t>
            </a:r>
            <a:r>
              <a:rPr lang="en-US" dirty="0">
                <a:latin typeface="Trebuchet MS" panose="020B0603020202020204" pitchFamily="34" charset="0"/>
                <a:cs typeface="Arial" panose="020B06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515487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1853</TotalTime>
  <Words>553</Words>
  <Application>Microsoft Office PowerPoint</Application>
  <PresentationFormat>On-screen Show (4:3)</PresentationFormat>
  <Paragraphs>91</Paragraphs>
  <Slides>5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Arial</vt:lpstr>
      <vt:lpstr>Calibri</vt:lpstr>
      <vt:lpstr>Calibri Light</vt:lpstr>
      <vt:lpstr>Trebuchet MS</vt:lpstr>
      <vt:lpstr>Wingdings</vt:lpstr>
      <vt:lpstr>Office Theme</vt:lpstr>
      <vt:lpstr>Programul Operațional Comun  România – Ucraina 2014 – 2020   Documente suport pentru  proiecte HARD și proiecte SOFT  </vt:lpstr>
      <vt:lpstr>Documentele suport</vt:lpstr>
      <vt:lpstr>Documente suport (1/2)</vt:lpstr>
      <vt:lpstr>Documente suport (2/2)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Bogdan Tanasa</dc:creator>
  <cp:lastModifiedBy>Ingrid Bucsa</cp:lastModifiedBy>
  <cp:revision>210</cp:revision>
  <dcterms:created xsi:type="dcterms:W3CDTF">2017-06-21T06:24:46Z</dcterms:created>
  <dcterms:modified xsi:type="dcterms:W3CDTF">2018-03-12T05:45:29Z</dcterms:modified>
</cp:coreProperties>
</file>

<file path=docProps/thumbnail.jpeg>
</file>