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65" r:id="rId3"/>
    <p:sldId id="290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2" r:id="rId14"/>
    <p:sldId id="303" r:id="rId15"/>
    <p:sldId id="304" r:id="rId16"/>
    <p:sldId id="305" r:id="rId17"/>
    <p:sldId id="306" r:id="rId18"/>
    <p:sldId id="307" r:id="rId19"/>
    <p:sldId id="308" r:id="rId2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0" clrIdx="0">
    <p:extLst>
      <p:ext uri="{19B8F6BF-5375-455C-9EA6-DF929625EA0E}">
        <p15:presenceInfo xmlns:p15="http://schemas.microsoft.com/office/powerpoint/2012/main" userId="Windows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94660"/>
  </p:normalViewPr>
  <p:slideViewPr>
    <p:cSldViewPr snapToGrid="0">
      <p:cViewPr varScale="1">
        <p:scale>
          <a:sx n="80" d="100"/>
          <a:sy n="80" d="100"/>
        </p:scale>
        <p:origin x="619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CE584AE-4EC8-40E2-9545-68425E3F78E9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8A1DEDA-E336-4D4F-AD3B-1DCA110D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132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530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9531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2808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6086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9973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Activitatea</a:t>
            </a:r>
            <a:r>
              <a:rPr lang="en-US" dirty="0" smtClean="0"/>
              <a:t> 1.2 nu are date – interval de </a:t>
            </a:r>
            <a:r>
              <a:rPr lang="en-US" dirty="0" err="1" smtClean="0"/>
              <a:t>timp</a:t>
            </a:r>
            <a:r>
              <a:rPr lang="en-US" dirty="0" smtClean="0"/>
              <a:t>, deliverable, </a:t>
            </a:r>
            <a:r>
              <a:rPr lang="en-US" dirty="0" err="1" smtClean="0"/>
              <a:t>pentru</a:t>
            </a:r>
            <a:r>
              <a:rPr lang="en-US" dirty="0" smtClean="0"/>
              <a:t> ca a </a:t>
            </a:r>
            <a:r>
              <a:rPr lang="en-US" dirty="0" err="1" smtClean="0"/>
              <a:t>fost</a:t>
            </a:r>
            <a:r>
              <a:rPr lang="en-US" dirty="0" smtClean="0"/>
              <a:t> </a:t>
            </a:r>
            <a:r>
              <a:rPr lang="en-US" dirty="0" err="1" smtClean="0"/>
              <a:t>introdusa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</a:t>
            </a:r>
            <a:r>
              <a:rPr lang="en-US" baseline="0" dirty="0" smtClean="0"/>
              <a:t> nu au </a:t>
            </a:r>
            <a:r>
              <a:rPr lang="en-US" baseline="0" dirty="0" err="1" smtClean="0"/>
              <a:t>fost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completate</a:t>
            </a:r>
            <a:r>
              <a:rPr lang="en-US" baseline="0" dirty="0" smtClean="0"/>
              <a:t> date.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8388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182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0694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615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044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033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226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712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804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4761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0143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231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582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92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055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401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669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498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332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96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183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505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61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28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7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info.ro-ua-md@brctsuceava.r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o-RO" sz="3000" b="1" noProof="1" smtClean="0">
                <a:solidFill>
                  <a:srgbClr val="002060"/>
                </a:solidFill>
              </a:rPr>
              <a:t>Programul Operațional Comun</a:t>
            </a:r>
            <a:br>
              <a:rPr lang="ro-RO" sz="3000" b="1" noProof="1" smtClean="0">
                <a:solidFill>
                  <a:srgbClr val="002060"/>
                </a:solidFill>
              </a:rPr>
            </a:br>
            <a:r>
              <a:rPr lang="ro-RO" sz="3000" b="1" noProof="1" smtClean="0">
                <a:solidFill>
                  <a:srgbClr val="002060"/>
                </a:solidFill>
              </a:rPr>
              <a:t>România – Ucraina 2014-2020</a:t>
            </a:r>
            <a:br>
              <a:rPr lang="ro-RO" sz="3000" b="1" noProof="1" smtClean="0">
                <a:solidFill>
                  <a:srgbClr val="002060"/>
                </a:solidFill>
              </a:rPr>
            </a:br>
            <a:r>
              <a:rPr lang="ro-RO" sz="3000" b="1" noProof="1" smtClean="0">
                <a:solidFill>
                  <a:srgbClr val="C00000"/>
                </a:solidFill>
              </a:rPr>
              <a:t/>
            </a:r>
            <a:br>
              <a:rPr lang="ro-RO" sz="3000" b="1" noProof="1" smtClean="0">
                <a:solidFill>
                  <a:srgbClr val="C00000"/>
                </a:solidFill>
              </a:rPr>
            </a:br>
            <a:r>
              <a:rPr lang="en-US" sz="3000" b="1" noProof="1" smtClean="0">
                <a:solidFill>
                  <a:srgbClr val="C00000"/>
                </a:solidFill>
              </a:rPr>
              <a:t>COMPLETAREA</a:t>
            </a:r>
            <a:r>
              <a:rPr lang="ro-RO" sz="3000" b="1" noProof="1" smtClean="0">
                <a:solidFill>
                  <a:srgbClr val="C00000"/>
                </a:solidFill>
              </a:rPr>
              <a:t> </a:t>
            </a:r>
            <a:r>
              <a:rPr lang="en-US" sz="3000" b="1" noProof="1">
                <a:solidFill>
                  <a:srgbClr val="C00000"/>
                </a:solidFill>
              </a:rPr>
              <a:t>CERERII DE FINAN</a:t>
            </a:r>
            <a:r>
              <a:rPr lang="ro-RO" sz="3000" b="1" noProof="1">
                <a:solidFill>
                  <a:srgbClr val="C00000"/>
                </a:solidFill>
              </a:rPr>
              <a:t>Ț</a:t>
            </a:r>
            <a:r>
              <a:rPr lang="en-US" sz="3000" b="1" noProof="1">
                <a:solidFill>
                  <a:srgbClr val="C00000"/>
                </a:solidFill>
              </a:rPr>
              <a:t>ARE</a:t>
            </a:r>
            <a:r>
              <a:rPr lang="ro-RO" sz="3000" b="1" noProof="1">
                <a:solidFill>
                  <a:srgbClr val="C00000"/>
                </a:solidFill>
              </a:rPr>
              <a:t> </a:t>
            </a:r>
            <a:r>
              <a:rPr lang="en-US" sz="3000" b="1" noProof="1">
                <a:solidFill>
                  <a:srgbClr val="C00000"/>
                </a:solidFill>
              </a:rPr>
              <a:t>(</a:t>
            </a:r>
            <a:r>
              <a:rPr lang="en-US" sz="3000" b="1" noProof="1" smtClean="0">
                <a:solidFill>
                  <a:srgbClr val="C00000"/>
                </a:solidFill>
              </a:rPr>
              <a:t>I</a:t>
            </a:r>
            <a:r>
              <a:rPr lang="ro-RO" sz="3000" b="1" noProof="1">
                <a:solidFill>
                  <a:srgbClr val="C00000"/>
                </a:solidFill>
              </a:rPr>
              <a:t>I</a:t>
            </a:r>
            <a:r>
              <a:rPr lang="en-US" sz="3000" b="1" noProof="1" smtClean="0">
                <a:solidFill>
                  <a:srgbClr val="C00000"/>
                </a:solidFill>
              </a:rPr>
              <a:t>)</a:t>
            </a:r>
            <a:endParaRPr lang="en-US" sz="3000" dirty="0">
              <a:solidFill>
                <a:srgbClr val="00206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218757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166076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51315" y="1346303"/>
            <a:ext cx="5518179" cy="3239107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o-RO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Verificați </a:t>
            </a:r>
            <a:r>
              <a:rPr lang="ro-RO" sz="1900" b="1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Grila de Evaluare pentru Pasul 2 </a:t>
            </a:r>
            <a:r>
              <a:rPr lang="ro-RO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(evaluare tehnică și financiară), criteriul referitor la infrastructură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ro-RO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o-RO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2.2 (c) Contribuția partenerilor la proiect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o-RO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3.1 (a) Pregătirea proiectului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o-RO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3.3 (c) Descrierea componentei de infrastructură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o-RO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3.3 (e) Fezabilitatea financiară a componentei de infrastructură </a:t>
            </a:r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   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002060"/>
              </a:solidFill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ro-RO" sz="1900" noProof="1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98880" y="217318"/>
            <a:ext cx="5475360" cy="1032096"/>
          </a:xfrm>
        </p:spPr>
        <p:txBody>
          <a:bodyPr>
            <a:normAutofit/>
          </a:bodyPr>
          <a:lstStyle/>
          <a:p>
            <a:pPr algn="ctr"/>
            <a:r>
              <a:rPr lang="en-US" sz="2600" b="1" noProof="1" smtClean="0">
                <a:solidFill>
                  <a:srgbClr val="002060"/>
                </a:solidFill>
              </a:rPr>
              <a:t>C.4 Workplan per Group of Activities -</a:t>
            </a:r>
            <a:br>
              <a:rPr lang="en-US" sz="2600" b="1" noProof="1" smtClean="0">
                <a:solidFill>
                  <a:srgbClr val="002060"/>
                </a:solidFill>
              </a:rPr>
            </a:br>
            <a:r>
              <a:rPr lang="en-US" sz="2600" b="1" noProof="1" smtClean="0">
                <a:solidFill>
                  <a:srgbClr val="002060"/>
                </a:solidFill>
              </a:rPr>
              <a:t>- </a:t>
            </a:r>
            <a:r>
              <a:rPr lang="en-US" sz="2600" b="1" noProof="1" smtClean="0">
                <a:solidFill>
                  <a:srgbClr val="C00000"/>
                </a:solidFill>
              </a:rPr>
              <a:t>GA 4 Infrastructure </a:t>
            </a:r>
            <a:r>
              <a:rPr lang="en-US" sz="2600" b="1" noProof="1" smtClean="0">
                <a:solidFill>
                  <a:srgbClr val="002060"/>
                </a:solidFill>
              </a:rPr>
              <a:t>(9/1</a:t>
            </a:r>
            <a:r>
              <a:rPr lang="ro-RO" sz="2600" b="1" noProof="1" smtClean="0">
                <a:solidFill>
                  <a:srgbClr val="002060"/>
                </a:solidFill>
              </a:rPr>
              <a:t>0</a:t>
            </a:r>
            <a:r>
              <a:rPr lang="en-US" sz="2600" b="1" noProof="1" smtClean="0">
                <a:solidFill>
                  <a:srgbClr val="002060"/>
                </a:solidFill>
              </a:rPr>
              <a:t>)</a:t>
            </a:r>
            <a:endParaRPr lang="en-US" sz="2600" b="1" noProof="1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8347"/>
            <a:ext cx="5918773" cy="16385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687" y="4899617"/>
            <a:ext cx="3401863" cy="2987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773" y="96154"/>
            <a:ext cx="6142632" cy="59214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94615" y="96154"/>
            <a:ext cx="1077885" cy="38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92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79586" y="1780859"/>
            <a:ext cx="5538263" cy="2565335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Verificați </a:t>
            </a:r>
            <a:r>
              <a:rPr lang="ro-RO" sz="1900" b="1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Grila de Evaluare pentru Pasul 2 </a:t>
            </a:r>
            <a:r>
              <a:rPr lang="ro-RO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(evaluare tehnică și financiară), criteriul referitor la infrastructură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3.3 (d) Fezabilitatea tehnică a componentei de infrastructură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   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1900" noProof="1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10483" y="269344"/>
            <a:ext cx="5441906" cy="1032096"/>
          </a:xfrm>
        </p:spPr>
        <p:txBody>
          <a:bodyPr>
            <a:normAutofit/>
          </a:bodyPr>
          <a:lstStyle/>
          <a:p>
            <a:pPr algn="ctr"/>
            <a:r>
              <a:rPr lang="ro-RO" sz="2600" b="1" noProof="1" smtClean="0">
                <a:solidFill>
                  <a:srgbClr val="002060"/>
                </a:solidFill>
              </a:rPr>
              <a:t>C.4 Workplan per Group of Activities -</a:t>
            </a:r>
            <a:br>
              <a:rPr lang="ro-RO" sz="2600" b="1" noProof="1" smtClean="0">
                <a:solidFill>
                  <a:srgbClr val="002060"/>
                </a:solidFill>
              </a:rPr>
            </a:br>
            <a:r>
              <a:rPr lang="ro-RO" sz="2600" b="1" noProof="1" smtClean="0">
                <a:solidFill>
                  <a:srgbClr val="002060"/>
                </a:solidFill>
              </a:rPr>
              <a:t>- </a:t>
            </a:r>
            <a:r>
              <a:rPr lang="ro-RO" sz="2600" b="1" noProof="1" smtClean="0">
                <a:solidFill>
                  <a:srgbClr val="C00000"/>
                </a:solidFill>
              </a:rPr>
              <a:t>GA 4 Infrastucture </a:t>
            </a:r>
            <a:r>
              <a:rPr lang="ro-RO" sz="2600" b="1" noProof="1" smtClean="0">
                <a:solidFill>
                  <a:srgbClr val="002060"/>
                </a:solidFill>
              </a:rPr>
              <a:t>(10/11)</a:t>
            </a:r>
            <a:endParaRPr lang="ro-RO" sz="2600" b="1" noProof="1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505" y="4196829"/>
            <a:ext cx="3401863" cy="29873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584" y="185964"/>
            <a:ext cx="6016428" cy="45886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54" y="4586300"/>
            <a:ext cx="6007729" cy="21338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3244" y="5774239"/>
            <a:ext cx="841321" cy="2987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2583" y="185964"/>
            <a:ext cx="841321" cy="2987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2582" y="917435"/>
            <a:ext cx="841321" cy="2987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6815" y="1938037"/>
            <a:ext cx="841321" cy="29873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0534" y="3060201"/>
            <a:ext cx="841321" cy="29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04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56474" y="1653558"/>
            <a:ext cx="5570145" cy="2700370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Verificați </a:t>
            </a:r>
            <a:r>
              <a:rPr lang="ro-RO" sz="1900" b="1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Grila de Evaluare pentru Pasul 2 </a:t>
            </a:r>
            <a:r>
              <a:rPr lang="ro-RO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(evaluare tehnică și financiară), criteriul referitor la infrastructură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3.3 (d) Fezabilitatea tehnică a componentei de infrastructură </a:t>
            </a:r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    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ro-RO" sz="1900" noProof="1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473" y="342901"/>
            <a:ext cx="5570145" cy="1032096"/>
          </a:xfrm>
        </p:spPr>
        <p:txBody>
          <a:bodyPr>
            <a:normAutofit/>
          </a:bodyPr>
          <a:lstStyle/>
          <a:p>
            <a:pPr algn="ctr"/>
            <a:r>
              <a:rPr lang="ro-RO" sz="2600" b="1" noProof="1" smtClean="0">
                <a:solidFill>
                  <a:srgbClr val="002060"/>
                </a:solidFill>
              </a:rPr>
              <a:t>C.4 Workplan per Group of Activities  -</a:t>
            </a:r>
            <a:br>
              <a:rPr lang="ro-RO" sz="2600" b="1" noProof="1" smtClean="0">
                <a:solidFill>
                  <a:srgbClr val="002060"/>
                </a:solidFill>
              </a:rPr>
            </a:br>
            <a:r>
              <a:rPr lang="ro-RO" sz="2600" b="1" noProof="1" smtClean="0">
                <a:solidFill>
                  <a:srgbClr val="002060"/>
                </a:solidFill>
              </a:rPr>
              <a:t>- </a:t>
            </a:r>
            <a:r>
              <a:rPr lang="ro-RO" sz="2600" b="1" noProof="1" smtClean="0">
                <a:solidFill>
                  <a:srgbClr val="C00000"/>
                </a:solidFill>
              </a:rPr>
              <a:t>GA 4 Infrastructure </a:t>
            </a:r>
            <a:r>
              <a:rPr lang="ro-RO" sz="2600" b="1" noProof="1" smtClean="0">
                <a:solidFill>
                  <a:srgbClr val="002060"/>
                </a:solidFill>
              </a:rPr>
              <a:t>(11/11)</a:t>
            </a:r>
            <a:endParaRPr lang="ro-RO" sz="2600" b="1" noProof="1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505" y="4001294"/>
            <a:ext cx="3401863" cy="2987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425" y="77873"/>
            <a:ext cx="6203647" cy="52327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3928"/>
            <a:ext cx="5883095" cy="24292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5424" y="0"/>
            <a:ext cx="841321" cy="2987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6745" y="1626044"/>
            <a:ext cx="841321" cy="2987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190" y="5011874"/>
            <a:ext cx="841321" cy="2987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1039" y="5568535"/>
            <a:ext cx="841321" cy="29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43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44855" y="2152015"/>
            <a:ext cx="4731945" cy="3024751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Verificați </a:t>
            </a:r>
            <a:r>
              <a:rPr lang="ro-RO" sz="1900" b="1" noProof="1" smtClean="0">
                <a:solidFill>
                  <a:srgbClr val="0000FF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Grila de Evaluare pentru Pasul 2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(evaluare tehnică și financiară), criteriul referitor la dezvoltarea capacităților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700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3.1 (a) Pregătirea proiectului           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700" noProof="1" smtClean="0">
                <a:solidFill>
                  <a:srgbClr val="0000FF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3.3 (d) Fezabilitatea tehnică a componentei de infrastructură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ro-RO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46454" y="84959"/>
            <a:ext cx="8116495" cy="1269241"/>
          </a:xfrm>
        </p:spPr>
        <p:txBody>
          <a:bodyPr>
            <a:normAutofit/>
          </a:bodyPr>
          <a:lstStyle/>
          <a:p>
            <a:pPr algn="ctr"/>
            <a:r>
              <a:rPr lang="ro-RO" sz="2600" b="1" noProof="1" smtClean="0">
                <a:solidFill>
                  <a:srgbClr val="002060"/>
                </a:solidFill>
              </a:rPr>
              <a:t>PROJECT DESCRIPTION </a:t>
            </a:r>
            <a:r>
              <a:rPr lang="ro-RO" sz="2600" b="1" noProof="1" smtClean="0">
                <a:solidFill>
                  <a:srgbClr val="C00000"/>
                </a:solidFill>
              </a:rPr>
              <a:t>C.5 Capacity building activities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4085" y="4291083"/>
            <a:ext cx="3401863" cy="29873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814" y="1825625"/>
            <a:ext cx="7216186" cy="1552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948" y="4575664"/>
            <a:ext cx="6477904" cy="20957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27665" y="1853285"/>
            <a:ext cx="1220760" cy="4334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8492" y="4973972"/>
            <a:ext cx="1142268" cy="40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12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116" y="191744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04799" y="1809894"/>
            <a:ext cx="4791075" cy="3134622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Verificați </a:t>
            </a:r>
            <a:r>
              <a:rPr lang="en-GB" sz="1900" b="1" dirty="0" err="1" smtClean="0">
                <a:solidFill>
                  <a:srgbClr val="0000FF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Gri</a:t>
            </a:r>
            <a:r>
              <a:rPr lang="ro-RO" sz="1900" b="1" dirty="0" smtClean="0">
                <a:solidFill>
                  <a:srgbClr val="0000FF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la de Evaluare pentru Pasul </a:t>
            </a:r>
            <a:r>
              <a:rPr lang="en-GB" sz="1900" b="1" dirty="0" smtClean="0">
                <a:solidFill>
                  <a:srgbClr val="0000FF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2 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</a:t>
            </a:r>
            <a:r>
              <a:rPr 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evaluare tehnică și financiară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)</a:t>
            </a:r>
            <a:r>
              <a:rPr 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criteriul referitor la cerințele privind flexibilitatea </a:t>
            </a:r>
            <a:endParaRPr lang="en-GB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en-GB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2.2 (a) Relevan</a:t>
            </a:r>
            <a:r>
              <a:rPr lang="ro-RO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ța parteneriatului pentru proiect </a:t>
            </a:r>
            <a:endParaRPr lang="en-US" sz="1700" noProof="1">
              <a:solidFill>
                <a:srgbClr val="0000FF"/>
              </a:solidFill>
              <a:latin typeface="+mj-lt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3.1 (c</a:t>
            </a:r>
            <a:r>
              <a:rPr lang="en-GB" sz="1700" dirty="0">
                <a:solidFill>
                  <a:srgbClr val="0000FF"/>
                </a:solidFill>
                <a:latin typeface="+mj-lt"/>
              </a:rPr>
              <a:t>) </a:t>
            </a: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P</a:t>
            </a:r>
            <a:r>
              <a:rPr lang="ro-RO" sz="1700" dirty="0" err="1" smtClean="0">
                <a:solidFill>
                  <a:srgbClr val="0000FF"/>
                </a:solidFill>
                <a:latin typeface="+mj-lt"/>
              </a:rPr>
              <a:t>lanificare</a:t>
            </a:r>
            <a:r>
              <a:rPr lang="ro-RO" sz="1700" dirty="0" smtClean="0">
                <a:solidFill>
                  <a:srgbClr val="0000FF"/>
                </a:solidFill>
                <a:latin typeface="+mj-lt"/>
              </a:rPr>
              <a:t> </a:t>
            </a: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&amp; met</a:t>
            </a:r>
            <a:r>
              <a:rPr lang="ro-RO" sz="1700" dirty="0" err="1" smtClean="0">
                <a:solidFill>
                  <a:srgbClr val="0000FF"/>
                </a:solidFill>
                <a:latin typeface="+mj-lt"/>
              </a:rPr>
              <a:t>odologie</a:t>
            </a:r>
            <a:r>
              <a:rPr lang="ro-RO" sz="1700" dirty="0" smtClean="0">
                <a:solidFill>
                  <a:srgbClr val="0000FF"/>
                </a:solidFill>
                <a:latin typeface="+mj-lt"/>
              </a:rPr>
              <a:t> </a:t>
            </a:r>
            <a:r>
              <a:rPr lang="en-US" sz="1900" noProof="1" smtClean="0">
                <a:solidFill>
                  <a:srgbClr val="002060"/>
                </a:solidFill>
                <a:latin typeface="+mj-lt"/>
              </a:rPr>
              <a:t>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		</a:t>
            </a:r>
            <a:r>
              <a:rPr lang="en-US" sz="1900" noProof="1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655246" y="13679"/>
            <a:ext cx="7513245" cy="1032096"/>
          </a:xfrm>
        </p:spPr>
        <p:txBody>
          <a:bodyPr>
            <a:normAutofit/>
          </a:bodyPr>
          <a:lstStyle/>
          <a:p>
            <a:pPr algn="ctr"/>
            <a:r>
              <a:rPr lang="en-US" sz="2600" b="1" noProof="1" smtClean="0">
                <a:solidFill>
                  <a:srgbClr val="002060"/>
                </a:solidFill>
              </a:rPr>
              <a:t>PROJECT DESCRIPTION</a:t>
            </a:r>
            <a:r>
              <a:rPr lang="ro-RO" sz="2600" b="1" noProof="1" smtClean="0">
                <a:solidFill>
                  <a:srgbClr val="002060"/>
                </a:solidFill>
              </a:rPr>
              <a:t> </a:t>
            </a:r>
            <a:r>
              <a:rPr lang="en-US" sz="2600" b="1" noProof="1" smtClean="0">
                <a:solidFill>
                  <a:srgbClr val="002060"/>
                </a:solidFill>
              </a:rPr>
              <a:t>- </a:t>
            </a:r>
            <a:r>
              <a:rPr lang="en-US" sz="2600" b="1" noProof="1" smtClean="0">
                <a:solidFill>
                  <a:srgbClr val="C00000"/>
                </a:solidFill>
              </a:rPr>
              <a:t>C.6 Flexibility rules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384" y="843800"/>
            <a:ext cx="6534168" cy="30256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353" y="5011422"/>
            <a:ext cx="6449325" cy="17147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6827" y="4633593"/>
            <a:ext cx="2676376" cy="3109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5191" y="2356637"/>
            <a:ext cx="1052920" cy="37386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6790" y="1168654"/>
            <a:ext cx="841321" cy="29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82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116" y="191744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ro-RO" altLang="en-US" sz="2000" b="1" i="1" noProof="1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ro-RO" altLang="en-US" sz="2000" noProof="1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o-RO" sz="2000" noProof="1" smtClean="0"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ro-RO" noProof="1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82816" y="1751965"/>
            <a:ext cx="5684634" cy="2823699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Grupuri de activități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 Activități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 Livrabile 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ro-RO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o-RO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Calendarul indicativ de activități 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(diagrama </a:t>
            </a:r>
            <a:r>
              <a:rPr lang="ro-RO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Gantt) reprezintă un instrument important de implementare. </a:t>
            </a:r>
            <a:endParaRPr lang="ro-RO" sz="1900" noProof="1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6372225" cy="1228298"/>
          </a:xfrm>
        </p:spPr>
        <p:txBody>
          <a:bodyPr>
            <a:normAutofit/>
          </a:bodyPr>
          <a:lstStyle/>
          <a:p>
            <a:pPr algn="ctr"/>
            <a:r>
              <a:rPr lang="ro-RO" sz="2600" b="1" noProof="1" smtClean="0">
                <a:solidFill>
                  <a:srgbClr val="002060"/>
                </a:solidFill>
              </a:rPr>
              <a:t>PROJECT DESCRIPTION - </a:t>
            </a:r>
            <a:r>
              <a:rPr lang="ro-RO" sz="2600" b="1" noProof="1" smtClean="0">
                <a:solidFill>
                  <a:srgbClr val="C00000"/>
                </a:solidFill>
              </a:rPr>
              <a:t>C.7 Indicative timeplan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941" y="87151"/>
            <a:ext cx="5111476" cy="6671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8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116" y="191744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38843" y="1170648"/>
            <a:ext cx="5676900" cy="2861635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Verificați </a:t>
            </a:r>
            <a:r>
              <a:rPr lang="ro-RO" sz="1900" b="1" dirty="0" smtClean="0">
                <a:solidFill>
                  <a:srgbClr val="0000FF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Grila de Evaluare pentru Pasul </a:t>
            </a:r>
            <a:r>
              <a:rPr lang="en-GB" sz="1900" b="1" dirty="0" smtClean="0">
                <a:solidFill>
                  <a:srgbClr val="0000FF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2 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</a:t>
            </a:r>
            <a:r>
              <a:rPr 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tehnică și financiară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)</a:t>
            </a:r>
            <a:r>
              <a:rPr 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criteriul referitor la sustenabilitatea proiectului </a:t>
            </a:r>
            <a:endParaRPr lang="en-GB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GB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1.1 (d) </a:t>
            </a:r>
            <a:r>
              <a:rPr lang="ro-RO" sz="1700" dirty="0">
                <a:solidFill>
                  <a:srgbClr val="0000FF"/>
                </a:solidFill>
                <a:latin typeface="+mj-lt"/>
              </a:rPr>
              <a:t>Temele orizontale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700" noProof="1" smtClean="0">
                <a:solidFill>
                  <a:srgbClr val="0000FF"/>
                </a:solidFill>
                <a:latin typeface="+mj-lt"/>
              </a:rPr>
              <a:t>3.4 (a</a:t>
            </a:r>
            <a:r>
              <a:rPr lang="en-US" sz="1700" noProof="1">
                <a:solidFill>
                  <a:srgbClr val="0000FF"/>
                </a:solidFill>
                <a:latin typeface="+mj-lt"/>
              </a:rPr>
              <a:t>) </a:t>
            </a:r>
            <a:r>
              <a:rPr lang="en-US" sz="1700" noProof="1" smtClean="0">
                <a:solidFill>
                  <a:srgbClr val="0000FF"/>
                </a:solidFill>
                <a:latin typeface="+mj-lt"/>
              </a:rPr>
              <a:t>Sust</a:t>
            </a:r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enabilitatea </a:t>
            </a:r>
            <a:r>
              <a:rPr lang="en-US" sz="1700" noProof="1" smtClean="0">
                <a:solidFill>
                  <a:srgbClr val="0000FF"/>
                </a:solidFill>
                <a:latin typeface="+mj-lt"/>
              </a:rPr>
              <a:t>Output</a:t>
            </a:r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-urilor și Rezultatelor proiectului </a:t>
            </a:r>
            <a:r>
              <a:rPr lang="en-US" sz="1900" noProof="1" smtClean="0">
                <a:solidFill>
                  <a:srgbClr val="002060"/>
                </a:solidFill>
                <a:latin typeface="+mj-lt"/>
              </a:rPr>
              <a:t>     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855" y="0"/>
            <a:ext cx="5627295" cy="1242367"/>
          </a:xfrm>
        </p:spPr>
        <p:txBody>
          <a:bodyPr>
            <a:normAutofit/>
          </a:bodyPr>
          <a:lstStyle/>
          <a:p>
            <a:pPr algn="ctr"/>
            <a:r>
              <a:rPr lang="ro-RO" sz="2600" b="1" noProof="1" smtClean="0">
                <a:solidFill>
                  <a:srgbClr val="002060"/>
                </a:solidFill>
              </a:rPr>
              <a:t>PROJECT DESCRIPTION</a:t>
            </a:r>
            <a:br>
              <a:rPr lang="ro-RO" sz="2600" b="1" noProof="1" smtClean="0">
                <a:solidFill>
                  <a:srgbClr val="002060"/>
                </a:solidFill>
              </a:rPr>
            </a:br>
            <a:r>
              <a:rPr lang="ro-RO" sz="2600" b="1" noProof="1" smtClean="0">
                <a:solidFill>
                  <a:srgbClr val="002060"/>
                </a:solidFill>
              </a:rPr>
              <a:t>- </a:t>
            </a:r>
            <a:r>
              <a:rPr lang="ro-RO" sz="2600" b="1" noProof="1" smtClean="0">
                <a:solidFill>
                  <a:srgbClr val="C00000"/>
                </a:solidFill>
              </a:rPr>
              <a:t>C.8 Sustainability </a:t>
            </a:r>
            <a:r>
              <a:rPr lang="ro-RO" sz="2600" b="1" noProof="1" smtClean="0">
                <a:solidFill>
                  <a:srgbClr val="002060"/>
                </a:solidFill>
              </a:rPr>
              <a:t>(1/2)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169" y="2"/>
            <a:ext cx="6081831" cy="48040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55" y="4657418"/>
            <a:ext cx="6064876" cy="22005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0974" y="4358688"/>
            <a:ext cx="3401863" cy="2987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8161" y="79235"/>
            <a:ext cx="841321" cy="2987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1390" y="5203781"/>
            <a:ext cx="841321" cy="29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6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116" y="191744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44855" y="1917444"/>
            <a:ext cx="4789095" cy="3937445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GB" sz="1900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Orice proiect care include o componentă de infrastructură trebuie să ramburseze  grantul dacă, pe durata a </a:t>
            </a:r>
            <a:r>
              <a:rPr lang="ro-RO" sz="19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cinci ani de la </a:t>
            </a:r>
            <a:r>
              <a:rPr lang="ro-RO" sz="1900" b="1" dirty="0">
                <a:solidFill>
                  <a:srgbClr val="C00000"/>
                </a:solidFill>
                <a:latin typeface="Calibri Light" panose="020F0302020204030204" pitchFamily="34" charset="0"/>
              </a:rPr>
              <a:t>î</a:t>
            </a:r>
            <a:r>
              <a:rPr lang="en-US" sz="1900" b="1" dirty="0" err="1" smtClean="0">
                <a:solidFill>
                  <a:srgbClr val="C00000"/>
                </a:solidFill>
                <a:latin typeface="Calibri Light" panose="020F0302020204030204" pitchFamily="34" charset="0"/>
              </a:rPr>
              <a:t>nchiderea</a:t>
            </a:r>
            <a:r>
              <a:rPr lang="ro-RO" sz="19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 proiectului </a:t>
            </a:r>
            <a:r>
              <a:rPr lang="ro-RO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sau a celei stabilite de regulile privind ajutorul de stat, acolo unde este cazul, </a:t>
            </a:r>
            <a:r>
              <a:rPr lang="ro-RO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dacă operează </a:t>
            </a:r>
            <a:r>
              <a:rPr lang="ro-RO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modificări substanțiale care afectează natura infrastructurii, obiectivele sau condițiile de implementare inițiale (cele pentru care a fost acordată finanțarea nerambursabilă)</a:t>
            </a:r>
            <a:r>
              <a:rPr lang="en-GB" sz="19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. </a:t>
            </a: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b="1" u="sng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(Art. 39, po</a:t>
            </a:r>
            <a:r>
              <a:rPr lang="ro-RO" sz="1900" b="1" u="sng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</a:t>
            </a:r>
            <a:r>
              <a:rPr lang="en-US" sz="1900" b="1" u="sng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nt 3 from 897/2014 IR)</a:t>
            </a: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lvl="1" indent="-452438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       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331395" y="76201"/>
            <a:ext cx="5169529" cy="1323832"/>
          </a:xfrm>
        </p:spPr>
        <p:txBody>
          <a:bodyPr>
            <a:normAutofit/>
          </a:bodyPr>
          <a:lstStyle/>
          <a:p>
            <a:pPr algn="ctr"/>
            <a:r>
              <a:rPr lang="ro-RO" sz="2600" b="1" noProof="1" smtClean="0">
                <a:solidFill>
                  <a:srgbClr val="002060"/>
                </a:solidFill>
              </a:rPr>
              <a:t>	PROJECT DESCRIPTION </a:t>
            </a:r>
            <a:br>
              <a:rPr lang="ro-RO" sz="2600" b="1" noProof="1" smtClean="0">
                <a:solidFill>
                  <a:srgbClr val="002060"/>
                </a:solidFill>
              </a:rPr>
            </a:br>
            <a:r>
              <a:rPr lang="ro-RO" sz="2600" b="1" noProof="1" smtClean="0">
                <a:solidFill>
                  <a:srgbClr val="002060"/>
                </a:solidFill>
              </a:rPr>
              <a:t>- </a:t>
            </a:r>
            <a:r>
              <a:rPr lang="ro-RO" sz="2600" b="1" noProof="1" smtClean="0">
                <a:solidFill>
                  <a:srgbClr val="C00000"/>
                </a:solidFill>
              </a:rPr>
              <a:t>C.8 Sustainability </a:t>
            </a:r>
            <a:r>
              <a:rPr lang="ro-RO" sz="2600" b="1" noProof="1" smtClean="0">
                <a:solidFill>
                  <a:srgbClr val="002060"/>
                </a:solidFill>
              </a:rPr>
              <a:t>(2/2)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416" y="4657418"/>
            <a:ext cx="6064876" cy="22005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1125" y="4358688"/>
            <a:ext cx="3401863" cy="2987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708" y="516049"/>
            <a:ext cx="7148292" cy="238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31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116" y="1487606"/>
            <a:ext cx="3552731" cy="3396171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68490" y="1487606"/>
            <a:ext cx="4421874" cy="1801505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Verificați </a:t>
            </a:r>
            <a:r>
              <a:rPr lang="ro-RO" sz="1900" b="1" noProof="1" smtClean="0">
                <a:solidFill>
                  <a:srgbClr val="0000FF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Grila de Evaluare pentru Pasul 2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(evaluare tehnică și financiară), criteriul referitor la temele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orizontale</a:t>
            </a: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700" noProof="1">
                <a:solidFill>
                  <a:srgbClr val="0000FF"/>
                </a:solidFill>
                <a:latin typeface="Calibri Light" panose="020F0302020204030204" pitchFamily="34" charset="0"/>
              </a:rPr>
              <a:t>1.1 (d) Temele orizontale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Influență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pozitivă a </a:t>
            </a:r>
            <a:r>
              <a:rPr 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mai mult de o temă </a:t>
            </a:r>
            <a:r>
              <a:rPr 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orizontală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a Programului, va aduce punctaj mai mare. </a:t>
            </a: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u="sng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lvl="1" indent="-452438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       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ro-RO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855" y="0"/>
            <a:ext cx="4399849" cy="1241945"/>
          </a:xfrm>
        </p:spPr>
        <p:txBody>
          <a:bodyPr>
            <a:normAutofit/>
          </a:bodyPr>
          <a:lstStyle/>
          <a:p>
            <a:pPr algn="ctr"/>
            <a:r>
              <a:rPr lang="en-US" sz="2600" b="1" noProof="1" smtClean="0">
                <a:solidFill>
                  <a:srgbClr val="002060"/>
                </a:solidFill>
              </a:rPr>
              <a:t>PROJECT DESCRIPTION</a:t>
            </a:r>
            <a:br>
              <a:rPr lang="en-US" sz="2600" b="1" noProof="1" smtClean="0">
                <a:solidFill>
                  <a:srgbClr val="002060"/>
                </a:solidFill>
              </a:rPr>
            </a:br>
            <a:r>
              <a:rPr lang="en-US" sz="2600" b="1" noProof="1" smtClean="0">
                <a:solidFill>
                  <a:srgbClr val="002060"/>
                </a:solidFill>
              </a:rPr>
              <a:t>- </a:t>
            </a:r>
            <a:r>
              <a:rPr lang="en-US" sz="2600" b="1" noProof="1" smtClean="0">
                <a:solidFill>
                  <a:srgbClr val="C00000"/>
                </a:solidFill>
              </a:rPr>
              <a:t>C.9 Cross cutting themes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316" y="244468"/>
            <a:ext cx="7049075" cy="33459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094" y="4883777"/>
            <a:ext cx="7744906" cy="18671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772" y="4593155"/>
            <a:ext cx="5201376" cy="266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82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4437" y="853440"/>
            <a:ext cx="7885670" cy="1953134"/>
          </a:xfrm>
        </p:spPr>
        <p:txBody>
          <a:bodyPr>
            <a:normAutofit fontScale="92500" lnSpcReduction="10000"/>
          </a:bodyPr>
          <a:lstStyle/>
          <a:p>
            <a:r>
              <a:rPr lang="ro-RO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Vă mulțumim pentru atenție</a:t>
            </a:r>
            <a:r>
              <a:rPr lang="en-GB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!</a:t>
            </a:r>
            <a:endParaRPr lang="ro-RO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endParaRPr lang="en-GB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Vă rugăm să verificați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periodic</a:t>
            </a:r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noutățile postate pe site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-</a:t>
            </a:r>
            <a:r>
              <a:rPr lang="en-US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ul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oficial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al</a:t>
            </a:r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Programului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b="1" dirty="0">
                <a:solidFill>
                  <a:srgbClr val="002060"/>
                </a:solidFill>
                <a:latin typeface="Calibri Light" panose="020F0302020204030204" pitchFamily="34" charset="0"/>
              </a:rPr>
              <a:t>www.ro-ua.net</a:t>
            </a:r>
            <a:endParaRPr lang="en-GB" b="1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endParaRPr lang="en-US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74438" y="3278111"/>
            <a:ext cx="8085437" cy="2107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Secretariatul Tehnic Comun </a:t>
            </a:r>
            <a:endParaRPr lang="en-US" b="1" dirty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Biroul 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Regional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pentru Cooperare </a:t>
            </a:r>
            <a:r>
              <a:rPr lang="ro-RO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Tranfrontalieră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pentru granița România 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– U</a:t>
            </a:r>
            <a:r>
              <a:rPr lang="ro-RO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craina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endParaRPr lang="en-US" sz="22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Strada 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Bistri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ț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ei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8A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720274 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Suceava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Rom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â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nia</a:t>
            </a:r>
            <a:endParaRPr lang="en-US" sz="22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Trebuchet MS" panose="020B0603020202020204" pitchFamily="34" charset="0"/>
                <a:cs typeface="Arial" panose="020B0604020202020204" pitchFamily="34" charset="0"/>
                <a:hlinkClick r:id="rId3"/>
              </a:rPr>
              <a:t>info.ro-ua@brctsuceava.ro</a:t>
            </a:r>
            <a:r>
              <a:rPr lang="en-US" dirty="0"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3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183" y="212436"/>
            <a:ext cx="6620441" cy="1113127"/>
          </a:xfrm>
        </p:spPr>
        <p:txBody>
          <a:bodyPr>
            <a:normAutofit/>
          </a:bodyPr>
          <a:lstStyle/>
          <a:p>
            <a:pPr algn="ctr"/>
            <a:r>
              <a:rPr lang="ro-RO" sz="2600" b="1" noProof="1" smtClean="0">
                <a:solidFill>
                  <a:srgbClr val="002060"/>
                </a:solidFill>
              </a:rPr>
              <a:t>C.4 Workplan per Group of Activities (GAs) (1/11)</a:t>
            </a:r>
            <a:endParaRPr lang="ro-RO" sz="2600" b="1" noProof="1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450" y="1515301"/>
            <a:ext cx="7610475" cy="4541305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noProof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Informațiile trebuie să fie consistente </a:t>
            </a:r>
            <a:r>
              <a:rPr lang="ro-RO" alt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în diferite părți ale Cererii de Finanțare (Matrice, Planul de activități, Buget), anexe, documente suport.</a:t>
            </a:r>
          </a:p>
          <a:p>
            <a:pPr algn="just">
              <a:spcBef>
                <a:spcPts val="5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Urmați </a:t>
            </a:r>
            <a:r>
              <a:rPr lang="ro-RO" altLang="en-US" sz="1900" b="1" noProof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instrucțiunile </a:t>
            </a:r>
            <a:r>
              <a:rPr lang="ro-RO" alt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și furnizați </a:t>
            </a:r>
            <a:r>
              <a:rPr lang="ro-RO" altLang="en-US" sz="1900" b="1" noProof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toate</a:t>
            </a:r>
            <a:r>
              <a:rPr lang="ro-RO" alt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 informațiile solicitate (ex: partener responsabil, contribuția la un rezultat de proiect, livrabile la finalul activității). </a:t>
            </a:r>
          </a:p>
          <a:p>
            <a:pPr marL="0" indent="0" algn="just">
              <a:spcBef>
                <a:spcPts val="500"/>
              </a:spcBef>
              <a:spcAft>
                <a:spcPts val="600"/>
              </a:spcAft>
              <a:buClr>
                <a:srgbClr val="C00000"/>
              </a:buClr>
              <a:buNone/>
            </a:pPr>
            <a:endParaRPr lang="ro-RO" altLang="en-US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algn="just">
              <a:spcBef>
                <a:spcPts val="5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Ordonați </a:t>
            </a:r>
            <a:r>
              <a:rPr lang="ro-RO" altLang="en-US" sz="1900" b="1" noProof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cronologic</a:t>
            </a:r>
            <a:r>
              <a:rPr lang="ro-RO" alt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 activitățile proiectului. Perioada de execuție a activităților trebuie să fie adecvată (nici prea lungă, nici prea scurtă).</a:t>
            </a:r>
          </a:p>
          <a:p>
            <a:pPr algn="just">
              <a:spcBef>
                <a:spcPts val="5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Anumite activități pot fi realizate în </a:t>
            </a:r>
            <a:r>
              <a:rPr lang="ro-RO" altLang="en-US" sz="1900" b="1" noProof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paralel</a:t>
            </a:r>
            <a:r>
              <a:rPr lang="ro-RO" alt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.</a:t>
            </a:r>
          </a:p>
          <a:p>
            <a:pPr marL="0" indent="0" algn="just">
              <a:spcBef>
                <a:spcPts val="500"/>
              </a:spcBef>
              <a:spcAft>
                <a:spcPts val="600"/>
              </a:spcAft>
              <a:buClr>
                <a:srgbClr val="C00000"/>
              </a:buClr>
              <a:buNone/>
            </a:pPr>
            <a:endParaRPr lang="ro-RO" altLang="en-US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algn="just">
              <a:spcBef>
                <a:spcPts val="500"/>
              </a:spcBef>
              <a:spcAft>
                <a:spcPts val="6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i="1" noProof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Main Outputs </a:t>
            </a:r>
            <a:r>
              <a:rPr lang="ro-RO" altLang="en-US" sz="1900" noProof="1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(Realizări majore ale proiectului) </a:t>
            </a:r>
            <a:r>
              <a:rPr lang="ro-RO" alt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sunt obligatorii pentru atingerea </a:t>
            </a:r>
            <a:r>
              <a:rPr lang="ro-RO" altLang="en-US" sz="1900" b="1" noProof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Rezultatelor </a:t>
            </a:r>
            <a:r>
              <a:rPr lang="ro-RO" altLang="en-US" sz="1900" noProof="1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proiectului</a:t>
            </a:r>
            <a:r>
              <a:rPr lang="ro-RO" alt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. Toate celelalte sunt </a:t>
            </a:r>
            <a:r>
              <a:rPr lang="ro-RO" altLang="en-US" sz="1900" b="1" noProof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livrabile.</a:t>
            </a:r>
          </a:p>
          <a:p>
            <a:pPr algn="just">
              <a:spcBef>
                <a:spcPts val="50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altLang="en-US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noProof="1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713" y="466599"/>
            <a:ext cx="3144570" cy="209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41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6271"/>
            <a:ext cx="10515600" cy="1130269"/>
          </a:xfrm>
        </p:spPr>
        <p:txBody>
          <a:bodyPr>
            <a:normAutofit/>
          </a:bodyPr>
          <a:lstStyle/>
          <a:p>
            <a:pPr algn="ctr"/>
            <a:r>
              <a:rPr lang="ro-RO" sz="2600" b="1" noProof="1">
                <a:solidFill>
                  <a:srgbClr val="002060"/>
                </a:solidFill>
              </a:rPr>
              <a:t>C.4 Workplan per Group of </a:t>
            </a:r>
            <a:r>
              <a:rPr lang="ro-RO" sz="2600" b="1" noProof="1" smtClean="0">
                <a:solidFill>
                  <a:srgbClr val="002060"/>
                </a:solidFill>
              </a:rPr>
              <a:t>Activities </a:t>
            </a:r>
            <a:r>
              <a:rPr lang="en-US" sz="2600" b="1" dirty="0" smtClean="0">
                <a:solidFill>
                  <a:srgbClr val="002060"/>
                </a:solidFill>
              </a:rPr>
              <a:t>(GAs)</a:t>
            </a:r>
            <a:r>
              <a:rPr lang="ro-RO" sz="2600" b="1" dirty="0" smtClean="0">
                <a:solidFill>
                  <a:srgbClr val="002060"/>
                </a:solidFill>
              </a:rPr>
              <a:t> (2/11)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838200" y="1030941"/>
            <a:ext cx="11094266" cy="5071159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800" b="1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PACHETE DE LUCRU OBLIGATORII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noProof="1" smtClean="0"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800" noProof="1" smtClean="0">
                <a:solidFill>
                  <a:srgbClr val="C00000"/>
                </a:solidFill>
                <a:latin typeface="+mj-lt"/>
              </a:rPr>
              <a:t>*</a:t>
            </a:r>
            <a:r>
              <a:rPr lang="ro-RO" sz="1800" noProof="1" smtClean="0">
                <a:solidFill>
                  <a:srgbClr val="C00000"/>
                </a:solidFill>
                <a:latin typeface="+mj-lt"/>
              </a:rPr>
              <a:t>Activitățile de dezvoltare a capacităților sunt obligatorii pentru proiecte </a:t>
            </a:r>
            <a:r>
              <a:rPr lang="en-US" sz="1800" noProof="1" smtClean="0">
                <a:solidFill>
                  <a:srgbClr val="C00000"/>
                </a:solidFill>
                <a:latin typeface="+mj-lt"/>
              </a:rPr>
              <a:t>HARD </a:t>
            </a:r>
            <a:endParaRPr lang="en-US" sz="1800" noProof="1">
              <a:solidFill>
                <a:srgbClr val="C00000"/>
              </a:solidFill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b="1" u="sng" noProof="1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Not</a:t>
            </a:r>
            <a:r>
              <a:rPr lang="ro-RO" sz="1800" b="1" u="sng" noProof="1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ați faptul că</a:t>
            </a:r>
            <a:endParaRPr lang="en-US" sz="1800" b="1" u="sng" noProof="1" smtClean="0">
              <a:solidFill>
                <a:schemeClr val="accent1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800" b="1" noProof="1" smtClean="0">
                <a:solidFill>
                  <a:schemeClr val="accent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În cazul în care nu se respectă aceste cerințe, proiectul poate fi respins. </a:t>
            </a:r>
            <a:endParaRPr lang="en-US" sz="1800" noProof="1" smtClean="0">
              <a:latin typeface="+mj-lt"/>
            </a:endParaRPr>
          </a:p>
          <a:p>
            <a:pPr lvl="1" indent="-452438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800" noProof="1" smtClean="0"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b="1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b="1" noProof="1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	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noProof="1" smtClean="0">
                <a:solidFill>
                  <a:schemeClr val="dk1"/>
                </a:solidFill>
                <a:latin typeface="+mj-lt"/>
              </a:rPr>
              <a:t>        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800" noProof="1" smtClean="0">
                <a:latin typeface="+mj-lt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noProof="1" smtClean="0">
              <a:solidFill>
                <a:srgbClr val="C00000"/>
              </a:solidFill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noProof="1" smtClean="0">
              <a:latin typeface="+mj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800" noProof="1">
              <a:latin typeface="+mj-lt"/>
              <a:cs typeface="Arial" panose="020B0604020202020204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391295"/>
              </p:ext>
            </p:extLst>
          </p:nvPr>
        </p:nvGraphicFramePr>
        <p:xfrm>
          <a:off x="904872" y="1934027"/>
          <a:ext cx="9886952" cy="305499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9434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4347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708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900" noProof="1" smtClean="0">
                          <a:latin typeface="Calibri Light" panose="020F0302020204030204" pitchFamily="34" charset="0"/>
                        </a:rPr>
                        <a:t>Proiecte HARD* </a:t>
                      </a:r>
                    </a:p>
                    <a:p>
                      <a:endParaRPr lang="ro-RO" sz="1900" noProof="1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900" noProof="1" smtClean="0">
                          <a:latin typeface="Calibri Light" panose="020F0302020204030204" pitchFamily="34" charset="0"/>
                        </a:rPr>
                        <a:t>Proiecte SOFT</a:t>
                      </a:r>
                    </a:p>
                    <a:p>
                      <a:endParaRPr lang="ro-RO" sz="1900" b="0" noProof="1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07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GA 0 – Pregătirea proiectului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GA 0 - Pregătirea proiectului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07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GA 1 – M</a:t>
                      </a:r>
                      <a:r>
                        <a:rPr lang="ro-RO" sz="19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anagementul proiectului</a:t>
                      </a:r>
                      <a:endParaRPr lang="ro-RO" sz="19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GA 1 - M</a:t>
                      </a:r>
                      <a:r>
                        <a:rPr lang="ro-RO" sz="19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anagementul proiectului</a:t>
                      </a:r>
                      <a:endParaRPr lang="ro-RO" sz="19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708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GA 2</a:t>
                      </a:r>
                      <a:r>
                        <a:rPr lang="ro-RO" sz="19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 – </a:t>
                      </a:r>
                      <a:r>
                        <a:rPr lang="ro-RO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Informare și comunicare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GA 2</a:t>
                      </a:r>
                      <a:r>
                        <a:rPr lang="ro-RO" sz="19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 - </a:t>
                      </a:r>
                      <a:r>
                        <a:rPr lang="ro-RO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Informare și comunicare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07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GA 3 – Activități specific</a:t>
                      </a:r>
                      <a:r>
                        <a:rPr lang="en-US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*</a:t>
                      </a:r>
                      <a:endParaRPr lang="ro-RO" sz="19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GA 3 – Activități specifice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708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GA 4</a:t>
                      </a:r>
                      <a:r>
                        <a:rPr lang="ro-RO" sz="19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 – </a:t>
                      </a:r>
                      <a:r>
                        <a:rPr lang="ro-RO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Infrastructură</a:t>
                      </a:r>
                      <a:r>
                        <a:rPr lang="en-US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8*</a:t>
                      </a:r>
                      <a:endParaRPr lang="ro-RO" sz="19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  <a:p>
                      <a:endParaRPr lang="ro-RO" sz="19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GA 4</a:t>
                      </a:r>
                      <a:r>
                        <a:rPr lang="ro-RO" sz="19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 – </a:t>
                      </a:r>
                      <a:r>
                        <a:rPr lang="ro-RO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Infrastructură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900" baseline="0" noProof="1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(posibilă dar NU și obligatorie)</a:t>
                      </a:r>
                      <a:endParaRPr lang="ro-RO" sz="1900" noProof="1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452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85374" y="1283085"/>
            <a:ext cx="5462767" cy="5071159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b="1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Verificați </a:t>
            </a:r>
            <a:r>
              <a:rPr lang="ro-RO" sz="1900" b="1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Grila de Evaluare pentru Pasul 2 </a:t>
            </a:r>
            <a:r>
              <a:rPr lang="ro-RO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(evaluare tehnică și financiară) criteriul referitor la pregătirea proiectului 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o-RO" sz="1900" noProof="1">
                <a:solidFill>
                  <a:srgbClr val="0000FF"/>
                </a:solidFill>
                <a:latin typeface="+mj-lt"/>
              </a:rPr>
              <a:t>1.1 (d) Temele orizontale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o-RO" sz="1900" noProof="1" smtClean="0">
                <a:solidFill>
                  <a:srgbClr val="0000FF"/>
                </a:solidFill>
                <a:latin typeface="+mj-lt"/>
              </a:rPr>
              <a:t>2.2 (c) Contribuția partenerilor la proiect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o-RO" sz="19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3.1 (a) Pregătirea proiectului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o-RO" sz="19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3.1 (c) Planificare și metodologie </a:t>
            </a:r>
            <a:endParaRPr lang="ro-RO" sz="1900" b="1" u="sng" noProof="1" smtClean="0">
              <a:solidFill>
                <a:srgbClr val="0000FF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002060"/>
              </a:solidFill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ro-RO" sz="1900" noProof="1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339" y="107487"/>
            <a:ext cx="6292481" cy="5668166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6892" y="116547"/>
            <a:ext cx="5508813" cy="1325563"/>
          </a:xfrm>
        </p:spPr>
        <p:txBody>
          <a:bodyPr>
            <a:normAutofit/>
          </a:bodyPr>
          <a:lstStyle/>
          <a:p>
            <a:pPr algn="ctr"/>
            <a:r>
              <a:rPr lang="en-US" sz="2600" b="1" noProof="1" smtClean="0">
                <a:solidFill>
                  <a:srgbClr val="002060"/>
                </a:solidFill>
              </a:rPr>
              <a:t>C.4 Workplan per Group of Activities - </a:t>
            </a:r>
            <a:r>
              <a:rPr lang="en-US" sz="2600" b="1" noProof="1" smtClean="0">
                <a:solidFill>
                  <a:srgbClr val="C00000"/>
                </a:solidFill>
              </a:rPr>
              <a:t>GA 0 Project preparation </a:t>
            </a:r>
            <a:r>
              <a:rPr lang="en-US" sz="2600" b="1" noProof="1" smtClean="0">
                <a:solidFill>
                  <a:srgbClr val="002060"/>
                </a:solidFill>
              </a:rPr>
              <a:t>(3/1</a:t>
            </a:r>
            <a:r>
              <a:rPr lang="ro-RO" sz="2600" b="1" noProof="1" smtClean="0">
                <a:solidFill>
                  <a:srgbClr val="002060"/>
                </a:solidFill>
              </a:rPr>
              <a:t>1</a:t>
            </a:r>
            <a:r>
              <a:rPr lang="en-US" sz="2600" b="1" noProof="1" smtClean="0">
                <a:solidFill>
                  <a:srgbClr val="002060"/>
                </a:solidFill>
              </a:rPr>
              <a:t>)</a:t>
            </a:r>
            <a:br>
              <a:rPr lang="en-US" sz="2600" b="1" noProof="1" smtClean="0">
                <a:solidFill>
                  <a:srgbClr val="002060"/>
                </a:solidFill>
              </a:rPr>
            </a:br>
            <a:endParaRPr lang="en-US" sz="2600" b="1" noProof="1">
              <a:solidFill>
                <a:srgbClr val="C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57972"/>
            <a:ext cx="6046623" cy="18000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048" y="4693683"/>
            <a:ext cx="3400900" cy="295316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321539"/>
              </p:ext>
            </p:extLst>
          </p:nvPr>
        </p:nvGraphicFramePr>
        <p:xfrm>
          <a:off x="385374" y="1151059"/>
          <a:ext cx="4083050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30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S</a:t>
                      </a:r>
                      <a:r>
                        <a:rPr lang="ro-RO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FATURI</a:t>
                      </a:r>
                      <a:endParaRPr lang="en-US" sz="2200" dirty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7890" y="984092"/>
            <a:ext cx="1239810" cy="440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29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89710" y="1032096"/>
            <a:ext cx="5577689" cy="2987644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Verificați </a:t>
            </a:r>
            <a:r>
              <a:rPr lang="ro-RO" sz="1900" b="1" noProof="1" smtClean="0">
                <a:solidFill>
                  <a:srgbClr val="0000FF"/>
                </a:solidFill>
                <a:latin typeface="+mj-lt"/>
              </a:rPr>
              <a:t>Grila de Evaluare pentru Pasul 2 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(evaluare tehnică și financiară), criteriul privind managementul proiectului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o-RO" sz="1700" noProof="1">
                <a:solidFill>
                  <a:srgbClr val="0000FF"/>
                </a:solidFill>
                <a:latin typeface="+mj-lt"/>
              </a:rPr>
              <a:t>1.1 (d) Teme orizontale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2.2 (c) Contribuția partenerilor la proiect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o-RO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3.1 (b) Managementul proiectului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3.1 (c) Planificare &amp; metodologie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900" b="1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        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002060"/>
              </a:solidFill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ro-RO" sz="1900" noProof="1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855" y="1"/>
            <a:ext cx="5722544" cy="1032096"/>
          </a:xfrm>
        </p:spPr>
        <p:txBody>
          <a:bodyPr>
            <a:normAutofit/>
          </a:bodyPr>
          <a:lstStyle/>
          <a:p>
            <a:pPr algn="ctr"/>
            <a:r>
              <a:rPr lang="ro-RO" sz="2600" b="1" noProof="1" smtClean="0">
                <a:solidFill>
                  <a:srgbClr val="002060"/>
                </a:solidFill>
              </a:rPr>
              <a:t>C.4 Workplan per Group of Activities -</a:t>
            </a:r>
            <a:br>
              <a:rPr lang="ro-RO" sz="2600" b="1" noProof="1" smtClean="0">
                <a:solidFill>
                  <a:srgbClr val="002060"/>
                </a:solidFill>
              </a:rPr>
            </a:br>
            <a:r>
              <a:rPr lang="ro-RO" sz="2600" b="1" noProof="1" smtClean="0">
                <a:solidFill>
                  <a:srgbClr val="002060"/>
                </a:solidFill>
              </a:rPr>
              <a:t>- </a:t>
            </a:r>
            <a:r>
              <a:rPr lang="ro-RO" sz="2600" b="1" noProof="1" smtClean="0">
                <a:solidFill>
                  <a:srgbClr val="C00000"/>
                </a:solidFill>
              </a:rPr>
              <a:t>GA 1 Project management </a:t>
            </a:r>
            <a:r>
              <a:rPr lang="ro-RO" sz="2600" b="1" noProof="1" smtClean="0">
                <a:solidFill>
                  <a:srgbClr val="002060"/>
                </a:solidFill>
              </a:rPr>
              <a:t>(4/11)</a:t>
            </a:r>
            <a:endParaRPr lang="ro-RO" sz="2600" b="1" noProof="1">
              <a:solidFill>
                <a:srgbClr val="00206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048" y="3932084"/>
            <a:ext cx="3400900" cy="29531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643" y="0"/>
            <a:ext cx="6217357" cy="56110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63" y="4255200"/>
            <a:ext cx="5807823" cy="2486296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89711" y="5305331"/>
            <a:ext cx="262550" cy="305677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89711" y="5953949"/>
            <a:ext cx="262550" cy="305677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4565" y="430324"/>
            <a:ext cx="1305485" cy="463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74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29122" y="1032096"/>
            <a:ext cx="5500153" cy="2987644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noProof="1" smtClean="0">
                <a:solidFill>
                  <a:srgbClr val="002060"/>
                </a:solidFill>
                <a:latin typeface="+mj-lt"/>
              </a:rPr>
              <a:t>Verificați </a:t>
            </a:r>
            <a:r>
              <a:rPr lang="en-US" sz="1900" b="1" noProof="1" smtClean="0">
                <a:solidFill>
                  <a:srgbClr val="0000FF"/>
                </a:solidFill>
                <a:latin typeface="+mj-lt"/>
              </a:rPr>
              <a:t>Grila de Evaluare pentru Pasul 2 </a:t>
            </a:r>
            <a:r>
              <a:rPr lang="en-US" sz="1900" noProof="1" smtClean="0">
                <a:solidFill>
                  <a:srgbClr val="002060"/>
                </a:solidFill>
                <a:latin typeface="+mj-lt"/>
              </a:rPr>
              <a:t>(evaluare tehnică și financiară), criteriul referitor la managementul proiectului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700" noProof="1">
                <a:solidFill>
                  <a:srgbClr val="0000FF"/>
                </a:solidFill>
                <a:latin typeface="+mj-lt"/>
              </a:rPr>
              <a:t>1.1 (d) Teme orizontale </a:t>
            </a:r>
            <a:endParaRPr lang="en-US" sz="1700" noProof="1" smtClean="0">
              <a:solidFill>
                <a:srgbClr val="0000FF"/>
              </a:solidFill>
              <a:latin typeface="+mj-lt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700" noProof="1" smtClean="0">
                <a:solidFill>
                  <a:srgbClr val="0000FF"/>
                </a:solidFill>
                <a:latin typeface="+mj-lt"/>
              </a:rPr>
              <a:t>2.2 (c) Contribuția partenerilor la project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700" noProof="1" smtClean="0">
                <a:solidFill>
                  <a:srgbClr val="0000FF"/>
                </a:solidFill>
                <a:latin typeface="+mj-lt"/>
              </a:rPr>
              <a:t>3.1 (b) Managementul proiectului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3.1 (c) Planificare &amp; metodologie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b="1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b="1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	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+mj-lt"/>
              </a:rPr>
              <a:t>        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855" y="1"/>
            <a:ext cx="5829788" cy="1032096"/>
          </a:xfrm>
        </p:spPr>
        <p:txBody>
          <a:bodyPr>
            <a:normAutofit/>
          </a:bodyPr>
          <a:lstStyle/>
          <a:p>
            <a:pPr algn="ctr"/>
            <a:r>
              <a:rPr lang="ro-RO" sz="2600" b="1" noProof="1">
                <a:solidFill>
                  <a:srgbClr val="002060"/>
                </a:solidFill>
              </a:rPr>
              <a:t>C.4 Workplan per Group of </a:t>
            </a:r>
            <a:r>
              <a:rPr lang="ro-RO" sz="2600" b="1" noProof="1" smtClean="0">
                <a:solidFill>
                  <a:srgbClr val="002060"/>
                </a:solidFill>
              </a:rPr>
              <a:t>Activities</a:t>
            </a:r>
            <a:r>
              <a:rPr lang="ro-RO" sz="2600" b="1" dirty="0" smtClean="0">
                <a:solidFill>
                  <a:srgbClr val="002060"/>
                </a:solidFill>
              </a:rPr>
              <a:t> </a:t>
            </a:r>
            <a:r>
              <a:rPr lang="en-US" sz="2600" b="1" dirty="0">
                <a:solidFill>
                  <a:srgbClr val="002060"/>
                </a:solidFill>
              </a:rPr>
              <a:t>-</a:t>
            </a:r>
            <a:r>
              <a:rPr lang="en-US" sz="2600" b="1" dirty="0" smtClean="0">
                <a:solidFill>
                  <a:srgbClr val="002060"/>
                </a:solidFill>
              </a:rPr>
              <a:t/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 - </a:t>
            </a:r>
            <a:r>
              <a:rPr lang="en-US" sz="2600" b="1" dirty="0" smtClean="0">
                <a:solidFill>
                  <a:srgbClr val="C00000"/>
                </a:solidFill>
              </a:rPr>
              <a:t>GA 1 </a:t>
            </a:r>
            <a:r>
              <a:rPr lang="ro-RO" sz="2600" b="1" dirty="0" smtClean="0">
                <a:solidFill>
                  <a:srgbClr val="C00000"/>
                </a:solidFill>
              </a:rPr>
              <a:t>Project management </a:t>
            </a:r>
            <a:r>
              <a:rPr lang="en-US" sz="2600" b="1" dirty="0" smtClean="0">
                <a:solidFill>
                  <a:srgbClr val="002060"/>
                </a:solidFill>
              </a:rPr>
              <a:t>(</a:t>
            </a:r>
            <a:r>
              <a:rPr lang="ro-RO" sz="2600" b="1" dirty="0" smtClean="0">
                <a:solidFill>
                  <a:srgbClr val="002060"/>
                </a:solidFill>
              </a:rPr>
              <a:t>5</a:t>
            </a:r>
            <a:r>
              <a:rPr lang="en-US" sz="2600" b="1" dirty="0" smtClean="0">
                <a:solidFill>
                  <a:srgbClr val="002060"/>
                </a:solidFill>
              </a:rPr>
              <a:t>/</a:t>
            </a:r>
            <a:r>
              <a:rPr lang="ro-RO" sz="2600" b="1" dirty="0" smtClean="0">
                <a:solidFill>
                  <a:srgbClr val="002060"/>
                </a:solidFill>
              </a:rPr>
              <a:t>1</a:t>
            </a:r>
            <a:r>
              <a:rPr lang="ro-RO" sz="2600" b="1" dirty="0">
                <a:solidFill>
                  <a:srgbClr val="002060"/>
                </a:solidFill>
              </a:rPr>
              <a:t>1</a:t>
            </a:r>
            <a:r>
              <a:rPr lang="en-US" sz="2600" b="1" dirty="0" smtClean="0">
                <a:solidFill>
                  <a:srgbClr val="002060"/>
                </a:solidFill>
              </a:rPr>
              <a:t>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048" y="3932084"/>
            <a:ext cx="3400900" cy="2953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20" y="4278916"/>
            <a:ext cx="5807823" cy="24862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376" y="1"/>
            <a:ext cx="6201624" cy="5139862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299236" y="6459535"/>
            <a:ext cx="262550" cy="305677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9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82954" y="1173089"/>
            <a:ext cx="5551095" cy="2987644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900" noProof="1" smtClean="0">
                <a:latin typeface="+mj-lt"/>
              </a:rPr>
              <a:t>Verificați </a:t>
            </a:r>
            <a:r>
              <a:rPr lang="ro-RO" sz="1900" b="1" noProof="1" smtClean="0">
                <a:solidFill>
                  <a:srgbClr val="0000FF"/>
                </a:solidFill>
                <a:latin typeface="+mj-lt"/>
              </a:rPr>
              <a:t>Grila de Evaluare pentru Pasul 2 </a:t>
            </a:r>
            <a:r>
              <a:rPr lang="ro-RO" sz="1900" noProof="1" smtClean="0">
                <a:latin typeface="+mj-lt"/>
              </a:rPr>
              <a:t>(evaluare tehnică și financiară), criteriul referitor la planul de informare și comunicare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o-RO" sz="1700" noProof="1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1.1 (d) Teme orizontale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o-RO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2.2 (c) Contribuția partenerilor la proiect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o-RO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3.1 (b) Managementul proiectului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o-RO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3.1 (c) Planificare &amp; metodologie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700" noProof="1" smtClean="0">
                <a:solidFill>
                  <a:srgbClr val="0000FF"/>
                </a:solidFill>
                <a:latin typeface="+mj-lt"/>
                <a:cs typeface="Arial" panose="020B0604020202020204" pitchFamily="34" charset="0"/>
              </a:rPr>
              <a:t>Anexa H.3 – Inventar activități minime obligatorii de comunicare, informare și promovare </a:t>
            </a:r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      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900" noProof="1" smtClean="0">
                <a:latin typeface="+mj-lt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C00000"/>
              </a:solidFill>
              <a:latin typeface="+mj-lt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latin typeface="+mj-lt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ro-RO" sz="1900" noProof="1"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0616" y="1"/>
            <a:ext cx="6113483" cy="103209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600" b="1" noProof="1" smtClean="0">
                <a:solidFill>
                  <a:srgbClr val="002060"/>
                </a:solidFill>
              </a:rPr>
              <a:t>C.4 Workplan per Group of Activities (GAs) -</a:t>
            </a:r>
            <a:br>
              <a:rPr lang="en-US" sz="2600" b="1" noProof="1" smtClean="0">
                <a:solidFill>
                  <a:srgbClr val="002060"/>
                </a:solidFill>
              </a:rPr>
            </a:br>
            <a:r>
              <a:rPr lang="en-US" sz="2600" b="1" noProof="1" smtClean="0">
                <a:solidFill>
                  <a:srgbClr val="002060"/>
                </a:solidFill>
              </a:rPr>
              <a:t>- </a:t>
            </a:r>
            <a:r>
              <a:rPr lang="en-US" sz="2600" b="1" noProof="1" smtClean="0">
                <a:solidFill>
                  <a:srgbClr val="C00000"/>
                </a:solidFill>
              </a:rPr>
              <a:t>GA 2 Information and communication plan (6/1</a:t>
            </a:r>
            <a:r>
              <a:rPr lang="ro-RO" sz="2600" b="1" noProof="1" smtClean="0">
                <a:solidFill>
                  <a:srgbClr val="C00000"/>
                </a:solidFill>
              </a:rPr>
              <a:t>1</a:t>
            </a:r>
            <a:r>
              <a:rPr lang="en-US" sz="2600" b="1" noProof="1" smtClean="0">
                <a:solidFill>
                  <a:srgbClr val="C00000"/>
                </a:solidFill>
              </a:rPr>
              <a:t>)</a:t>
            </a:r>
            <a:endParaRPr lang="en-US" sz="2600" b="1" noProof="1">
              <a:solidFill>
                <a:srgbClr val="C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048" y="4954261"/>
            <a:ext cx="3400900" cy="29531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764" y="11548"/>
            <a:ext cx="6177602" cy="61119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6" y="5315214"/>
            <a:ext cx="5985764" cy="12227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9335" y="411273"/>
            <a:ext cx="1373160" cy="48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0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62927" y="1283339"/>
            <a:ext cx="5486400" cy="2875152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Verificați </a:t>
            </a:r>
            <a:r>
              <a:rPr lang="ro-RO" sz="1900" b="1" noProof="1" smtClean="0">
                <a:solidFill>
                  <a:srgbClr val="0000FF"/>
                </a:solidFill>
                <a:latin typeface="+mj-lt"/>
              </a:rPr>
              <a:t>Grila de Evaluare pentru Pasul 2 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(evaluare tehnică și financiară), criteriul privind alte activități în proiect.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o-RO" sz="1700" noProof="1">
                <a:solidFill>
                  <a:srgbClr val="0000FF"/>
                </a:solidFill>
                <a:latin typeface="+mj-lt"/>
              </a:rPr>
              <a:t>1.1 (d) Teme orizontale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2.2 (c) Contribuția partenerilor în proiect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3.1 (c) Planificare &amp; metodologie </a:t>
            </a:r>
            <a:endParaRPr lang="ro-RO" sz="1900" noProof="1" smtClean="0">
              <a:solidFill>
                <a:srgbClr val="002060"/>
              </a:solidFill>
              <a:latin typeface="+mj-lt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900" b="1" noProof="1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 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9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                         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o-RO" sz="1900" noProof="1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ro-RO" sz="19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ro-RO" sz="1900" noProof="1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44219" y="151860"/>
            <a:ext cx="5893995" cy="1032096"/>
          </a:xfrm>
        </p:spPr>
        <p:txBody>
          <a:bodyPr>
            <a:normAutofit/>
          </a:bodyPr>
          <a:lstStyle/>
          <a:p>
            <a:pPr algn="ctr"/>
            <a:r>
              <a:rPr lang="ro-RO" sz="2600" b="1" noProof="1" smtClean="0">
                <a:solidFill>
                  <a:srgbClr val="002060"/>
                </a:solidFill>
              </a:rPr>
              <a:t>C.4 Workplan per Group of Activities -</a:t>
            </a:r>
            <a:br>
              <a:rPr lang="ro-RO" sz="2600" b="1" noProof="1" smtClean="0">
                <a:solidFill>
                  <a:srgbClr val="002060"/>
                </a:solidFill>
              </a:rPr>
            </a:br>
            <a:r>
              <a:rPr lang="ro-RO" sz="2600" b="1" noProof="1" smtClean="0">
                <a:solidFill>
                  <a:srgbClr val="002060"/>
                </a:solidFill>
              </a:rPr>
              <a:t>- </a:t>
            </a:r>
            <a:r>
              <a:rPr lang="ro-RO" sz="2600" b="1" noProof="1" smtClean="0">
                <a:solidFill>
                  <a:srgbClr val="C00000"/>
                </a:solidFill>
              </a:rPr>
              <a:t>GA 3 Group of Activities (other) </a:t>
            </a:r>
            <a:r>
              <a:rPr lang="ro-RO" sz="2600" b="1" noProof="1" smtClean="0">
                <a:solidFill>
                  <a:srgbClr val="002060"/>
                </a:solidFill>
              </a:rPr>
              <a:t>(7/11)</a:t>
            </a:r>
            <a:endParaRPr lang="ro-RO" sz="2600" b="1" noProof="1">
              <a:solidFill>
                <a:srgbClr val="00206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719" y="4072890"/>
            <a:ext cx="3400900" cy="2953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56" y="4409733"/>
            <a:ext cx="6182246" cy="24482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101" y="44017"/>
            <a:ext cx="5782482" cy="5353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36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52731" cy="4351338"/>
          </a:xfrm>
        </p:spPr>
        <p:txBody>
          <a:bodyPr/>
          <a:lstStyle/>
          <a:p>
            <a:pPr marL="0" indent="0">
              <a:buNone/>
            </a:pPr>
            <a:endParaRPr lang="en-US" altLang="en-US" sz="2000" b="1" i="1" dirty="0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500"/>
              </a:spcBef>
              <a:buNone/>
            </a:pPr>
            <a:endParaRPr lang="en-US" altLang="en-US" sz="2000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000" dirty="0" smtClean="0"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en-US" dirty="0">
              <a:latin typeface="+mj-lt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17910" y="2606273"/>
            <a:ext cx="4835681" cy="2432223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it-IT" sz="1900" b="1" noProof="1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Se referă la alte activități specifice </a:t>
            </a:r>
            <a:r>
              <a:rPr lang="it-IT" sz="1900" b="1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proiectului</a:t>
            </a:r>
            <a:r>
              <a:rPr lang="ro-RO" sz="1900" b="1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sz="1900" noProof="1" smtClean="0">
                <a:solidFill>
                  <a:srgbClr val="002060"/>
                </a:solidFill>
                <a:latin typeface="Trebuchet MS" panose="020B0603020202020204" pitchFamily="34" charset="0"/>
              </a:rPr>
              <a:t>                    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1900" noProof="1" smtClean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			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900" noProof="1" smtClean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1" y="1"/>
            <a:ext cx="5471505" cy="1032096"/>
          </a:xfrm>
        </p:spPr>
        <p:txBody>
          <a:bodyPr>
            <a:normAutofit/>
          </a:bodyPr>
          <a:lstStyle/>
          <a:p>
            <a:pPr algn="ctr"/>
            <a:r>
              <a:rPr lang="en-US" sz="2600" b="1" noProof="1" smtClean="0">
                <a:solidFill>
                  <a:srgbClr val="002060"/>
                </a:solidFill>
              </a:rPr>
              <a:t>C.4 Workplan per Group of Activities -</a:t>
            </a:r>
            <a:br>
              <a:rPr lang="en-US" sz="2600" b="1" noProof="1" smtClean="0">
                <a:solidFill>
                  <a:srgbClr val="002060"/>
                </a:solidFill>
              </a:rPr>
            </a:br>
            <a:r>
              <a:rPr lang="en-US" sz="2600" b="1" noProof="1" smtClean="0">
                <a:solidFill>
                  <a:srgbClr val="002060"/>
                </a:solidFill>
              </a:rPr>
              <a:t>- </a:t>
            </a:r>
            <a:r>
              <a:rPr lang="en-US" sz="2600" b="1" noProof="1" smtClean="0">
                <a:solidFill>
                  <a:srgbClr val="C00000"/>
                </a:solidFill>
              </a:rPr>
              <a:t>GA 3 Group of activities (other) </a:t>
            </a:r>
            <a:r>
              <a:rPr lang="en-US" sz="2600" b="1" noProof="1" smtClean="0">
                <a:solidFill>
                  <a:srgbClr val="002060"/>
                </a:solidFill>
              </a:rPr>
              <a:t>(8/</a:t>
            </a:r>
            <a:r>
              <a:rPr lang="ro-RO" sz="2600" b="1" noProof="1" smtClean="0">
                <a:solidFill>
                  <a:srgbClr val="002060"/>
                </a:solidFill>
              </a:rPr>
              <a:t>11</a:t>
            </a:r>
            <a:r>
              <a:rPr lang="en-US" sz="2600" b="1" noProof="1" smtClean="0">
                <a:solidFill>
                  <a:srgbClr val="002060"/>
                </a:solidFill>
              </a:rPr>
              <a:t>)</a:t>
            </a:r>
            <a:endParaRPr lang="en-US" sz="2600" b="1" noProof="1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504" y="160254"/>
            <a:ext cx="6605268" cy="6452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26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2325</TotalTime>
  <Words>1019</Words>
  <Application>Microsoft Office PowerPoint</Application>
  <PresentationFormat>Widescreen</PresentationFormat>
  <Paragraphs>313</Paragraphs>
  <Slides>19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Trebuchet MS</vt:lpstr>
      <vt:lpstr>Webdings</vt:lpstr>
      <vt:lpstr>Wingdings</vt:lpstr>
      <vt:lpstr>Office Theme</vt:lpstr>
      <vt:lpstr>Programul Operațional Comun România – Ucraina 2014-2020  COMPLETAREA CERERII DE FINANȚARE (II)</vt:lpstr>
      <vt:lpstr>C.4 Workplan per Group of Activities (GAs) (1/11)</vt:lpstr>
      <vt:lpstr>C.4 Workplan per Group of Activities (GAs) (2/11)</vt:lpstr>
      <vt:lpstr>C.4 Workplan per Group of Activities - GA 0 Project preparation (3/11) </vt:lpstr>
      <vt:lpstr>C.4 Workplan per Group of Activities - - GA 1 Project management (4/11)</vt:lpstr>
      <vt:lpstr>C.4 Workplan per Group of Activities -  - GA 1 Project management (5/11)</vt:lpstr>
      <vt:lpstr>C.4 Workplan per Group of Activities (GAs) - - GA 2 Information and communication plan (6/11)</vt:lpstr>
      <vt:lpstr>C.4 Workplan per Group of Activities - - GA 3 Group of Activities (other) (7/11)</vt:lpstr>
      <vt:lpstr>C.4 Workplan per Group of Activities - - GA 3 Group of activities (other) (8/11)</vt:lpstr>
      <vt:lpstr>C.4 Workplan per Group of Activities - - GA 4 Infrastructure (9/10)</vt:lpstr>
      <vt:lpstr>C.4 Workplan per Group of Activities - - GA 4 Infrastucture (10/11)</vt:lpstr>
      <vt:lpstr>C.4 Workplan per Group of Activities  - - GA 4 Infrastructure (11/11)</vt:lpstr>
      <vt:lpstr>PROJECT DESCRIPTION C.5 Capacity building activities</vt:lpstr>
      <vt:lpstr>PROJECT DESCRIPTION - C.6 Flexibility rules</vt:lpstr>
      <vt:lpstr>PROJECT DESCRIPTION - C.7 Indicative timeplan</vt:lpstr>
      <vt:lpstr>PROJECT DESCRIPTION - C.8 Sustainability (1/2)</vt:lpstr>
      <vt:lpstr> PROJECT DESCRIPTION  - C.8 Sustainability (2/2)</vt:lpstr>
      <vt:lpstr>PROJECT DESCRIPTION - C.9 Cross cutting themes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with the Application Form step by step</dc:title>
  <dc:creator>Windows User</dc:creator>
  <cp:lastModifiedBy>Ingrid Bucsa</cp:lastModifiedBy>
  <cp:revision>203</cp:revision>
  <cp:lastPrinted>2018-03-07T08:21:14Z</cp:lastPrinted>
  <dcterms:created xsi:type="dcterms:W3CDTF">2018-02-22T11:39:17Z</dcterms:created>
  <dcterms:modified xsi:type="dcterms:W3CDTF">2018-03-12T05:40:02Z</dcterms:modified>
</cp:coreProperties>
</file>