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72" r:id="rId3"/>
    <p:sldId id="271" r:id="rId4"/>
    <p:sldId id="273" r:id="rId5"/>
    <p:sldId id="274" r:id="rId6"/>
    <p:sldId id="284" r:id="rId7"/>
    <p:sldId id="276" r:id="rId8"/>
    <p:sldId id="279" r:id="rId9"/>
    <p:sldId id="286" r:id="rId10"/>
    <p:sldId id="281" r:id="rId11"/>
    <p:sldId id="285" r:id="rId12"/>
    <p:sldId id="270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316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159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477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2467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508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9734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59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369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647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49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12/27/2017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SUCEAVA, 15 JANUARY,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ro-ua-md@brctsuceava.ro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4385" y="1909482"/>
            <a:ext cx="7575259" cy="2665503"/>
          </a:xfrm>
        </p:spPr>
        <p:txBody>
          <a:bodyPr>
            <a:normAutofit fontScale="90000"/>
          </a:bodyPr>
          <a:lstStyle/>
          <a:p>
            <a:r>
              <a:rPr lang="it-IT" sz="2900" b="1" dirty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</a:t>
            </a:r>
            <a:r>
              <a:rPr lang="it-IT" sz="2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Comun </a:t>
            </a:r>
            <a:br>
              <a:rPr lang="it-IT" sz="2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it-IT" sz="2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România </a:t>
            </a:r>
            <a:r>
              <a:rPr lang="it-IT" sz="2900" b="1" dirty="0">
                <a:solidFill>
                  <a:srgbClr val="002060"/>
                </a:solidFill>
                <a:latin typeface="Calibri Light" panose="020F0302020204030204" pitchFamily="34" charset="0"/>
              </a:rPr>
              <a:t>– </a:t>
            </a:r>
            <a:r>
              <a:rPr lang="it-IT" sz="29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Ucraina 2014 </a:t>
            </a:r>
            <a:r>
              <a:rPr lang="it-IT" sz="2900" b="1" dirty="0">
                <a:solidFill>
                  <a:srgbClr val="002060"/>
                </a:solidFill>
                <a:latin typeface="Calibri Light" panose="020F0302020204030204" pitchFamily="34" charset="0"/>
              </a:rPr>
              <a:t>– 2020</a:t>
            </a:r>
            <a:r>
              <a:rPr lang="it-IT" sz="2900" b="1" dirty="0">
                <a:latin typeface="Calibri Light" panose="020F0302020204030204" pitchFamily="34" charset="0"/>
              </a:rPr>
              <a:t/>
            </a:r>
            <a:br>
              <a:rPr lang="it-IT" sz="2900" b="1" dirty="0">
                <a:latin typeface="Calibri Light" panose="020F0302020204030204" pitchFamily="34" charset="0"/>
              </a:rPr>
            </a:br>
            <a:r>
              <a:rPr lang="en-US" sz="2900" b="1" dirty="0" smtClean="0">
                <a:latin typeface="Calibri Light" panose="020F0302020204030204" pitchFamily="34" charset="0"/>
              </a:rPr>
              <a:t/>
            </a:r>
            <a:br>
              <a:rPr lang="en-US" sz="2900" b="1" dirty="0" smtClean="0">
                <a:latin typeface="Calibri Light" panose="020F0302020204030204" pitchFamily="34" charset="0"/>
              </a:rPr>
            </a:br>
            <a:r>
              <a:rPr lang="en-US" sz="2800" b="1" dirty="0">
                <a:latin typeface="Calibri Light" panose="020F0302020204030204" pitchFamily="34" charset="0"/>
              </a:rPr>
              <a:t/>
            </a:r>
            <a:br>
              <a:rPr lang="en-US" sz="2800" b="1" dirty="0">
                <a:latin typeface="Calibri Light" panose="020F0302020204030204" pitchFamily="34" charset="0"/>
              </a:rPr>
            </a:br>
            <a:r>
              <a:rPr lang="en-US" sz="2800" b="1" dirty="0" smtClean="0">
                <a:latin typeface="Calibri Light" panose="020F0302020204030204" pitchFamily="34" charset="0"/>
              </a:rPr>
              <a:t/>
            </a:r>
            <a:br>
              <a:rPr lang="en-US" sz="2800" b="1" dirty="0" smtClean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3000" b="1" dirty="0">
                <a:latin typeface="Calibri Light" panose="020F0302020204030204" pitchFamily="34" charset="0"/>
              </a:rPr>
              <a:t/>
            </a:r>
            <a:br>
              <a:rPr lang="en-US" sz="3000" b="1" dirty="0">
                <a:latin typeface="Calibri Light" panose="020F0302020204030204" pitchFamily="34" charset="0"/>
              </a:rPr>
            </a:br>
            <a:r>
              <a:rPr lang="en-US" sz="44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PREMISE PENTRU FINAN</a:t>
            </a:r>
            <a:r>
              <a:rPr lang="ro-RO" sz="44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ȚARE</a:t>
            </a:r>
            <a:r>
              <a:rPr lang="en-US" sz="44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 </a:t>
            </a:r>
            <a:r>
              <a:rPr lang="en-US" sz="4400" b="1" dirty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en-US" sz="4400" b="1" dirty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44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selectat…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Parteneriat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4757" y="1493191"/>
            <a:ext cx="8979243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ro-RO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Toți partenerii din proiect trebuie</a:t>
            </a: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aibă competențe în domeniul proiectului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susțină atingerea </a:t>
            </a:r>
            <a:r>
              <a:rPr lang="ro-RO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rezultatelor și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obiectivelor </a:t>
            </a:r>
            <a:r>
              <a:rPr lang="ro-RO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proiectului </a:t>
            </a:r>
            <a:endParaRPr lang="ro-RO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participe la activitățile proiectului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gestioneze o parte din bugetul proiectului</a:t>
            </a: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</a:t>
            </a:r>
            <a:r>
              <a:rPr lang="ro-RO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eneri localizați în afara ariei principale a Programului</a:t>
            </a:r>
            <a:r>
              <a:rPr lang="en-US" altLang="en-US" sz="19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Pot participa la proiect dacă contribuția lor este necesară și cerută de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natur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obiectivele proiectului</a:t>
            </a:r>
            <a:endParaRPr lang="en-US" sz="19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268685"/>
              </p:ext>
            </p:extLst>
          </p:nvPr>
        </p:nvGraphicFramePr>
        <p:xfrm>
          <a:off x="372578" y="4756770"/>
          <a:ext cx="305887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8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minim=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3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puncte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8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3058" y="534389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Punctaj total după </a:t>
            </a: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etapa 2 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Evaluarea t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ehnic</a:t>
            </a: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financiară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HARD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ro-RO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Proiecte </a:t>
            </a:r>
            <a:r>
              <a:rPr 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SOFT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9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selectat…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Punctaje minime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331736" y="2431437"/>
            <a:ext cx="8708034" cy="186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900" b="1" i="1" dirty="0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340889"/>
              </p:ext>
            </p:extLst>
          </p:nvPr>
        </p:nvGraphicFramePr>
        <p:xfrm>
          <a:off x="3399315" y="2201349"/>
          <a:ext cx="307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minim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= 99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puncte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8797800"/>
              </p:ext>
            </p:extLst>
          </p:nvPr>
        </p:nvGraphicFramePr>
        <p:xfrm>
          <a:off x="3399316" y="3083780"/>
          <a:ext cx="3074895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 minim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= 65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puncte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324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0768" y="858449"/>
            <a:ext cx="7885670" cy="2655716"/>
          </a:xfrm>
        </p:spPr>
        <p:txBody>
          <a:bodyPr>
            <a:normAutofit/>
          </a:bodyPr>
          <a:lstStyle/>
          <a:p>
            <a:r>
              <a:rPr lang="ro-RO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</a:t>
            </a:r>
            <a:r>
              <a:rPr 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site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al</a:t>
            </a:r>
            <a:r>
              <a:rPr lang="ro-RO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0768" y="3392784"/>
            <a:ext cx="8085437" cy="2415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2000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sz="2000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Tranfrontalieră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Suceava, Rom</a:t>
            </a:r>
            <a:r>
              <a:rPr lang="ro-RO" sz="20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0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0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000" dirty="0"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info.ro-ua@brctsuceava.ro</a:t>
            </a:r>
            <a:r>
              <a:rPr lang="en-US" sz="2000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endParaRPr lang="en-US" sz="2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6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082" y="176168"/>
            <a:ext cx="8738563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Calibri Light" panose="020F0302020204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9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ă</a:t>
            </a:r>
            <a:r>
              <a:rPr kumimoji="0" lang="ro-RO" altLang="en-US" sz="26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recapitulăm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o-RO" altLang="en-US" sz="2600" b="1" i="0" u="none" strike="noStrike" cap="none" normalizeH="0" baseline="0" noProof="1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Eligibilitate parteneri și parteneriat</a:t>
            </a:r>
            <a:endParaRPr kumimoji="0" lang="ro-RO" altLang="en-US" sz="2800" b="1" i="0" u="none" strike="noStrike" cap="none" normalizeH="0" baseline="0" noProof="1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544933" y="1090526"/>
            <a:ext cx="8320008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Aplicantul și toți partenerii trebuie să îndeplinească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cerințele de eligibilitate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</a:p>
          <a:p>
            <a:pPr marL="9144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Tx/>
              <a:buFont typeface="Calibri Light" panose="020F0302020204030204" pitchFamily="34" charset="0"/>
              <a:buChar char="—"/>
              <a:tabLst/>
            </a:pPr>
            <a:r>
              <a:rPr lang="en-US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ghidurile (</a:t>
            </a:r>
            <a:r>
              <a:rPr lang="en-US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secțiunea 2.2 Aplicanți și parteneri)</a:t>
            </a:r>
            <a:r>
              <a:rPr lang="en-US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914400" marR="0" lvl="0" indent="-34290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SzTx/>
              <a:buFont typeface="Calibri Light" panose="020F0302020204030204" pitchFamily="34" charset="0"/>
              <a:buChar char="—"/>
              <a:tabLst/>
            </a:pPr>
            <a:r>
              <a:rPr lang="en-US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Evaluați-vă singuri </a:t>
            </a:r>
            <a:r>
              <a:rPr lang="en-US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(Anexa J.1 –Lista de verificare administativă și a eligibilității)</a:t>
            </a:r>
          </a:p>
          <a:p>
            <a:pPr marL="34290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Aplicantul este localizat și înregistat în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aria principală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ale Programului </a:t>
            </a:r>
          </a:p>
          <a:p>
            <a:pPr marL="34290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Parteneriatul este compus din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maximum 4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parteneri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(inclusiv Aplicantul) </a:t>
            </a: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Parteneriatul include cel puțin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 partener din RO și 1 partener din UA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 și aplicant, depu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neți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singur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 per prioritate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fiecare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apel</a:t>
            </a:r>
          </a:p>
          <a:p>
            <a:pPr lv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en-US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(max = 3 proiecte HARD, max = 7 proiecte SOFT)</a:t>
            </a:r>
          </a:p>
          <a:p>
            <a:pPr marL="342900" lvl="0" indent="-3429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Aveți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capacitatea operațională și financiară necesară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implementarea proiectelor în care participați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altLang="en-US" sz="20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altLang="en-US" sz="20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2000" b="0" i="0" u="none" strike="noStrike" cap="none" normalizeH="0" baseline="0" noProof="1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6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ro-RO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ă recapitulăm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Eligibilitate proiect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1/2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29869" y="1006715"/>
            <a:ext cx="8473179" cy="484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o-RO" altLang="en-US" sz="20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trebuie: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se adreseze unei priorități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apelului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contribuie la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 </a:t>
            </a:r>
            <a:r>
              <a:rPr lang="ro-RO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Results + Outputs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specifice priorității </a:t>
            </a:r>
          </a:p>
          <a:p>
            <a:pPr marL="627063"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  <a:buFont typeface="Calibri Light" panose="020F0302020204030204" pitchFamily="34" charset="0"/>
              <a:buChar char="—"/>
            </a:pP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	</a:t>
            </a:r>
            <a:r>
              <a:rPr lang="ro-RO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Verificați ghidurile (</a:t>
            </a:r>
            <a:r>
              <a:rPr lang="ro-RO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Anexa H.2 Indicatorii de Program per prioritate)</a:t>
            </a:r>
            <a:r>
              <a:rPr lang="ro-RO" alt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62706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2060"/>
              </a:buClr>
            </a:pPr>
            <a:endParaRPr lang="ro-RO" altLang="en-US" sz="16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conțină o componentă de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infrastructură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 cel puțin 1 M€ (proiecte HARD)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aibă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impact transfrontalier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clar </a:t>
            </a:r>
            <a:r>
              <a:rPr lang="ro-RO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beneficii pe termen lung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AMBELE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părți ale frontierei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pună în practică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criterii de cooperare transfrontalieră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în special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resurse umane </a:t>
            </a:r>
            <a:r>
              <a:rPr lang="ro-RO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financiare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comune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(obligatorii)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fie relevant, logic și să demonstreze că poate fi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implementat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o-RO" altLang="en-US" sz="1900" b="0" i="0" u="none" strike="noStrike" cap="none" normalizeH="0" baseline="0" noProof="1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3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58273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o-RO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trebuie să respecte</a:t>
            </a:r>
            <a:r>
              <a:rPr 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  <a:endParaRPr lang="en-US" sz="1900" b="1" dirty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158273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ro-RO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ă recapitulăm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r>
              <a:rPr lang="ro-RO" alt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Eligibilitate proiect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2/2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73966" y="1656705"/>
            <a:ext cx="8320008" cy="4878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urat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nim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/ maxim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 de implementare permisă de apel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Valoarea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grant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ului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mi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nim / maxim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 prioritate stabilită de program pentru fiecare apel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nu trebuie să depășească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90% 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din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total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bugetului proiectului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Structura și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</a:t>
            </a:r>
            <a:r>
              <a:rPr lang="ro-RO" altLang="en-US" sz="1900" b="1" dirty="0" err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upurile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 Activități</a:t>
            </a:r>
            <a:r>
              <a:rPr lang="en-US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obligatorii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pregătire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management, informa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 și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omunica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infrastructur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cazul proiectelor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HARD)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Formatele furnizate de program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aplicație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anexe),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 completează î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Engleză</a:t>
            </a: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dirty="0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Termenele limită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depunerea cererilor de finanțare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: </a:t>
            </a:r>
          </a:p>
          <a:p>
            <a:pPr marL="342900" lvl="0" indent="40163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Primul termen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depunere on-line în sistemul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EMS-ENI) </a:t>
            </a:r>
          </a:p>
          <a:p>
            <a:pPr marL="342900" lvl="0" indent="401638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Calibri Light" panose="020F0302020204030204" pitchFamily="34" charset="0"/>
              <a:buChar char="—"/>
            </a:pP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 doilea termen 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depunere în format tipărit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adresa STC</a:t>
            </a:r>
            <a:r>
              <a:rPr lang="en-US" altLang="en-US" sz="1900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dirty="0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US" altLang="en-US" sz="1900" dirty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285750" marR="0" lvl="0" indent="-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en-US" altLang="en-US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01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7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… 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</a:t>
            </a: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ță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&amp; impact</a:t>
            </a: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transfrontalier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1/3</a:t>
            </a:r>
            <a:r>
              <a:rPr kumimoji="0" lang="ro-RO" altLang="en-US" sz="2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kumimoji="0" lang="en-US" altLang="en-US" sz="2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34493" y="1150101"/>
            <a:ext cx="8875013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trebuie să fie RELEVANT …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pentru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Apel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pentru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Prioritate</a:t>
            </a:r>
          </a:p>
          <a:p>
            <a:pPr marL="798513" lvl="0" indent="-225425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grupul țintă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beneficiarii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finali</a:t>
            </a: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Relevanța înseamnă…</a:t>
            </a:r>
          </a:p>
          <a:p>
            <a:pPr marL="798513" lvl="0" indent="-341313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Grupuri țintă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beneficiari finali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sunt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identificați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sunt furnizate toate informațiile cerute de program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(tip, </a:t>
            </a:r>
            <a:r>
              <a:rPr lang="ro-RO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rezidență</a:t>
            </a:r>
            <a:r>
              <a:rPr lang="en-US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profesi</a:t>
            </a:r>
            <a:r>
              <a:rPr lang="ro-RO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altLang="en-US" sz="1600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instituție etc.)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Probleme/nevoi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=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sunt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descrise coerent,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cu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referire la statistici,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analize,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rapoarte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oficiale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Soluții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=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sunt corelate cu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problemele/nevoile identificate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îmbunătățesc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situația grupurilor țintă și a beneficiarilor finali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Obiective General &amp; Specifice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=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sunt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parte a soluții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lor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propuse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de proiect</a:t>
            </a:r>
          </a:p>
          <a:p>
            <a:pPr marL="798513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contribuie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clar,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măsurabil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</a:t>
            </a:r>
            <a:r>
              <a:rPr lang="ro-RO" altLang="en-US" sz="1900" b="1" i="1" noProof="1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Results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Outputs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stabilite de program</a:t>
            </a: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486875"/>
              </p:ext>
            </p:extLst>
          </p:nvPr>
        </p:nvGraphicFramePr>
        <p:xfrm>
          <a:off x="5665476" y="913578"/>
          <a:ext cx="299612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61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</a:t>
                      </a:r>
                      <a:r>
                        <a:rPr lang="ro-RO" altLang="en-US" sz="1800" b="1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inim = 15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puncte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1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selectat… </a:t>
            </a:r>
            <a:r>
              <a:rPr lang="fr-FR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Relevanță &amp; impact transfrontalier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2/3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17983" y="1274830"/>
            <a:ext cx="8271593" cy="3924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trebuie: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fie corelat cu alte 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strategii/politici </a:t>
            </a: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relevante (naționale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regionale, locale, EU)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aibă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General &amp; Specifice </a:t>
            </a: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care contribuie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respectivele strategii/politici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continue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alte proiecte europene / inițiative prezente/ trecute relevante, dacă este cazul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Să adreseze cel puțin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una din temele orizontale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ale Programului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ro-RO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00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selectat… </a:t>
            </a:r>
            <a:r>
              <a:rPr lang="fr-FR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Relevanță &amp; impact transfrontalier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3/3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263611" y="1535580"/>
            <a:ext cx="8708034" cy="326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Impact transfrontalier înseamnă …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Beneficii pe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termen lung</a:t>
            </a: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Ambele părți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ale frontierei sunt afectate în mod pozitiv de proiect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Obiectivele General &amp; Specifice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au caracter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transfrontalier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pune în practică m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inim 2 criterii de cooperare transfrontalieră (obligatoriu =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resurse umane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&amp;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finanțare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în comun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marL="285750" lvl="0" indent="-285750" algn="just" eaLnBrk="0" fontAlgn="base" hangingPunct="0">
              <a:spcBef>
                <a:spcPts val="600"/>
              </a:spcBef>
              <a:spcAft>
                <a:spcPct val="0"/>
              </a:spcAft>
              <a:buFontTx/>
              <a:buChar char="-"/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en-US" alt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197179"/>
              </p:ext>
            </p:extLst>
          </p:nvPr>
        </p:nvGraphicFramePr>
        <p:xfrm>
          <a:off x="263611" y="4265707"/>
          <a:ext cx="303007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00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</a:t>
                      </a:r>
                      <a:r>
                        <a:rPr lang="ro-RO" altLang="en-US" sz="1800" b="1" baseline="0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inim = 6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puncte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190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9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selectat…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ntribu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ția la Program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1/2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4757" y="633368"/>
            <a:ext cx="8979243" cy="4293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și </a:t>
            </a:r>
            <a:r>
              <a:rPr lang="ro-RO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Results </a:t>
            </a:r>
            <a:r>
              <a:rPr lang="ro-RO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…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endParaRPr lang="ro-RO" alt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adresează </a:t>
            </a:r>
            <a:r>
              <a:rPr lang="ro-RO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Un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Rezultat Așteptat (</a:t>
            </a:r>
            <a:r>
              <a:rPr lang="ro-RO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Expected Result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&amp; </a:t>
            </a:r>
            <a:r>
              <a:rPr lang="ro-RO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Indicator de Rezultat (</a:t>
            </a:r>
            <a:r>
              <a:rPr lang="ro-RO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Result indicator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Indicatorul de Rezultat selectat este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priorității</a:t>
            </a: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ro-RO" altLang="en-US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Prin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Obiectivul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General, </a:t>
            </a: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s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usține </a:t>
            </a:r>
            <a:r>
              <a:rPr lang="ro-RO" altLang="en-US" sz="1900" b="1" i="1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Expected Result </a:t>
            </a: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definit de Program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Indicatorul de Rezultat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al Programului este și indicator (impact) pentru proiect (Matricea Cadru </a:t>
            </a:r>
            <a:r>
              <a:rPr 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Logic,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 General)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explică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și cuantifică clar contribuția sa la 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Expected Result</a:t>
            </a:r>
            <a:endParaRPr lang="ro-RO" sz="1900" b="1" i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827350"/>
              </p:ext>
            </p:extLst>
          </p:nvPr>
        </p:nvGraphicFramePr>
        <p:xfrm>
          <a:off x="372578" y="4996162"/>
          <a:ext cx="3085773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57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minim= 6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puncte</a:t>
                      </a:r>
                      <a:endParaRPr lang="en-US" altLang="en-US" sz="1800" b="1" dirty="0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228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4933" y="176168"/>
            <a:ext cx="8426712" cy="54696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0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altLang="en-US" sz="1000" b="1" i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</a:t>
            </a: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4125" algn="just">
              <a:lnSpc>
                <a:spcPct val="100000"/>
              </a:lnSpc>
              <a:spcBef>
                <a:spcPts val="0"/>
              </a:spcBef>
            </a:pPr>
            <a:endParaRPr lang="ro-RO" altLang="en-US" sz="1000" b="1" i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ro-RO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-16778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4933" y="244968"/>
            <a:ext cx="828164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altLang="en-US" sz="2600" b="1" dirty="0">
                <a:solidFill>
                  <a:srgbClr val="C0000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Pentru a fi selectat… </a:t>
            </a:r>
            <a:r>
              <a:rPr lang="ro-RO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ntribu</a:t>
            </a:r>
            <a:r>
              <a:rPr lang="ro-RO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ția la Program</a:t>
            </a:r>
            <a:r>
              <a:rPr lang="en-US" altLang="en-US" sz="2600" b="1" dirty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2/2</a:t>
            </a:r>
            <a:r>
              <a:rPr lang="ro-RO" alt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altLang="en-US" sz="26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164757" y="1015560"/>
            <a:ext cx="8979243" cy="4955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</a:pP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și </a:t>
            </a:r>
            <a:r>
              <a:rPr lang="en-US" alt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Output(s) </a:t>
            </a:r>
            <a:r>
              <a:rPr lang="en-US" alt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…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adresează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cel puțin </a:t>
            </a:r>
            <a:r>
              <a:rPr lang="en-US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O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 Realizare (</a:t>
            </a:r>
            <a:r>
              <a:rPr lang="en-US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 </a:t>
            </a: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&amp; </a:t>
            </a:r>
            <a:r>
              <a:rPr lang="en-US" altLang="en-US" sz="1900" b="1" u="sng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Indicator de Realizare (</a:t>
            </a:r>
            <a:r>
              <a:rPr lang="en-US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Output</a:t>
            </a:r>
            <a:r>
              <a:rPr lang="ro-RO" altLang="en-US" sz="1900" b="1" i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indicator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Indicatorul este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specific priorității</a:t>
            </a:r>
            <a:endParaRPr lang="ro-RO" altLang="en-US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altLang="en-US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alt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Prin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Obiective Specifice și/sau Rezultate</a:t>
            </a:r>
            <a:r>
              <a:rPr lang="ro-RO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</a:t>
            </a:r>
            <a:r>
              <a:rPr lang="ro-RO" altLang="en-US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 contribuie la </a:t>
            </a:r>
            <a:r>
              <a:rPr lang="ro-RO" altLang="en-US" sz="1900" b="1" i="1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Outputs</a:t>
            </a:r>
            <a:r>
              <a:rPr lang="en-US" altLang="en-US" sz="1900" b="1" i="1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 </a:t>
            </a:r>
            <a:r>
              <a:rPr lang="en-US" alt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Indicator de Realizare (Output) de Program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trebuie să reprezinte un indicator pentru Objectivele Specifice /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Rezultat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(Matricea Cadru Logic)</a:t>
            </a: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Proiectul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e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xplic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și cuantifică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clar contribuția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sa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 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Programme Outputs</a:t>
            </a: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ro-RO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lvl="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Obiective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specifice/ Rezultate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pot fi realizate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 perioada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 implementare </a:t>
            </a:r>
            <a:endParaRPr lang="ro-RO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lvl="0" indent="-342900" algn="just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corul total minim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la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Secțiun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ea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1.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Relevance and contribution to the Programme</a:t>
            </a:r>
            <a:endParaRPr lang="en-US" sz="1900" b="1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579247"/>
              </p:ext>
            </p:extLst>
          </p:nvPr>
        </p:nvGraphicFramePr>
        <p:xfrm>
          <a:off x="3530180" y="4296399"/>
          <a:ext cx="31126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6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 minim= 6 puncte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488332"/>
              </p:ext>
            </p:extLst>
          </p:nvPr>
        </p:nvGraphicFramePr>
        <p:xfrm>
          <a:off x="3530180" y="5833311"/>
          <a:ext cx="3112667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26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ebdings" panose="05030102010509060703" pitchFamily="18" charset="2"/>
                        </a:rPr>
                        <a:t> </a:t>
                      </a:r>
                      <a:r>
                        <a:rPr lang="ro-RO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Punctaj </a:t>
                      </a:r>
                      <a:r>
                        <a:rPr lang="en-US" altLang="en-US" sz="1800" b="1" dirty="0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  <a:sym typeface="Wingdings 3" panose="05040102010807070707" pitchFamily="18" charset="2"/>
                        </a:rPr>
                        <a:t>minim= 29 puncte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0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1079</TotalTime>
  <Words>897</Words>
  <Application>Microsoft Office PowerPoint</Application>
  <PresentationFormat>On-screen Show (4:3)</PresentationFormat>
  <Paragraphs>316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Trebuchet MS</vt:lpstr>
      <vt:lpstr>Webdings</vt:lpstr>
      <vt:lpstr>Wingdings</vt:lpstr>
      <vt:lpstr>Wingdings 3</vt:lpstr>
      <vt:lpstr>Office Theme</vt:lpstr>
      <vt:lpstr>Programul Operațional Comun  România – Ucraina 2014 – 2020      PREMISE PENTRU FINANȚARE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161</cp:revision>
  <cp:lastPrinted>2018-01-10T06:20:28Z</cp:lastPrinted>
  <dcterms:created xsi:type="dcterms:W3CDTF">2017-06-21T06:24:46Z</dcterms:created>
  <dcterms:modified xsi:type="dcterms:W3CDTF">2018-04-03T05:57:06Z</dcterms:modified>
</cp:coreProperties>
</file>