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84" r:id="rId3"/>
    <p:sldId id="287" r:id="rId4"/>
    <p:sldId id="272" r:id="rId5"/>
    <p:sldId id="288" r:id="rId6"/>
    <p:sldId id="271" r:id="rId7"/>
    <p:sldId id="286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9" r:id="rId21"/>
    <p:sldId id="310" r:id="rId22"/>
    <p:sldId id="302" r:id="rId23"/>
    <p:sldId id="289" r:id="rId24"/>
    <p:sldId id="304" r:id="rId25"/>
    <p:sldId id="305" r:id="rId26"/>
    <p:sldId id="306" r:id="rId27"/>
    <p:sldId id="307" r:id="rId28"/>
    <p:sldId id="308" r:id="rId29"/>
    <p:sldId id="311" r:id="rId30"/>
    <p:sldId id="312" r:id="rId31"/>
    <p:sldId id="313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910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202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342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39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75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97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5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4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51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110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03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09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82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71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627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673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012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7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898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260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332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5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6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71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77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6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08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7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9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-ua.net/en/about-the-programme/calls-for-proposal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385" y="2395790"/>
            <a:ext cx="7575259" cy="2582849"/>
          </a:xfrm>
        </p:spPr>
        <p:txBody>
          <a:bodyPr>
            <a:noAutofit/>
          </a:bodyPr>
          <a:lstStyle/>
          <a:p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</a:t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– Ucraina 2014 – 2020</a:t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BUGETUL PROIECTULUI  </a:t>
            </a:r>
            <a:b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(proiecte HARD și </a:t>
            </a: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proiecte </a:t>
            </a: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SOFT)</a:t>
            </a:r>
            <a:b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ro-RO" sz="3000" b="1" noProof="1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578" y="63705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60385" y="244969"/>
            <a:ext cx="87661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Infrastructure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ro-RO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948125"/>
            <a:ext cx="8473179" cy="48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Folosiți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Technical documentation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(3.1) = max. 10% din costurile de la linia 3.2 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(3.2)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Site supervision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(3.3)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(dacă nu pot fi recuperate și sunt legate de infrastructură)</a:t>
            </a:r>
          </a:p>
          <a:p>
            <a:pPr algn="just"/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procedăm</a:t>
            </a: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Unități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proiect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algn="just">
              <a:buClr>
                <a:srgbClr val="C00000"/>
              </a:buClr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en-US" sz="1900" u="sng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Costurile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 linia 3.2 </a:t>
            </a:r>
            <a:r>
              <a:rPr lang="ro-RO" altLang="en-US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</a:t>
            </a:r>
            <a:r>
              <a:rPr lang="en-US" altLang="en-US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ro-RO" altLang="en-US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detalia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ză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în anexa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ro-RO" altLang="en-US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Indicative budget breakdown for infrastructure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(Anexa A.1 în cazul proiectelor HARD)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 cazul proiectelor HARD, costurile de la linia 3.2 </a:t>
            </a:r>
            <a:r>
              <a:rPr lang="ro-RO" altLang="en-US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Infrastructure execution</a:t>
            </a:r>
            <a:r>
              <a:rPr lang="en-US" altLang="en-US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evalu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ează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în etapa 3 (Evaluarea documentelor adiționale) pe baza Studiilor de Fezabilitate. Asigurați-vă că nu sunt diferențe semnificative între aceste documente.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667980"/>
              </p:ext>
            </p:extLst>
          </p:nvPr>
        </p:nvGraphicFramePr>
        <p:xfrm>
          <a:off x="372578" y="3727125"/>
          <a:ext cx="29533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3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584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3415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Infrastructure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11077"/>
            <a:ext cx="9144000" cy="3346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7923" y="1119610"/>
            <a:ext cx="9231923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1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4731" y="60820"/>
            <a:ext cx="8873005" cy="598139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i="1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Vehicles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(4.1) = max. 18,000 Euro (pe vehicul, doar pentru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management de proiect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Equipment and endowment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(4.2)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 </a:t>
            </a:r>
            <a:r>
              <a:rPr lang="ro-RO" altLang="en-US" sz="1900" b="1" noProof="1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O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ffice equipment and endowment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(pentru echipa de proiect) &amp;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Specialized equipment and endowment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Wingdings 3" panose="05040102010807070707" pitchFamily="18" charset="2"/>
              </a:rPr>
              <a:t>(legate direct de activitățile proiectului)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Supplies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(doar pentru echipamente specializate)</a:t>
            </a: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procedăm </a:t>
            </a: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Unități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bucată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proiect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ro-RO" altLang="en-US" sz="1900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b="1" i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b="1" i="1" noProof="1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b="1" i="1" noProof="1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315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 dirty="0">
              <a:latin typeface="Calibri Light" panose="020F030202020403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9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Equipment and supplies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362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>
              <a:latin typeface="Calibri Light" panose="020F0302020204030204" pitchFamily="34" charset="0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92365" y="4234206"/>
            <a:ext cx="8473179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Pot fi achiziționate DOAR vehicule și echipamente noi, leasing-ul nu este permis</a:t>
            </a:r>
          </a:p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Trebuie să puteți demonstra în orice moment Comitetului de Evaluare că acestea 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sunt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prețuri reale de piață </a:t>
            </a:r>
          </a:p>
          <a:p>
            <a:pPr marL="914400" lvl="1" indent="-4572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Anexa </a:t>
            </a:r>
            <a:r>
              <a:rPr lang="ro-RO" altLang="ro-RO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</a:t>
            </a:r>
            <a:r>
              <a:rPr lang="en-US" altLang="ro-RO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furnizați detalii 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despre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activitățile pe care le susțin, cantitate totală, cost total al fiecărui bun </a:t>
            </a:r>
            <a:r>
              <a:rPr lang="en-US" altLang="ro-RO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categorie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  <a:endParaRPr lang="en-US" altLang="ro-RO" noProof="1" smtClean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36240"/>
            <a:ext cx="184731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>
              <a:latin typeface="Calibri Light" panose="020F030202020403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736330"/>
              </p:ext>
            </p:extLst>
          </p:nvPr>
        </p:nvGraphicFramePr>
        <p:xfrm>
          <a:off x="510732" y="3628687"/>
          <a:ext cx="292249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4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98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76168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bugetare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</a:t>
            </a:r>
            <a:r>
              <a:rPr lang="en-US" altLang="en-US" sz="2600" b="1" noProof="1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Equipment and supplies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196323"/>
            <a:ext cx="9144001" cy="4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96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8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en-US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Services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725470"/>
            <a:ext cx="8473179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Folosiți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Printed / Published materials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(5.1)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Expenditure verification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(audit) (5.2) (doar pentru partenerii UA)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Translation, interpreters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(5.3)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(5.4)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External expertise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(5.5)</a:t>
            </a:r>
          </a:p>
          <a:p>
            <a:pPr algn="just"/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să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Unitate </a:t>
            </a:r>
            <a:r>
              <a:rPr lang="ro-RO" altLang="ro-RO" sz="1900" i="1" noProof="1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Printed / Published materials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bucată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Unitate </a:t>
            </a:r>
            <a:r>
              <a:rPr lang="ro-RO" altLang="en-US" sz="1900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Expenditure verification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proiect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unitate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1900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Translation, interpreters</a:t>
            </a:r>
            <a:r>
              <a:rPr lang="en-US" altLang="en-US" sz="1900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oră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pagină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eveniment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unitate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1900" i="1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eveniment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Anexa </a:t>
            </a:r>
            <a:r>
              <a:rPr lang="ro-RO" alt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</a:t>
            </a:r>
            <a:r>
              <a:rPr lang="en-US" alt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furnizați detalii (activitatea corespunzătoare, cantități totale și cost per categorie de produs,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lte caracteristici)</a:t>
            </a: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marL="342900" indent="-342900" algn="r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  <a:p>
            <a:pPr algn="just"/>
            <a:endParaRPr lang="en-US" altLang="ro-RO" sz="1900" noProof="1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549223"/>
              </p:ext>
            </p:extLst>
          </p:nvPr>
        </p:nvGraphicFramePr>
        <p:xfrm>
          <a:off x="458842" y="4678083"/>
          <a:ext cx="28760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60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17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289420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78704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Services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663"/>
            <a:ext cx="9144001" cy="32861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375534"/>
            <a:ext cx="9144000" cy="248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68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Others</a:t>
            </a:r>
            <a:endParaRPr lang="ro-RO" altLang="en-US" sz="2600" noProof="1" smtClean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1886067"/>
            <a:ext cx="8473179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Costuri care nu au fost bugetate la alte capitole și linii bugetare  </a:t>
            </a: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procedăm</a:t>
            </a: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Introduceți sub-linii bugetare pentru fiecare tip de cheltuială </a:t>
            </a:r>
          </a:p>
          <a:p>
            <a:pPr algn="just">
              <a:buClr>
                <a:srgbClr val="C00000"/>
              </a:buClr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anexa </a:t>
            </a:r>
            <a:r>
              <a:rPr lang="ro-RO" alt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furnizați detalii privind activitatea de proiect aferentă, cantități totale și cost total, alte caracteristici</a:t>
            </a:r>
            <a:endParaRPr lang="en-US" altLang="ro-RO" sz="1900" noProof="1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144533"/>
              </p:ext>
            </p:extLst>
          </p:nvPr>
        </p:nvGraphicFramePr>
        <p:xfrm>
          <a:off x="372578" y="3564122"/>
          <a:ext cx="299815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81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68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244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7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Communication and visibility actions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ro-RO" altLang="en-US" sz="2600" b="1" noProof="1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84731" y="1229526"/>
            <a:ext cx="847317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Folosiți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Activități, materiale, evenimente, promovare, informare, comunicare privind proiectul și/ sau programul </a:t>
            </a:r>
          </a:p>
          <a:p>
            <a:pPr algn="just">
              <a:buClr>
                <a:srgbClr val="C00000"/>
              </a:buClr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procedăm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min.2% din totalul cheltuielilor directe eligibile, cu excepția capitolelor </a:t>
            </a:r>
          </a:p>
          <a:p>
            <a:pPr marL="339725" algn="just">
              <a:buClr>
                <a:srgbClr val="C00000"/>
              </a:buClr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 </a:t>
            </a: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7. </a:t>
            </a: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Communication and visibility actions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unitate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“</a:t>
            </a: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 proiect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”, “</a:t>
            </a: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 contract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 </a:t>
            </a:r>
          </a:p>
          <a:p>
            <a:pPr algn="just">
              <a:buClr>
                <a:srgbClr val="C00000"/>
              </a:buClr>
            </a:pPr>
            <a:endParaRPr lang="ro-RO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ro-RO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ro-RO" altLang="en-US" sz="1900" b="1" i="1" u="sng" noProof="1" smtClean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Detalii (tip, cantitate, caracteristici etc.) trebuie furnizate la </a:t>
            </a:r>
            <a:r>
              <a:rPr lang="ro-RO" alt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GA3 </a:t>
            </a:r>
            <a:r>
              <a:rPr lang="ro-RO" alt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Information and communication plan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 și în anexa </a:t>
            </a:r>
            <a:r>
              <a:rPr lang="ro-RO" alt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Traditional Arabic" panose="02020603050405020304" pitchFamily="18" charset="-78"/>
              </a:rPr>
              <a:t>Justification of costs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ro-RO" altLang="ro-RO" sz="1900" noProof="1">
              <a:solidFill>
                <a:srgbClr val="002060"/>
              </a:solidFill>
              <a:latin typeface="Calibri Light" panose="020F0302020204030204" pitchFamily="34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026176"/>
              </p:ext>
            </p:extLst>
          </p:nvPr>
        </p:nvGraphicFramePr>
        <p:xfrm>
          <a:off x="184731" y="3817471"/>
          <a:ext cx="29798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98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15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0" y="413506"/>
            <a:ext cx="887322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7. Communication and visibility actions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r>
              <a:rPr kumimoji="0" lang="ro-RO" altLang="en-US" sz="2600" b="1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ro-RO" altLang="en-US" sz="2600" b="1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93876"/>
            <a:ext cx="9144000" cy="352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41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57136" y="-66026"/>
            <a:ext cx="88145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en-US" altLang="en-US" sz="24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9. Administrative costs </a:t>
            </a:r>
            <a:r>
              <a:rPr lang="en-US" altLang="en-US" sz="24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&amp;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10. Contingency reserve</a:t>
            </a:r>
            <a:endParaRPr lang="en-US" altLang="en-US" sz="2400" b="1" noProof="1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57136" y="860192"/>
            <a:ext cx="8843318" cy="486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costs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costuri de birou inclusiv chirie, electricitate, încălzire, telefon,  curățenie, salarii pentru alte categorii de staff care sprijină implementarea proiectului (ex: contabil, șofer, secretară), servicii poștale, financiare, arhivare, securitate etc.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reserve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doar pentru proiecte care includ componentă de infrastructură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procedăm …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costs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m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ax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.7% din total costuri directe eligibile, fără costurile de la capitolul 3. </a:t>
            </a:r>
            <a:r>
              <a:rPr lang="ro-RO" altLang="ro-RO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reserve 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max. 10% din costurile de la linia </a:t>
            </a:r>
            <a:r>
              <a:rPr lang="ro-RO" altLang="ro-RO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3.2 Execution infrastructure</a:t>
            </a:r>
          </a:p>
          <a:p>
            <a:pPr algn="just">
              <a:buClr>
                <a:srgbClr val="C00000"/>
              </a:buClr>
            </a:pPr>
            <a:endParaRPr lang="ro-RO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</a:pPr>
            <a:endParaRPr lang="ro-RO" altLang="en-US" sz="1900" b="1" i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Rezerva pentru costuri neprevăzute poate fi utilizată doar cu aprobare </a:t>
            </a:r>
            <a:r>
              <a:rPr lang="ro-RO" altLang="en-US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prealabilă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scrisă AM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administrative trebuie detaliate în Anexa </a:t>
            </a:r>
            <a:r>
              <a:rPr lang="ro-RO" altLang="en-US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</a:t>
            </a:r>
          </a:p>
          <a:p>
            <a:pPr lvl="1" algn="just">
              <a:spcBef>
                <a:spcPts val="600"/>
              </a:spcBef>
              <a:buFont typeface="Trebuchet MS" panose="020B0603020202020204" pitchFamily="34" charset="0"/>
              <a:buChar char="—"/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222903"/>
              </p:ext>
            </p:extLst>
          </p:nvPr>
        </p:nvGraphicFramePr>
        <p:xfrm>
          <a:off x="157136" y="4001630"/>
          <a:ext cx="303903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90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04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70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altLang="en-US" sz="2600" b="1" i="0" u="none" strike="noStrike" cap="none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Formate și anexe de buget obligatorii </a:t>
            </a:r>
            <a:endParaRPr kumimoji="0" lang="ro-RO" altLang="en-US" sz="2600" b="1" i="0" u="none" strike="noStrike" cap="none" normalizeH="0" baseline="0" noProof="1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936420"/>
              </p:ext>
            </p:extLst>
          </p:nvPr>
        </p:nvGraphicFramePr>
        <p:xfrm>
          <a:off x="0" y="1034636"/>
          <a:ext cx="9144002" cy="48564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003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8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6085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382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77110">
                <a:tc>
                  <a:txBody>
                    <a:bodyPr/>
                    <a:lstStyle/>
                    <a:p>
                      <a:pPr algn="ctr"/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Formate de buget</a:t>
                      </a:r>
                      <a:endParaRPr lang="ro-RO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Tip proiect</a:t>
                      </a:r>
                      <a:endParaRPr lang="ro-RO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Anexă</a:t>
                      </a:r>
                      <a:endParaRPr lang="ro-RO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6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Observație</a:t>
                      </a:r>
                      <a:endParaRPr lang="ro-RO" sz="1600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67614">
                <a:tc>
                  <a:txBody>
                    <a:bodyPr/>
                    <a:lstStyle/>
                    <a:p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Buget (bugete individuale, Buget Total)</a:t>
                      </a:r>
                      <a:endParaRPr lang="ro-RO" sz="1600" b="1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și  Hard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 (Partea D)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Bugete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individuale pentru fiecare partener, inclusiv </a:t>
                      </a: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Aplicantul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Acoperă întreaga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durată </a:t>
                      </a:r>
                      <a:r>
                        <a:rPr lang="en-US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de implementare a proiectului 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și primele </a:t>
                      </a: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12 luni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Bugetul Total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se completează </a:t>
                      </a: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automat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Deviz financiar</a:t>
                      </a:r>
                      <a:r>
                        <a:rPr lang="en-US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pentru infrastructur</a:t>
                      </a:r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ă</a:t>
                      </a:r>
                      <a:endParaRPr lang="ro-RO" sz="1600" b="1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A.1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Devize financiare pe fiecare partener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care execută o parte a componentei de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infrastructură</a:t>
                      </a:r>
                      <a:endParaRPr lang="ro-RO" sz="160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Justificarea</a:t>
                      </a:r>
                      <a:r>
                        <a:rPr lang="ro-RO" sz="1600" b="1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costurilor</a:t>
                      </a:r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  <a:endParaRPr lang="ro-RO" sz="1600" b="1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A.1</a:t>
                      </a:r>
                    </a:p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A.2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Justificare separată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a </a:t>
                      </a: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costurilor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pe fiecare </a:t>
                      </a: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partener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00635">
                <a:tc>
                  <a:txBody>
                    <a:bodyPr/>
                    <a:lstStyle/>
                    <a:p>
                      <a:r>
                        <a:rPr lang="ro-RO" sz="16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Plan</a:t>
                      </a:r>
                      <a:r>
                        <a:rPr lang="ro-RO" sz="1600" b="1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financiar al proiectului</a:t>
                      </a:r>
                      <a:endParaRPr lang="ro-RO" sz="1600" b="1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Hard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A.2</a:t>
                      </a:r>
                    </a:p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</a:t>
                      </a:r>
                      <a:r>
                        <a:rPr lang="ro-RO" sz="16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A.3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per proiect și corelat cu Bugetul Total (part D)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67301">
                <a:tc>
                  <a:txBody>
                    <a:bodyPr/>
                    <a:lstStyle/>
                    <a:p>
                      <a:r>
                        <a:rPr lang="ro-RO" sz="1600" b="1" i="0" u="none" strike="noStrike" kern="1200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Surse de finanțare estimate</a:t>
                      </a:r>
                      <a:endParaRPr lang="ro-RO" sz="1600" b="1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Soft și  Hard</a:t>
                      </a:r>
                      <a:endParaRPr lang="ro-RO" sz="16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Anexa A (Part 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o-RO" sz="16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per proiect, utilizând Declarația Aplicantului și Declarațiile de Parteneriat, se extrag valorile co-finanțărilor în EURO și se introduc în Sursele de finanțare estimate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52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512" y="1789201"/>
            <a:ext cx="8426712" cy="4099473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Fiecare partener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trebuie să contribuie cu co-finanțare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proiect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să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administreze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 o parte din bugetul proiectului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Valoarea totală a co-finanțării furnizată de toți partenerii trebuie să fie de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 cel puțin 10%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din totalul costurilor eligibile ale proiectului.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Contribuția provenită din alte surse va fi inclusă în valoarea totală a co-finanțării 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18924" y="441148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Anexele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Estimated Sources of funding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36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8451" y="321911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en-US" altLang="en-US" sz="2600" b="1" noProof="1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Estimated Sources of funding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82378"/>
            <a:ext cx="9166187" cy="587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4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963" y="1529516"/>
            <a:ext cx="8426712" cy="4625685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Fiecare partener trebuie să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completeze 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partea sa din bugetul proiectului 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Justificările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ează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ntru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fiecare linie și sub-linie de buget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Explicațiile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altLang="ro-RO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Structura costurilor și detalii privind caracteristici principale și cantități, după caz, </a:t>
            </a:r>
            <a:r>
              <a:rPr lang="ro-RO" altLang="ro-RO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en-US" altLang="ro-RO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ctivitatea de proiect și Grupul de Activități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cazul proiectelor HARD – se utiliz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ză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Anexa A.2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20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cazul proiectelor SOFT – se va utiliz</a:t>
            </a:r>
            <a:r>
              <a:rPr lang="ro-RO" altLang="ro-RO" sz="20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ro-RO" sz="20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ro-RO" altLang="ro-RO" sz="20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ză</a:t>
            </a:r>
            <a:r>
              <a:rPr lang="en-US" altLang="ro-RO" sz="20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Anexa A.1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8451" y="321911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(1/5)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5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64896"/>
            <a:ext cx="9144000" cy="3508615"/>
          </a:xfrm>
          <a:prstGeom prst="rect">
            <a:avLst/>
          </a:prstGeom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(2/5)</a:t>
            </a:r>
            <a:endParaRPr lang="en-US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42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(3/5)</a:t>
            </a:r>
            <a:endParaRPr lang="en-US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62125"/>
            <a:ext cx="9144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0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(4/5)</a:t>
            </a:r>
            <a:endParaRPr lang="en-US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181225"/>
            <a:ext cx="9144001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186" y="1135696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3132" y="45397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Justification of costs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(5/5)</a:t>
            </a:r>
            <a:endParaRPr lang="en-US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3" y="1724025"/>
            <a:ext cx="9100868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964" y="1681117"/>
            <a:ext cx="8600709" cy="3719019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utiliz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eaz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 doar în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procesul de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pentru a determina dacă Partenerii au abilitățile financiare necesare implementării proiectului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Conține și trebuie completate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Planul financiar al proiectului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Contribuțiile proiectului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Plățile proiectului </a:t>
            </a:r>
          </a:p>
          <a:p>
            <a:pPr marL="800100" lvl="1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Calibri Light" panose="020F0302020204030204" pitchFamily="34" charset="0"/>
              <a:buChar char="—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Citiți cu atenție instrucțiunile furnizate.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ATENȚIE în cazul afișării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unor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erori.</a:t>
            </a:r>
          </a:p>
          <a:p>
            <a:pPr marL="171450" indent="-171450"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437330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Financial plan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706885"/>
              </p:ext>
            </p:extLst>
          </p:nvPr>
        </p:nvGraphicFramePr>
        <p:xfrm>
          <a:off x="412377" y="3925047"/>
          <a:ext cx="311075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07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596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223" y="1129553"/>
            <a:ext cx="8740449" cy="4470059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Devizele sunt necesare pentru toți partenerii care execută o parte a componentei de infrastructură și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vor compara cu datele financiare din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Studiile de Fezabilitate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etapa de evaluare 3 (evaluarea documentelor adiționale)</a:t>
            </a:r>
            <a:r>
              <a:rPr 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Includ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categorii de costuri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specifice lucrărilor de execuție a infrastructurii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Formularele din Ghidul aplicantului oferă indicații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 privire la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liniile bugetare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care trebuie inserată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fiec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categori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costuri.  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Asigurați-vă că nu există neconcordanțe între devize și bugetele individuale,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legătură cu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aceste categorii de costuri.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</a:t>
            </a: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37218"/>
            <a:ext cx="9057736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Anexe la Buget – 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Indicati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</a:t>
            </a:r>
            <a:r>
              <a:rPr lang="en-US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budget breakdown for infrastructure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(doar pentru proiecte HARD)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noProof="1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894669"/>
              </p:ext>
            </p:extLst>
          </p:nvPr>
        </p:nvGraphicFramePr>
        <p:xfrm>
          <a:off x="277393" y="2993742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9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691" y="1073260"/>
            <a:ext cx="8872354" cy="4482809"/>
          </a:xfrm>
        </p:spPr>
        <p:txBody>
          <a:bodyPr>
            <a:no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și detalierea costurilor nu corespund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cu 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activitățil</a:t>
            </a: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proiectului, </a:t>
            </a:r>
            <a:r>
              <a:rPr lang="ro-RO" alt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așa</a:t>
            </a: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cum au fost descrise în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Cererea de finanțare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(ex: număr deplasări, număr evenimente, funcții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echip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proiect, livrabile etc.)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furnizate ca sume forfetare sau 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 supraestimate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(ex:  salarii, echipamente). </a:t>
            </a:r>
            <a:r>
              <a:rPr lang="en-US" alt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Comitetul de Evaluare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poate solicita c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larificări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 privire la cercetarea pieței pentru stabilirea acestor costuri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buClr>
                <a:srgbClr val="C00000"/>
              </a:buClr>
            </a:pP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 există distincție clară între echipa de proiect (inclusiv specialiști) și alte resurse umane din cadrul organizației.   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sunt introduse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incorect 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linii sau capitole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bugetare.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 obligatorii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lipsesc din buget - ex: </a:t>
            </a:r>
            <a:r>
              <a:rPr lang="ro-RO" altLang="ro-RO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expenditure verification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entitățile UA, costuri de vizibilitate (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conform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inventarul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ui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acțiuni minime obligatorii). În acest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caz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costurile respective vor fi asigurate și suportate de partenerii de proiect, din surse </a:t>
            </a:r>
            <a:r>
              <a:rPr lang="ro-RO" alt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 afara bugetului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proiect.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</a:t>
            </a: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2660" y="237273"/>
            <a:ext cx="9057736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 sfârșit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lang="ro-RO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Greșeli frecvente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600" b="1" dirty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Bugetul proiectului</a:t>
            </a:r>
            <a:r>
              <a:rPr kumimoji="0" lang="ro-RO" altLang="en-US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reguli de bază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15414" y="701552"/>
            <a:ext cx="8511159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Trebuie să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existe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bugete individuale (separate)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 fiecare partener, pentru întreaga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perioadă de implementare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 proiectului și pentru primele 12 luni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Bugetul Total se completează 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automat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pot insera </a:t>
            </a:r>
            <a:r>
              <a:rPr lang="ro-RO" altLang="en-US" b="1" noProof="1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inii/ sub-linii suplimentare </a:t>
            </a:r>
            <a:r>
              <a:rPr lang="ro-RO" altLang="en-US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</a:t>
            </a:r>
            <a:r>
              <a:rPr lang="ro-RO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capitol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/sub-capitole de buget, după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necesități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de două ori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sumele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introduse pentru a evita greșelile</a:t>
            </a:r>
            <a:endParaRPr lang="en-US" altLang="en-US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Grantul solicitat (contribuția UE) nu trebuie să depășească 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90% din bugetul total al proiectului,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caz contrar, aplicația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EMS-ENI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emite “</a:t>
            </a:r>
            <a:r>
              <a:rPr lang="en-US" altLang="en-US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alertă de eroare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Utilizați doar 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</a:t>
            </a:r>
            <a:r>
              <a:rPr lang="ro-RO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ormatele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furnizate de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disponibile la adresa  </a:t>
            </a:r>
            <a:r>
              <a:rPr lang="en-US" altLang="en-US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  <a:hlinkClick r:id="rId3"/>
              </a:rPr>
              <a:t>www.ro-ua.net/en/about-the-programme/calls-for-proposals.html</a:t>
            </a:r>
            <a:endParaRPr lang="en-US" altLang="en-US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Sumele și i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nformațiile </a:t>
            </a:r>
            <a:r>
              <a:rPr lang="ro-RO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furnizate </a:t>
            </a:r>
            <a:r>
              <a:rPr lang="en-US" alt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trebuie să fie </a:t>
            </a:r>
            <a:r>
              <a:rPr lang="en-US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identice</a:t>
            </a:r>
            <a:r>
              <a:rPr lang="ro-RO" altLang="en-US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toate formatele și anexele de buget</a:t>
            </a:r>
            <a:endParaRPr lang="en-US" altLang="en-US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(Pentru RO)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Taxele, inclusiv TVA, sunt eligibile doar 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dacă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entitățil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demonstrează că </a:t>
            </a:r>
            <a:r>
              <a:rPr lang="en-US" altLang="ro-RO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 le pot recupera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conform legislației naționale 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(Pentru UA)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Entitățile sunt exceptate de la plata TVA atât pentru </a:t>
            </a:r>
            <a:r>
              <a:rPr lang="ro-RO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grant,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cât și pentru co-finanțarea proprie, </a:t>
            </a:r>
            <a:r>
              <a:rPr lang="en-US" altLang="ro-RO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dacă înregistrează proiectul </a:t>
            </a:r>
            <a:r>
              <a:rPr lang="en-US" altLang="ro-RO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</a:t>
            </a:r>
            <a:r>
              <a:rPr lang="en-US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Ministerul Economiei și Comerțului (UA) </a:t>
            </a:r>
            <a:endParaRPr lang="en-US" altLang="ro-RO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1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7552" y="1365248"/>
            <a:ext cx="8547933" cy="4138570"/>
          </a:xfrm>
        </p:spPr>
        <p:txBody>
          <a:bodyPr>
            <a:noAutofit/>
          </a:bodyPr>
          <a:lstStyle/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sunt cuantificate și evaluate eronat în relație cu </a:t>
            </a:r>
            <a:r>
              <a:rPr lang="ro-RO" altLang="ro-RO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Outputs</a:t>
            </a: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sau </a:t>
            </a:r>
            <a:r>
              <a:rPr lang="ro-RO" altLang="ro-RO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Results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definite în proiect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(ex: număr zile de consultanță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număr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deplasări, număr broșuri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număr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participanți).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Bugetul include 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 neeligibile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(ex: diferențe de schimb valutar, costuri acoperite de alte acțiuni sau programe).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Pragurile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impuse de Program nu sunt respectate 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de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subcontractare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justific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în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relație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cu activitățile proiectului.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Costurile sunt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b="1" noProof="1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insuficient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</a:t>
            </a:r>
            <a:r>
              <a:rPr lang="ro-RO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</a:t>
            </a:r>
            <a:r>
              <a:rPr lang="en-US" alt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managementul financiar a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proiectului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nu poate fi evaluat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ro-RO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Estimated sources of funding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nu conțin informațiile solicitate (ex: ponderea cofinanțării între parteneri, finanț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ări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provenite de la alți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donator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i)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597025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14190"/>
            <a:ext cx="82816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altLang="en-US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5319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26258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14190"/>
            <a:ext cx="905773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000" b="1" dirty="0">
                <a:solidFill>
                  <a:srgbClr val="00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3000" b="1" dirty="0" smtClean="0">
              <a:solidFill>
                <a:srgbClr val="00000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3132" y="227346"/>
            <a:ext cx="905773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 sfârșit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Greșeli frecvente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9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768" y="858449"/>
            <a:ext cx="7885670" cy="2655716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0768" y="3392784"/>
            <a:ext cx="8085437" cy="2415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sz="2000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Tranfrontalieră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Suceava, Rom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sz="2000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5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99143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ATENȚIE la </a:t>
            </a: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Limitări/ praguri </a:t>
            </a:r>
            <a:r>
              <a:rPr lang="en-GB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en-GB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25196" y="1006890"/>
            <a:ext cx="8746449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Linia 2.1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Travels and subsistance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Pentru pregătirea proiectului și numai pentru staff = max. 3,000 Euro (per proiect)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Capitolul 3.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(pentru proiecte HARD)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20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Valoarea infrastructurii = min. 1,000,000 € (per proiect)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Linia 3.1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Technical documentation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(pentru proiecte SOFT și HARD cu infrastructură)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Cost documentație tehnică = max. 10% din costul total de la linia 3.2 (</a:t>
            </a:r>
            <a:r>
              <a:rPr lang="ro-RO" altLang="en-US" sz="1600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 	execution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Linia 4.1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Vehicles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(doar pentru managementul proiectului)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Cost vehicul = max. 18,000 </a:t>
            </a:r>
            <a:r>
              <a:rPr lang="ro-RO" altLang="en-US" sz="1600" noProof="1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€ 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(per vehicul) 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Capitolul 7.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Communication and visibility actions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(vizează promovarea programului și a proiectului)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801688" indent="-801688"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Cost acțiuni de comunicare &amp; vizibilitate = min. 2% din valoarea totală a costurilor directe eligibile, cu excepția costurilor de la capitolele 3. </a:t>
            </a:r>
            <a:r>
              <a:rPr lang="ro-RO" altLang="en-US" sz="1600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6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7. </a:t>
            </a:r>
            <a:r>
              <a:rPr lang="ro-RO" altLang="en-US" sz="1600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Communication and visibility actions   </a:t>
            </a:r>
            <a:endParaRPr lang="ro-RO" altLang="en-US" sz="1600" i="1" noProof="1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ATENȚIE la </a:t>
            </a:r>
            <a:r>
              <a:rPr lang="en-GB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lang="ro-RO" altLang="en-US" sz="2600" b="1" dirty="0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Limitări/ praguri </a:t>
            </a:r>
            <a:r>
              <a:rPr lang="en-GB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GB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80124" y="734285"/>
            <a:ext cx="8746449" cy="583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Capitolul 9.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Administrative costs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(costuri indirecte)</a:t>
            </a:r>
          </a:p>
          <a:p>
            <a:pPr marL="914400" indent="-914400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Costuri indirecte = max. 7% din total costuri directe eligibile, cu excepția costurilor de la capitolul 3. </a:t>
            </a:r>
            <a:r>
              <a:rPr lang="ro-RO" altLang="en-US" sz="1600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(dacă există)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10.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Contingency reserve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(necesită aprobarea prealabilă AM)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Cheltuieli neprevăzute = max. 10% din costurile de la linia 3.2 </a:t>
            </a:r>
            <a:r>
              <a:rPr lang="ro-RO" altLang="en-US" sz="1600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Infrastructure execution</a:t>
            </a:r>
          </a:p>
          <a:p>
            <a:pPr marL="342900" indent="-34290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Regula de flexibilitate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(în cazul partenerilor (alții decât Aplicantul) și activităților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din afara</a:t>
            </a:r>
            <a:r>
              <a:rPr lang="ro-RO" altLang="en-US" sz="1900" b="1" noProof="1" smtClean="0">
                <a:solidFill>
                  <a:srgbClr val="FF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ariei principale de program)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În afara ariei principale de program (parteneri </a:t>
            </a:r>
            <a:r>
              <a:rPr lang="ro-RO" altLang="en-US" sz="16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</a:t>
            </a:r>
            <a:r>
              <a:rPr lang="ro-RO" altLang="en-US" sz="1600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activități) = max. 10% din bugetul proiectului </a:t>
            </a: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cazul nerespectării pragurilor, costurile vor fi reduse și trebuie asigurate din resurse proprii, în afara bugetului proiectului </a:t>
            </a: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După </a:t>
            </a:r>
            <a:r>
              <a:rPr lang="ro-RO" altLang="en-US" sz="16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finalizarea </a:t>
            </a:r>
            <a:r>
              <a:rPr lang="ro-RO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bugetului, verificați din nou aceste praguri</a:t>
            </a:r>
          </a:p>
          <a:p>
            <a:pPr marL="285750" indent="-285750" algn="just"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ü"/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C00000"/>
              </a:buClr>
            </a:pPr>
            <a:endParaRPr lang="ro-RO" altLang="en-US" sz="16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6156"/>
              </p:ext>
            </p:extLst>
          </p:nvPr>
        </p:nvGraphicFramePr>
        <p:xfrm>
          <a:off x="457601" y="3727824"/>
          <a:ext cx="296691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691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96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40926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Human resources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814805"/>
            <a:ext cx="8473179" cy="5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Folosiți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Membrii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echipei de proiect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Persoane a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ngaja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în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organizați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e, </a:t>
            </a:r>
            <a:r>
              <a:rPr lang="en-US" altLang="en-US" sz="1900" noProof="1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 contract de muncă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ecizie de numire (în cazul funcționarilor publici)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Funcții în echipa de proiect pentru care, la cererea de finanțare, au fost atașate 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fișe de post</a:t>
            </a:r>
            <a:endParaRPr lang="en-US" alt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procedăm</a:t>
            </a: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Unități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oră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1900" b="1" cap="small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recomandat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!!!)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zi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lună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Numărul de unități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 trebuie să depășească perioada de implementare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Valoarea unitară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nu trebuie să depășească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plafonul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 d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organizație </a:t>
            </a: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cap="small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Valoare unita</a:t>
            </a:r>
            <a:r>
              <a:rPr lang="ro-RO" altLang="en-US" sz="1900" b="1" cap="small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ră</a:t>
            </a:r>
            <a:r>
              <a:rPr lang="en-US" altLang="en-US" sz="1900" b="1" cap="small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salariu brut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+ asigurări sociale + alte costuri salari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ale</a:t>
            </a: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ro-RO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altLang="ro-RO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Inserați sub-linii bugetare separate pentru fiecare funcție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din echipa de proiect</a:t>
            </a:r>
            <a:endParaRPr lang="en-US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consistența 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documentel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din pachetul de aplicație (de 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x: corelați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Cerere de Finanțare</a:t>
            </a:r>
            <a:r>
              <a:rPr lang="en-US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vs. Buget vs. Fișe de post)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1900" u="none" strike="noStrike" cap="none" normalizeH="0" baseline="0" noProof="1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6854"/>
              </p:ext>
            </p:extLst>
          </p:nvPr>
        </p:nvGraphicFramePr>
        <p:xfrm>
          <a:off x="437357" y="4510741"/>
          <a:ext cx="3121632" cy="38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16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9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9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9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4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44913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</a:t>
            </a:r>
            <a:r>
              <a:rPr lang="ro-RO" altLang="en-US" sz="2600" b="1" noProof="1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 resources 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5879"/>
            <a:ext cx="9143999" cy="4088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44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0845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dirty="0">
              <a:latin typeface="Trebuchet MS" panose="020B0603020202020204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92365" y="97427"/>
            <a:ext cx="8766188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Travel and subsistance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(1/2)</a:t>
            </a:r>
            <a:endParaRPr lang="ro-RO" altLang="en-US" sz="2600" b="1" noProof="1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5410" y="702168"/>
            <a:ext cx="8636235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Utilizați acest capitol pentru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Project preparation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max. 3,000 euro (doar pentru persoane angajate în organizație)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Diurnă, cazare, costuri de transport, după cum este necesar (doar pentru echipele de proiect) </a:t>
            </a:r>
          </a:p>
          <a:p>
            <a:pPr algn="just"/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 procedăm …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Unități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“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contract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activitate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deplasare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proiect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”, “</a:t>
            </a:r>
            <a:r>
              <a:rPr lang="ro-RO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 GA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Costurile nu trebuie să depășească plafoanele prevăzute în mod normal în organizație, în conformitate cu legislația națională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și nici valorile publicate de către CE la momentul misiunii (dacă se utilizează valori fixe, forfetare, cost unitar)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indică grupul corespunzător de activități și activitatea conexă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anexa </a:t>
            </a:r>
            <a:r>
              <a:rPr lang="ro-RO" alt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Justification of costs </a:t>
            </a:r>
            <a:r>
              <a:rPr lang="ro-RO" alt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includ detalii privind de ex. mijloc de transport, traseu, număr de persoane, număr de nopți de cazare, compoziția costurilor. </a:t>
            </a:r>
          </a:p>
          <a:p>
            <a:pPr algn="just"/>
            <a:endParaRPr lang="ro-RO" altLang="en-US" sz="1900" b="1" i="1" u="sng" noProof="1" smtClean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raditional Arabic" panose="02020603050405020304" pitchFamily="18" charset="-78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771938"/>
              </p:ext>
            </p:extLst>
          </p:nvPr>
        </p:nvGraphicFramePr>
        <p:xfrm>
          <a:off x="372578" y="3971490"/>
          <a:ext cx="298022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02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ro-RO" altLang="ro-RO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FATURI</a:t>
                      </a:r>
                      <a:endParaRPr lang="en-US" sz="18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05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44913"/>
            <a:ext cx="828164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600" b="1" noProof="1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Capitole bugetare – </a:t>
            </a:r>
            <a:r>
              <a:rPr lang="ro-RO" alt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Travel and subsistance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(2/2)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2600" b="1" i="0" u="none" strike="noStrike" cap="none" normalizeH="0" noProof="1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ro-RO" altLang="en-US" sz="2600" b="1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519237"/>
            <a:ext cx="9144001" cy="381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1978</TotalTime>
  <Words>2242</Words>
  <Application>Microsoft Office PowerPoint</Application>
  <PresentationFormat>On-screen Show (4:3)</PresentationFormat>
  <Paragraphs>838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Traditional Arabic</vt:lpstr>
      <vt:lpstr>Trebuchet MS</vt:lpstr>
      <vt:lpstr>Webdings</vt:lpstr>
      <vt:lpstr>Wingdings</vt:lpstr>
      <vt:lpstr>Wingdings 3</vt:lpstr>
      <vt:lpstr>Office Theme</vt:lpstr>
      <vt:lpstr>Programul Operațional Comun  România – Ucraina 2014 – 2020     BUGETUL PROIECTULUI    (proiecte HARD și proiecte SOFT)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302</cp:revision>
  <cp:lastPrinted>2018-01-10T06:20:28Z</cp:lastPrinted>
  <dcterms:created xsi:type="dcterms:W3CDTF">2017-06-21T06:24:46Z</dcterms:created>
  <dcterms:modified xsi:type="dcterms:W3CDTF">2018-04-03T05:46:21Z</dcterms:modified>
</cp:coreProperties>
</file>