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303" r:id="rId4"/>
    <p:sldId id="307" r:id="rId5"/>
    <p:sldId id="308" r:id="rId6"/>
    <p:sldId id="309" r:id="rId7"/>
    <p:sldId id="31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i Buzatu" initials="AB" lastIdx="0" clrIdx="0">
    <p:extLst>
      <p:ext uri="{19B8F6BF-5375-455C-9EA6-DF929625EA0E}">
        <p15:presenceInfo xmlns:p15="http://schemas.microsoft.com/office/powerpoint/2012/main" userId="S-1-5-21-446836279-1941233760-1747464059-117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1291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F4E2C-5088-4F0D-9E03-93928B7B710D}" type="datetimeFigureOut">
              <a:rPr lang="en-US" smtClean="0"/>
              <a:t>3/12/2018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BAAB1-7597-400A-BF39-9BC655AC6E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1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13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57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601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4318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003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BAAB1-7597-400A-BF39-9BC655AC6E7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719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9FD87-C12D-40A6-BB3E-19CE50DC8F41}" type="datetime1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558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E2C80-7ECF-4B0A-9058-13E2C1054FA3}" type="datetime1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24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31BE6-494A-4AED-836C-39BE9CBFB34F}" type="datetime1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59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35C9-EAFF-4700-B279-AF79DD512499}" type="datetime1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A408A-537A-4E33-AFCE-E845B06876DF}" type="datetime1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5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E145-F7EF-4670-A2DB-6505B87EF078}" type="datetime1">
              <a:rPr lang="en-US" smtClean="0"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0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07852-0A44-4778-BD90-EC949040772F}" type="datetime1">
              <a:rPr lang="en-US" smtClean="0"/>
              <a:t>3/12/2018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9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34D61-DD9F-4F7B-A659-225379391AD7}" type="datetime1">
              <a:rPr lang="en-US" smtClean="0"/>
              <a:t>3/12/2018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39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EB888-1E6B-460F-B44D-DB82BB29F71F}" type="datetime1">
              <a:rPr lang="en-US" smtClean="0"/>
              <a:t>3/12/2018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74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0BB77-029F-48F6-97E1-E9151E94BEE6}" type="datetime1">
              <a:rPr lang="en-US" smtClean="0"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225ED-36C2-49DD-A75A-240BA9A47B98}" type="datetime1">
              <a:rPr lang="en-US" smtClean="0"/>
              <a:t>3/12/2018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02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04445-B879-45CA-864A-5E9D03FA99AD}" type="datetime1">
              <a:rPr lang="en-US" smtClean="0"/>
              <a:t>3/12/2018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23BD5-BD4C-42DF-B336-0C115D5212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288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info.ro-ua-md@brctsuceava.ro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1051" y="261256"/>
            <a:ext cx="7575259" cy="2603863"/>
          </a:xfrm>
        </p:spPr>
        <p:txBody>
          <a:bodyPr>
            <a:normAutofit/>
          </a:bodyPr>
          <a:lstStyle/>
          <a:p>
            <a:r>
              <a:rPr lang="en-US" sz="28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Programul Operațional Comun  </a:t>
            </a:r>
            <a:br>
              <a:rPr lang="en-US" sz="28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28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România – Ucraina 2014 – 2020</a:t>
            </a:r>
            <a:br>
              <a:rPr lang="en-US" sz="28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</a:br>
            <a:r>
              <a:rPr lang="en-US" sz="3000" b="1" noProof="1" smtClean="0">
                <a:latin typeface="Calibri Light" panose="020F0302020204030204" pitchFamily="34" charset="0"/>
              </a:rPr>
              <a:t/>
            </a:r>
            <a:br>
              <a:rPr lang="en-US" sz="3000" b="1" noProof="1" smtClean="0">
                <a:latin typeface="Calibri Light" panose="020F0302020204030204" pitchFamily="34" charset="0"/>
              </a:rPr>
            </a:br>
            <a:r>
              <a:rPr lang="en-US" sz="29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Documente adiționale pentru proiecte HARD</a:t>
            </a:r>
            <a:r>
              <a:rPr 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/>
            </a:r>
            <a:br>
              <a:rPr 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</a:br>
            <a:endParaRPr lang="en-US" sz="2000" noProof="1">
              <a:latin typeface="Calibri Light" panose="020F030202020403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823" y="2865119"/>
            <a:ext cx="4118882" cy="22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88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28650" y="332455"/>
            <a:ext cx="7886700" cy="407988"/>
          </a:xfrm>
        </p:spPr>
        <p:txBody>
          <a:bodyPr>
            <a:noAutofit/>
          </a:bodyPr>
          <a:lstStyle/>
          <a:p>
            <a:pPr algn="ctr"/>
            <a:r>
              <a:rPr lang="ro-RO" sz="26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Documente a</a:t>
            </a:r>
            <a:r>
              <a:rPr 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di</a:t>
            </a:r>
            <a:r>
              <a:rPr lang="ro-RO" sz="26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ț</a:t>
            </a:r>
            <a:r>
              <a:rPr lang="en-US" sz="26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ional</a:t>
            </a:r>
            <a:r>
              <a:rPr lang="ro-RO" sz="26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e</a:t>
            </a:r>
            <a:endParaRPr lang="en-US" sz="2600" noProof="1">
              <a:latin typeface="Calibri Light" panose="020F03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02751" y="869742"/>
            <a:ext cx="8728038" cy="4614612"/>
          </a:xfrm>
        </p:spPr>
        <p:txBody>
          <a:bodyPr numCol="1">
            <a:noAutofit/>
          </a:bodyPr>
          <a:lstStyle/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ro-RO" sz="18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Cine trebuie să depună documente adiționale …</a:t>
            </a:r>
          </a:p>
          <a:p>
            <a:pPr marL="0" indent="0" algn="just">
              <a:buNone/>
              <a:defRPr/>
            </a:pPr>
            <a:r>
              <a:rPr lang="ro-RO" sz="18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DOAR </a:t>
            </a:r>
            <a:r>
              <a:rPr lang="ro-RO" sz="18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proiectele selectate sau incluse în lista de rezerve, după etapa 2 de evaluare</a:t>
            </a:r>
          </a:p>
          <a:p>
            <a:pPr marL="0" indent="0" algn="just">
              <a:buNone/>
              <a:defRPr/>
            </a:pPr>
            <a:endParaRPr lang="ro-RO" sz="1800" b="1" noProof="1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ro-RO" sz="18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Termen limită de depunere …</a:t>
            </a:r>
          </a:p>
          <a:p>
            <a:pPr marL="0" indent="0" algn="just">
              <a:buNone/>
              <a:defRPr/>
            </a:pPr>
            <a:r>
              <a:rPr lang="ro-RO" sz="18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În maxim </a:t>
            </a:r>
            <a:r>
              <a:rPr lang="ro-RO" sz="18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6 luni </a:t>
            </a:r>
            <a:r>
              <a:rPr lang="ro-RO" sz="18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de la primirea notificării CSP cu privire la rezultatul evaluării tehnice și financiare (etapa 2)</a:t>
            </a:r>
          </a:p>
          <a:p>
            <a:pPr marL="0" indent="0" algn="just">
              <a:buNone/>
              <a:defRPr/>
            </a:pPr>
            <a:endParaRPr lang="ro-RO" sz="1800" b="1" noProof="1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ro-RO" sz="18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Scopul acestei etape … </a:t>
            </a:r>
          </a:p>
          <a:p>
            <a:pPr marL="0" lvl="0" indent="0" algn="just">
              <a:buNone/>
              <a:defRPr/>
            </a:pPr>
            <a:r>
              <a:rPr lang="ro-RO" sz="18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De a selecta proiecte mature, de bună calitate</a:t>
            </a:r>
          </a:p>
          <a:p>
            <a:pPr marL="0" lvl="0" indent="0" algn="just">
              <a:buNone/>
              <a:defRPr/>
            </a:pPr>
            <a:r>
              <a:rPr lang="ro-RO" sz="18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De a verifica viabilitatea și fezabilitatea componentei de infrastructură </a:t>
            </a:r>
          </a:p>
          <a:p>
            <a:pPr marL="0" lvl="0" indent="0" algn="just">
              <a:buNone/>
              <a:defRPr/>
            </a:pPr>
            <a:endParaRPr lang="ro-RO" sz="1800" b="1" noProof="1" smtClean="0">
              <a:solidFill>
                <a:srgbClr val="C00000"/>
              </a:solidFill>
              <a:latin typeface="Calibri Light" panose="020F0302020204030204" pitchFamily="34" charset="0"/>
            </a:endParaRPr>
          </a:p>
          <a:p>
            <a:pPr lvl="0" algn="just">
              <a:buClr>
                <a:srgbClr val="C00000"/>
              </a:buClr>
              <a:buFont typeface="Wingdings" panose="05000000000000000000" pitchFamily="2" charset="2"/>
              <a:buChar char="§"/>
              <a:defRPr/>
            </a:pPr>
            <a:r>
              <a:rPr lang="ro-RO" sz="18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Instrumente de evaluare …</a:t>
            </a:r>
          </a:p>
          <a:p>
            <a:pPr marL="0" indent="0" algn="just">
              <a:buNone/>
              <a:defRPr/>
            </a:pPr>
            <a:r>
              <a:rPr lang="ro-RO" sz="1800" b="1" noProof="1" smtClean="0">
                <a:solidFill>
                  <a:srgbClr val="C00000"/>
                </a:solidFill>
                <a:latin typeface="Calibri Light" panose="020F0302020204030204" pitchFamily="34" charset="0"/>
              </a:rPr>
              <a:t>Grila de Evaluare </a:t>
            </a:r>
            <a:r>
              <a:rPr lang="ro-RO" sz="18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publicată în Ghidul aplicantului (</a:t>
            </a:r>
            <a:r>
              <a:rPr lang="ro-RO" sz="1800" b="1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Anexa J4</a:t>
            </a:r>
            <a:r>
              <a:rPr lang="ro-RO" sz="1800" noProof="1" smtClean="0">
                <a:solidFill>
                  <a:srgbClr val="002060"/>
                </a:solidFill>
                <a:latin typeface="Calibri Light" panose="020F0302020204030204" pitchFamily="34" charset="0"/>
              </a:rPr>
              <a:t>).</a:t>
            </a:r>
          </a:p>
          <a:p>
            <a:pPr marL="0" lvl="0" indent="0" algn="just">
              <a:buNone/>
              <a:defRPr/>
            </a:pPr>
            <a:endParaRPr lang="ro-RO" sz="1800" b="1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o-RO" sz="18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ro-RO" sz="1800" noProof="1" smtClean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18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o-RO" sz="1800" noProof="1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endParaRPr lang="ro-RO" sz="1800" noProof="1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75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000827"/>
              </p:ext>
            </p:extLst>
          </p:nvPr>
        </p:nvGraphicFramePr>
        <p:xfrm>
          <a:off x="0" y="0"/>
          <a:ext cx="9144000" cy="685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2536"/>
                <a:gridCol w="4661464"/>
              </a:tblGrid>
              <a:tr h="36094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LIST</a:t>
                      </a:r>
                      <a:r>
                        <a:rPr lang="ro-RO" sz="1400" b="1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A</a:t>
                      </a:r>
                      <a:r>
                        <a:rPr lang="en-US" sz="1400" b="1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 DOCUMENT</a:t>
                      </a:r>
                      <a:r>
                        <a:rPr lang="ro-RO" sz="1400" b="1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ELOR ADIȚIONALE</a:t>
                      </a:r>
                      <a:endParaRPr lang="en-US" sz="1400" b="1" kern="1200" noProof="1" smtClean="0">
                        <a:solidFill>
                          <a:schemeClr val="bg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400" b="1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CERINȚE </a:t>
                      </a:r>
                      <a:r>
                        <a:rPr lang="en-US" sz="1400" b="1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ADMINISTRATIVE</a:t>
                      </a:r>
                      <a:endParaRPr lang="en-US" sz="1400" b="1" noProof="1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Studii de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fe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zabilitate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complet sau echivalent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Anex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F_Model Studiu de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Fe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zabilitate privind conținutul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cadru)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Fiecare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Part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ner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care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execut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ă o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part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 de a componentei de i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nfrastructur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ă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limba națională și traducere în engleză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Original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sau fotocopii certificate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“According to the original”, s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emnate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și ștampilate </a:t>
                      </a:r>
                      <a:endParaRPr lang="en-US" sz="1400" b="0" kern="1200" noProof="1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87692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Evaluarea impactului asupra mediului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(Anex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G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_Model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Evaluare studiu de impact asupra mediului, conținut </a:t>
                      </a:r>
                      <a:r>
                        <a:rPr lang="en-US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cadru)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Fiecare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Part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ner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care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execut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ă o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part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 de a componentei de i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nfrastructur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ă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limba națională și traducere în engleză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Fotocopii certificate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“According to the original”, s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emnate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și ștampilate 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None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Dacă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legislația națională </a:t>
                      </a:r>
                      <a:r>
                        <a:rPr lang="en-US" sz="14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</a:t>
                      </a:r>
                      <a:r>
                        <a:rPr lang="ro-RO" sz="14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U</a:t>
                      </a:r>
                      <a:r>
                        <a:rPr lang="en-US" sz="14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4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SOLICITĂ/</a:t>
                      </a:r>
                      <a:r>
                        <a:rPr lang="ro-RO" sz="14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NU </a:t>
                      </a:r>
                      <a:r>
                        <a:rPr lang="ro-RO" sz="14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PREVEDE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se furnizează documente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relevante care atesă această 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excepți</a:t>
                      </a:r>
                      <a:r>
                        <a:rPr lang="en-US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. 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87692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o-RO" sz="1400" b="0" i="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Autorizații de construcție </a:t>
                      </a:r>
                      <a:endParaRPr lang="en-US" sz="1400" b="0" i="0" kern="1200" noProof="1" smtClean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Fiecare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Part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ner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care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execut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ă o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part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 de a componentei de i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nfrastructur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ă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limba națională și traducere în engleză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Fotocopii certificate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“According to the original”, s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emnate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și ștampilate 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None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Dacă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legislația națională </a:t>
                      </a:r>
                      <a:r>
                        <a:rPr lang="en-US" sz="14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</a:t>
                      </a:r>
                      <a:r>
                        <a:rPr lang="ro-RO" sz="14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U</a:t>
                      </a:r>
                      <a:r>
                        <a:rPr lang="en-US" sz="14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4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SOLICITĂ/</a:t>
                      </a:r>
                      <a:r>
                        <a:rPr lang="ro-RO" sz="14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NU </a:t>
                      </a:r>
                      <a:r>
                        <a:rPr lang="ro-RO" sz="14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PREVEDE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se furnizează documente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relevante care atesă această excepție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.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o-RO" sz="1400" b="0" i="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Orice alte documente de execuție, detalii, avize, aprobări, autorizații și acorduri</a:t>
                      </a:r>
                      <a:r>
                        <a:rPr lang="ro-RO" sz="1400" b="0" i="0" kern="1200" baseline="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i="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</a:t>
                      </a:r>
                      <a:r>
                        <a:rPr lang="ro-RO" sz="1400" b="0" i="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dacă sunt solicitate de legislația națională și obligatorii pentru execuția infrastructurii</a:t>
                      </a:r>
                      <a:r>
                        <a:rPr lang="en-US" sz="1400" b="0" i="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Fiecare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Part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ner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care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execut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ă o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part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 de a componentei de i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nfrastructur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ă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 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limba națională și traducere în engleză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Fotocopii certificate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“According to the original”, s</a:t>
                      </a:r>
                      <a:r>
                        <a:rPr lang="ro-RO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emnate</a:t>
                      </a:r>
                      <a:r>
                        <a:rPr lang="ro-RO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și ștampilate 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7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207417"/>
              </p:ext>
            </p:extLst>
          </p:nvPr>
        </p:nvGraphicFramePr>
        <p:xfrm>
          <a:off x="0" y="357054"/>
          <a:ext cx="9144000" cy="4820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2536"/>
                <a:gridCol w="4661464"/>
              </a:tblGrid>
              <a:tr h="53992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LIST</a:t>
                      </a:r>
                      <a:r>
                        <a:rPr lang="ro-RO" sz="1700" b="1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A </a:t>
                      </a:r>
                      <a:r>
                        <a:rPr lang="en-US" sz="1700" b="1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DOCUMENT</a:t>
                      </a:r>
                      <a:r>
                        <a:rPr lang="ro-RO" sz="1700" b="1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ELOR ADIȚIONALE </a:t>
                      </a:r>
                      <a:endParaRPr lang="en-US" sz="1700" b="1" kern="1200" noProof="1" smtClean="0">
                        <a:solidFill>
                          <a:schemeClr val="bg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700" b="1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CERINȚE </a:t>
                      </a:r>
                      <a:r>
                        <a:rPr lang="en-US" sz="1700" b="1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ADMINISTRATIVE </a:t>
                      </a:r>
                      <a:endParaRPr lang="en-US" sz="1700" b="1" noProof="1">
                        <a:solidFill>
                          <a:schemeClr val="bg1"/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</a:tr>
              <a:tr h="14020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Documente juridice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  <a:sym typeface="Wingdings 3" panose="05040102010807070707" pitchFamily="18" charset="2"/>
                        </a:rPr>
                        <a:t>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drepturi asupra fiecărei locații unde</a:t>
                      </a:r>
                      <a:r>
                        <a:rPr lang="ro-RO" sz="1600" kern="1200" baseline="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infrastructura ȘI/SAU echipamente peste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60,000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EURO vor fi instalate/ utilizate </a:t>
                      </a:r>
                      <a:endParaRPr lang="en-US" sz="1200" kern="1200" noProof="1" smtClean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o-RO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(ex: proprietate, închiriere, concesiune,</a:t>
                      </a:r>
                      <a:r>
                        <a:rPr lang="ro-RO" sz="1500" kern="1200" baseline="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administrare) </a:t>
                      </a:r>
                      <a:endParaRPr lang="en-US" sz="1500" kern="1200" noProof="1" smtClean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Fiecare dintre parteneri</a:t>
                      </a:r>
                      <a:r>
                        <a:rPr lang="en-US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, val</a:t>
                      </a:r>
                      <a:r>
                        <a:rPr lang="ro-RO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abile până ce</a:t>
                      </a:r>
                      <a:r>
                        <a:rPr lang="ro-RO" sz="1500" kern="1200" baseline="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 puțin </a:t>
                      </a:r>
                      <a:r>
                        <a:rPr lang="en-US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2032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În limba națională și traducere în engleză </a:t>
                      </a:r>
                      <a:endParaRPr lang="en-US" sz="1500" kern="1200" noProof="1" smtClean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Fotocopii certificate </a:t>
                      </a:r>
                      <a:r>
                        <a:rPr lang="en-US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“According to the original”, s</a:t>
                      </a:r>
                      <a:r>
                        <a:rPr lang="ro-RO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emnate și ștampilate </a:t>
                      </a:r>
                      <a:endParaRPr lang="en-US" sz="1500" kern="1200" noProof="1" smtClean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2077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Documente</a:t>
                      </a:r>
                      <a:r>
                        <a:rPr lang="ro-RO" sz="1600" kern="1200" baseline="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privind înregistrarea în registrele publice relevante </a:t>
                      </a:r>
                      <a:r>
                        <a:rPr lang="ro-RO" sz="1600" kern="1200" baseline="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 </a:t>
                      </a:r>
                      <a:r>
                        <a:rPr lang="ro-RO" sz="1600" kern="1200" baseline="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fiecărei locații unde  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infrastructura ȘI/SAU echipamente peste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60,000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EURO vor fi instalate/ utilizate </a:t>
                      </a:r>
                      <a:endParaRPr lang="en-US" sz="1200" kern="1200" noProof="1" smtClean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endParaRPr lang="en-US" sz="1600" kern="1200" noProof="1" smtClean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Fiecare dintre parteneri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În limba națională și traducere în engleză </a:t>
                      </a:r>
                      <a:endParaRPr lang="en-US" sz="1500" kern="1200" noProof="1" smtClean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Fotocopii certificate </a:t>
                      </a:r>
                      <a:r>
                        <a:rPr lang="en-US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“According to the original”, s</a:t>
                      </a:r>
                      <a:r>
                        <a:rPr lang="ro-RO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emnate și ștampilate </a:t>
                      </a:r>
                      <a:endParaRPr lang="en-US" sz="1500" kern="1200" noProof="1" smtClean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568217">
                <a:tc>
                  <a:txBody>
                    <a:bodyPr/>
                    <a:lstStyle/>
                    <a:p>
                      <a:pPr marL="0" lvl="0" indent="0" defTabSz="914400" rtl="0" eaLnBrk="1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Declarații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* 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că fiecare</a:t>
                      </a:r>
                      <a:r>
                        <a:rPr lang="ro-RO" sz="1600" kern="1200" baseline="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locație (teren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/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clădire/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spa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țiu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) 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cu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infrastructur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ă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ȘI/SAU echipamente peste 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60,000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EURO</a:t>
                      </a:r>
                      <a:r>
                        <a:rPr lang="en-US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o-RO" sz="16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este liber de sarcini</a:t>
                      </a:r>
                      <a:r>
                        <a:rPr lang="en-US" sz="1600" kern="1200" baseline="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ro-RO" sz="1600" kern="1200" baseline="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nu face obiectul unui litigiu sau creanțe în conformitate cu legislația națională relevantă </a:t>
                      </a:r>
                      <a:endParaRPr lang="en-US" sz="1600" kern="1200" noProof="1" smtClean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Fiecare dintre parteneri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În limba națională și traducere în engleză </a:t>
                      </a:r>
                      <a:endParaRPr lang="en-US" sz="1500" kern="1200" noProof="1" smtClean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 Light" panose="020F0302020204030204" pitchFamily="34" charset="0"/>
                        <a:buChar char="—"/>
                        <a:tabLst/>
                        <a:defRPr/>
                      </a:pPr>
                      <a:r>
                        <a:rPr lang="ro-RO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Fotocopii certificate </a:t>
                      </a:r>
                      <a:r>
                        <a:rPr lang="en-US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“According to the original”, s</a:t>
                      </a:r>
                      <a:r>
                        <a:rPr lang="ro-RO" sz="15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emnate și ștampilate </a:t>
                      </a:r>
                      <a:endParaRPr lang="en-US" sz="1500" kern="1200" noProof="1" smtClean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11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339184"/>
              </p:ext>
            </p:extLst>
          </p:nvPr>
        </p:nvGraphicFramePr>
        <p:xfrm>
          <a:off x="0" y="154071"/>
          <a:ext cx="91440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0"/>
              </a:tblGrid>
              <a:tr h="6209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Co</a:t>
                      </a:r>
                      <a:r>
                        <a:rPr lang="ro-RO" sz="24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relarea</a:t>
                      </a:r>
                      <a:r>
                        <a:rPr lang="ro-RO" sz="24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Cererii de Finanțare cu </a:t>
                      </a:r>
                      <a:r>
                        <a:rPr lang="en-US" sz="24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ro-RO" sz="2400" b="1" kern="1200" baseline="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Document</a:t>
                      </a:r>
                      <a:r>
                        <a:rPr lang="ro-RO" sz="24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ele Adiționale</a:t>
                      </a:r>
                      <a:r>
                        <a:rPr lang="en-US" sz="24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(1/2)</a:t>
                      </a:r>
                      <a:endParaRPr lang="en-US" sz="2400" b="1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511118"/>
              </p:ext>
            </p:extLst>
          </p:nvPr>
        </p:nvGraphicFramePr>
        <p:xfrm>
          <a:off x="0" y="1072826"/>
          <a:ext cx="9144000" cy="453759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482537"/>
                <a:gridCol w="4661463"/>
              </a:tblGrid>
              <a:tr h="31893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FORMULARUL APLICAȚIEI 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DOCUMENTE ADIȚIONALE</a:t>
                      </a:r>
                      <a:endParaRPr lang="en-US" sz="1400" b="1" kern="1200" noProof="1" smtClean="0">
                        <a:solidFill>
                          <a:schemeClr val="bg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  <a:tr h="707047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Nevoile</a:t>
                      </a:r>
                      <a:r>
                        <a:rPr lang="en-US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grupurilor țintă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(secțiunea</a:t>
                      </a:r>
                      <a:r>
                        <a:rPr lang="en-US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C.1.2) 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Plan</a:t>
                      </a:r>
                      <a:r>
                        <a:rPr lang="en-US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de lucru pe Grupuri de Activități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(secțiunea C4 -  GA Infrastructură)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Studiu de Fezabilitate</a:t>
                      </a:r>
                      <a:r>
                        <a:rPr lang="en-US" sz="14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en-US" sz="1400" b="1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Analiza</a:t>
                      </a:r>
                      <a:r>
                        <a:rPr lang="en-US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situației curente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(secțiunea 2.2)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Justificare nevoi legate de infrastructură (secțiunea 2.3)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07047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Plan</a:t>
                      </a:r>
                      <a:r>
                        <a:rPr lang="en-US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de lucru pe Grupuri de Activități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(secțiunea C4 -  GA infrastructură)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Studiu de Fezabilitate</a:t>
                      </a:r>
                      <a:r>
                        <a:rPr lang="en-US" sz="14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en-US" sz="1400" b="1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Caracteristicile site-ului/locației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Documente de proprietate 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13269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Plan</a:t>
                      </a:r>
                      <a:r>
                        <a:rPr lang="en-US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de lucru pe Grupuri de Activități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(secțiunea C4 -  GA infrastructură)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Calendar</a:t>
                      </a:r>
                      <a:r>
                        <a:rPr lang="en-US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indicativ (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secțiunea C7)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Studiu de Fezabilitate</a:t>
                      </a:r>
                      <a:r>
                        <a:rPr lang="en-US" sz="14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en-US" sz="1400" b="1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4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Prezentare generală indicatori</a:t>
                      </a:r>
                      <a:r>
                        <a:rPr lang="en-US" sz="1400" kern="1200" baseline="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tehnico-economici infrastructură (secțiunea 4.4)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4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Strategia de implementare </a:t>
                      </a:r>
                      <a:r>
                        <a:rPr lang="en-US" sz="1400" kern="1200" baseline="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(secțiunea 5.2)</a:t>
                      </a:r>
                      <a:endParaRPr lang="en-US" sz="1400" kern="1200" noProof="1" smtClean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33891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Deviz financiar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Studiu de Fezabilitate</a:t>
                      </a:r>
                      <a:r>
                        <a:rPr lang="en-US" sz="14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en-US" sz="1400" b="1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4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Costurile infrastructurii 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00825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Sustenabilitatea rezultatelor și realizărilor proiectului (secțiunea </a:t>
                      </a:r>
                      <a:r>
                        <a:rPr lang="en-US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C8)</a:t>
                      </a:r>
                      <a:endParaRPr lang="en-US" sz="14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400" b="1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Evaluare impact de mediu &amp; Studiu de Fezabilitate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40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Aspecte de sustenabilitate legate de infrastructură 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58687"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Plan</a:t>
                      </a:r>
                      <a:r>
                        <a:rPr lang="en-US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de lucru pe Grupuri de Activități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(secțiunea</a:t>
                      </a:r>
                      <a:r>
                        <a:rPr lang="en-US" sz="14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C4 -  GA 1 Managementul proiectului și GA Infrastructură)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Studiu de Fezabilitate</a:t>
                      </a:r>
                      <a:r>
                        <a:rPr lang="en-US" sz="14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en-US" sz="1400" b="1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400" b="0" kern="1200" noProof="1" smtClean="0">
                          <a:solidFill>
                            <a:srgbClr val="002060"/>
                          </a:solidFill>
                          <a:effectLst/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Analiza riscurilor și măsuri de prevenire/ atenuare riscuri</a:t>
                      </a:r>
                      <a:endParaRPr lang="en-US" sz="1400" kern="1200" noProof="1" smtClean="0">
                        <a:solidFill>
                          <a:srgbClr val="002060"/>
                        </a:solidFill>
                        <a:effectLst/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278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23BD5-BD4C-42DF-B336-0C115D52124F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32193"/>
              </p:ext>
            </p:extLst>
          </p:nvPr>
        </p:nvGraphicFramePr>
        <p:xfrm>
          <a:off x="418011" y="259511"/>
          <a:ext cx="8456022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6022"/>
              </a:tblGrid>
              <a:tr h="3962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Co</a:t>
                      </a:r>
                      <a:r>
                        <a:rPr lang="ro-RO" sz="2400" b="1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relarea</a:t>
                      </a:r>
                      <a:r>
                        <a:rPr lang="ro-RO" sz="24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Cererii de Finanțare cu </a:t>
                      </a:r>
                      <a:r>
                        <a:rPr lang="en-US" sz="24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ro-RO" sz="2400" b="1" kern="1200" baseline="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Document</a:t>
                      </a:r>
                      <a:r>
                        <a:rPr lang="ro-RO" sz="24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ele Adiționale</a:t>
                      </a:r>
                      <a:r>
                        <a:rPr lang="en-US" sz="24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(2/2)</a:t>
                      </a:r>
                      <a:endParaRPr lang="en-US" sz="2400" b="1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kern="1200" noProof="1" smtClean="0">
                        <a:solidFill>
                          <a:schemeClr val="bg1"/>
                        </a:solidFill>
                        <a:latin typeface="Trebuchet MS" panose="020B0603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000698"/>
              </p:ext>
            </p:extLst>
          </p:nvPr>
        </p:nvGraphicFramePr>
        <p:xfrm>
          <a:off x="319400" y="1387271"/>
          <a:ext cx="8456022" cy="348116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228011"/>
                <a:gridCol w="4228011"/>
              </a:tblGrid>
              <a:tr h="4636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FORMULARUL APLICAȚIEI 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DOCUMENTE</a:t>
                      </a:r>
                      <a:r>
                        <a:rPr lang="en-US" sz="1600" b="1" kern="1200" baseline="0" noProof="1" smtClean="0">
                          <a:solidFill>
                            <a:schemeClr val="bg1"/>
                          </a:solidFill>
                          <a:latin typeface="Calibri Light" panose="020F0302020204030204" pitchFamily="34" charset="0"/>
                        </a:rPr>
                        <a:t> ADIȚIONALE</a:t>
                      </a:r>
                      <a:endParaRPr lang="en-US" sz="1600" b="1" kern="1200" noProof="1" smtClean="0">
                        <a:solidFill>
                          <a:schemeClr val="bg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  <a:tr h="870857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1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Secțiunea D Buget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Capitolul 3 Infrastructură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600" b="0" kern="1200" baseline="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3.1 Documentație tehnică (max 10% din Sub-capitolul</a:t>
                      </a:r>
                      <a:r>
                        <a:rPr lang="en-US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3.2,</a:t>
                      </a:r>
                      <a:r>
                        <a:rPr lang="en-US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valoare</a:t>
                      </a:r>
                      <a:r>
                        <a:rPr lang="en-US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la nivel de proiect</a:t>
                      </a: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227013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3.1.1 Studiu de Fezabilitate </a:t>
                      </a:r>
                    </a:p>
                    <a:p>
                      <a:pPr marL="227013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3.1.2 Proiect</a:t>
                      </a:r>
                      <a:r>
                        <a:rPr lang="en-US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Tehnic</a:t>
                      </a: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27013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3.1.3 Evaluare</a:t>
                      </a:r>
                      <a:r>
                        <a:rPr lang="en-US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impact mediu</a:t>
                      </a: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227013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3.1.4 Alte tipuri</a:t>
                      </a:r>
                      <a:r>
                        <a:rPr lang="en-US" sz="1600" b="0" kern="1200" baseline="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 de documentație tehnică </a:t>
                      </a: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3.2 Execuția infrastructurii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3.3 Dirigenție de șantier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3.4 Taxe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noProof="1" smtClean="0">
                          <a:solidFill>
                            <a:srgbClr val="002060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Studiu de Fezabilitate (costuri detaliate ale infrastructurii)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1200" noProof="1" smtClean="0">
                        <a:solidFill>
                          <a:srgbClr val="002060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381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0437" y="853439"/>
            <a:ext cx="7885670" cy="2084493"/>
          </a:xfrm>
        </p:spPr>
        <p:txBody>
          <a:bodyPr>
            <a:normAutofit lnSpcReduction="10000"/>
          </a:bodyPr>
          <a:lstStyle/>
          <a:p>
            <a:r>
              <a:rPr lang="ro-RO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Vă mulțumim pentru atenție</a:t>
            </a:r>
            <a:r>
              <a:rPr lang="en-GB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!</a:t>
            </a:r>
            <a:endParaRPr lang="ro-RO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endParaRPr lang="en-GB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Vă rugăm să verificați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periodic</a:t>
            </a:r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noutățile postate pe site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-</a:t>
            </a:r>
            <a:r>
              <a:rPr lang="en-US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ul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oficial</a:t>
            </a:r>
            <a:r>
              <a:rPr lang="en-US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al</a:t>
            </a:r>
            <a:r>
              <a:rPr lang="ro-RO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Programului </a:t>
            </a:r>
            <a:r>
              <a:rPr lang="en-US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b="1" dirty="0">
                <a:solidFill>
                  <a:srgbClr val="002060"/>
                </a:solidFill>
                <a:latin typeface="Calibri Light" panose="020F0302020204030204" pitchFamily="34" charset="0"/>
              </a:rPr>
              <a:t>www.ro-ua.net</a:t>
            </a:r>
            <a:endParaRPr lang="en-GB" b="1" dirty="0">
              <a:solidFill>
                <a:srgbClr val="002060"/>
              </a:solidFill>
              <a:latin typeface="Calibri Light" panose="020F0302020204030204" pitchFamily="34" charset="0"/>
            </a:endParaRPr>
          </a:p>
          <a:p>
            <a:endParaRPr lang="en-US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just"/>
            <a:endParaRPr lang="en-US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50437" y="3278111"/>
            <a:ext cx="8085437" cy="2107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b="1" dirty="0">
                <a:solidFill>
                  <a:srgbClr val="C00000"/>
                </a:solidFill>
                <a:latin typeface="Trebuchet MS" panose="020B0603020202020204" pitchFamily="34" charset="0"/>
                <a:cs typeface="Arial" panose="020B0604020202020204" pitchFamily="34" charset="0"/>
              </a:rPr>
              <a:t>Secretariatul Tehnic Comun </a:t>
            </a:r>
            <a:endParaRPr lang="en-US" b="1" dirty="0">
              <a:solidFill>
                <a:srgbClr val="C00000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Biroul 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Regional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pentru Cooperare </a:t>
            </a:r>
            <a:r>
              <a:rPr lang="ro-RO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Tranfrontalieră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pentru granița România 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– U</a:t>
            </a:r>
            <a:r>
              <a:rPr lang="ro-RO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craina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endParaRPr lang="ro-RO" sz="2200" b="1" dirty="0" smtClean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endParaRPr lang="en-US" sz="22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70000"/>
              </a:lnSpc>
              <a:spcBef>
                <a:spcPts val="1000"/>
              </a:spcBef>
            </a:pPr>
            <a:r>
              <a:rPr lang="ro-RO" sz="2200" b="1" dirty="0" smtClean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Strada 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Bistri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ț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ei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8A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720274 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Suceava</a:t>
            </a:r>
            <a:r>
              <a:rPr lang="en-US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, Rom</a:t>
            </a:r>
            <a:r>
              <a:rPr lang="ro-RO" sz="2200" b="1" dirty="0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â</a:t>
            </a:r>
            <a:r>
              <a:rPr lang="en-US" sz="2200" b="1" dirty="0" err="1">
                <a:solidFill>
                  <a:srgbClr val="002060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nia</a:t>
            </a:r>
            <a:endParaRPr lang="en-US" sz="2200" b="1" dirty="0">
              <a:solidFill>
                <a:srgbClr val="002060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Trebuchet MS" panose="020B0603020202020204" pitchFamily="34" charset="0"/>
                <a:cs typeface="Arial" panose="020B0604020202020204" pitchFamily="34" charset="0"/>
                <a:hlinkClick r:id="rId2"/>
              </a:rPr>
              <a:t>info.ro-ua@brctsuceava.ro</a:t>
            </a:r>
            <a:r>
              <a:rPr lang="en-US" dirty="0">
                <a:latin typeface="Trebuchet MS" panose="020B0603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991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2280</TotalTime>
  <Words>840</Words>
  <Application>Microsoft Office PowerPoint</Application>
  <PresentationFormat>On-screen Show (4:3)</PresentationFormat>
  <Paragraphs>125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Trebuchet MS</vt:lpstr>
      <vt:lpstr>Wingdings</vt:lpstr>
      <vt:lpstr>Wingdings 3</vt:lpstr>
      <vt:lpstr>Office Theme</vt:lpstr>
      <vt:lpstr>Programul Operațional Comun   România – Ucraina 2014 – 2020  Documente adiționale pentru proiecte HARD </vt:lpstr>
      <vt:lpstr>Documente adiționale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Bogdan Tanasa</dc:creator>
  <cp:lastModifiedBy>Ingrid Bucsa</cp:lastModifiedBy>
  <cp:revision>271</cp:revision>
  <dcterms:created xsi:type="dcterms:W3CDTF">2017-06-21T06:24:46Z</dcterms:created>
  <dcterms:modified xsi:type="dcterms:W3CDTF">2018-03-12T05:46:14Z</dcterms:modified>
</cp:coreProperties>
</file>