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7" r:id="rId2"/>
    <p:sldId id="311" r:id="rId3"/>
    <p:sldId id="310" r:id="rId4"/>
    <p:sldId id="315" r:id="rId5"/>
    <p:sldId id="313" r:id="rId6"/>
    <p:sldId id="314" r:id="rId7"/>
    <p:sldId id="316" r:id="rId8"/>
    <p:sldId id="317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ei Buzatu" initials="AB" lastIdx="0" clrIdx="0">
    <p:extLst>
      <p:ext uri="{19B8F6BF-5375-455C-9EA6-DF929625EA0E}">
        <p15:presenceInfo xmlns:p15="http://schemas.microsoft.com/office/powerpoint/2012/main" userId="S-1-5-21-446836279-1941233760-1747464059-117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446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382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FF4E2C-5088-4F0D-9E03-93928B7B710D}" type="datetimeFigureOut">
              <a:rPr lang="en-US" smtClean="0"/>
              <a:t>4/3/2018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4BAAB1-7597-400A-BF39-9BC655AC6E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513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6137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9818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5238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5529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9416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4476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9FD87-C12D-40A6-BB3E-19CE50DC8F41}" type="datetime1">
              <a:rPr lang="en-US" smtClean="0"/>
              <a:t>4/3/2018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5588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E2C80-7ECF-4B0A-9058-13E2C1054FA3}" type="datetime1">
              <a:rPr lang="en-US" smtClean="0"/>
              <a:t>4/3/2018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2465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31BE6-494A-4AED-836C-39BE9CBFB34F}" type="datetime1">
              <a:rPr lang="en-US" smtClean="0"/>
              <a:t>4/3/2018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559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B35C9-EAFF-4700-B279-AF79DD512499}" type="datetime1">
              <a:rPr lang="en-US" smtClean="0"/>
              <a:t>4/3/2018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886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A408A-537A-4E33-AFCE-E845B06876DF}" type="datetime1">
              <a:rPr lang="en-US" smtClean="0"/>
              <a:t>4/3/2018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4521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0E145-F7EF-4670-A2DB-6505B87EF078}" type="datetime1">
              <a:rPr lang="en-US" smtClean="0"/>
              <a:t>4/3/2018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110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07852-0A44-4778-BD90-EC949040772F}" type="datetime1">
              <a:rPr lang="en-US" smtClean="0"/>
              <a:t>4/3/2018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8978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34D61-DD9F-4F7B-A659-225379391AD7}" type="datetime1">
              <a:rPr lang="en-US" smtClean="0"/>
              <a:t>4/3/2018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139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EB888-1E6B-460F-B44D-DB82BB29F71F}" type="datetime1">
              <a:rPr lang="en-US" smtClean="0"/>
              <a:t>4/3/2018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0746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0BB77-029F-48F6-97E1-E9151E94BEE6}" type="datetime1">
              <a:rPr lang="en-US" smtClean="0"/>
              <a:t>4/3/2018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668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225ED-36C2-49DD-A75A-240BA9A47B98}" type="datetime1">
              <a:rPr lang="en-US" smtClean="0"/>
              <a:t>4/3/2018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026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F04445-B879-45CA-864A-5E9D03FA99AD}" type="datetime1">
              <a:rPr lang="en-US" smtClean="0"/>
              <a:t>4/3/2018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288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ems-roua.mdrap.ro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1.bin"/><Relationship Id="rId4" Type="http://schemas.openxmlformats.org/officeDocument/2006/relationships/hyperlink" Target="http://www.ro-ua.ro-ua-md.net/en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mailto:info.ro-ua-md@brctsuceava.ro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0896" y="2690947"/>
            <a:ext cx="4435566" cy="33266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1049" y="975360"/>
            <a:ext cx="7575259" cy="2269486"/>
          </a:xfrm>
        </p:spPr>
        <p:txBody>
          <a:bodyPr>
            <a:normAutofit/>
          </a:bodyPr>
          <a:lstStyle/>
          <a:p>
            <a:r>
              <a:rPr lang="en-US" sz="3000" b="1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Programul Operațional Comun  </a:t>
            </a:r>
            <a:br>
              <a:rPr lang="en-US" sz="3000" b="1" noProof="1" smtClean="0">
                <a:solidFill>
                  <a:srgbClr val="002060"/>
                </a:solidFill>
                <a:latin typeface="Calibri Light" panose="020F0302020204030204" pitchFamily="34" charset="0"/>
              </a:rPr>
            </a:br>
            <a:r>
              <a:rPr lang="en-US" sz="3000" b="1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România – Ucraina 2014 – 2020</a:t>
            </a:r>
            <a:br>
              <a:rPr lang="en-US" sz="3000" b="1" noProof="1" smtClean="0">
                <a:solidFill>
                  <a:srgbClr val="002060"/>
                </a:solidFill>
                <a:latin typeface="Calibri Light" panose="020F0302020204030204" pitchFamily="34" charset="0"/>
              </a:rPr>
            </a:br>
            <a:r>
              <a:rPr lang="en-US" sz="3000" b="1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/>
            </a:r>
            <a:br>
              <a:rPr lang="en-US" sz="3000" b="1" noProof="1" smtClean="0">
                <a:solidFill>
                  <a:srgbClr val="002060"/>
                </a:solidFill>
                <a:latin typeface="Calibri Light" panose="020F0302020204030204" pitchFamily="34" charset="0"/>
              </a:rPr>
            </a:br>
            <a:r>
              <a:rPr lang="en-US" sz="3000" b="1" noProof="1" smtClean="0">
                <a:solidFill>
                  <a:srgbClr val="C00000"/>
                </a:solidFill>
                <a:latin typeface="Calibri Light" panose="020F0302020204030204" pitchFamily="34" charset="0"/>
              </a:rPr>
              <a:t>DEPUNEREA PROIECTULUI</a:t>
            </a:r>
            <a:endParaRPr lang="en-US" sz="3000" noProof="1">
              <a:solidFill>
                <a:srgbClr val="C00000"/>
              </a:solidFill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2882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28650" y="138906"/>
            <a:ext cx="7886700" cy="407988"/>
          </a:xfrm>
        </p:spPr>
        <p:txBody>
          <a:bodyPr>
            <a:normAutofit fontScale="90000"/>
          </a:bodyPr>
          <a:lstStyle/>
          <a:p>
            <a:pPr algn="ctr"/>
            <a:r>
              <a:rPr lang="ro-RO" sz="2600" b="1" dirty="0" smtClean="0">
                <a:solidFill>
                  <a:srgbClr val="C00000"/>
                </a:solidFill>
                <a:latin typeface="Calibri Light" panose="020F0302020204030204" pitchFamily="34" charset="0"/>
              </a:rPr>
              <a:t>Termene limită</a:t>
            </a:r>
            <a:endParaRPr lang="en-US" sz="2600" dirty="0">
              <a:latin typeface="Calibri Light" panose="020F030202020403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398961" y="546893"/>
            <a:ext cx="8370569" cy="4939507"/>
          </a:xfrm>
        </p:spPr>
        <p:txBody>
          <a:bodyPr numCol="1">
            <a:normAutofit/>
          </a:bodyPr>
          <a:lstStyle/>
          <a:p>
            <a:pPr marL="0" indent="0" algn="just">
              <a:buNone/>
              <a:defRPr/>
            </a:pPr>
            <a:endParaRPr lang="en-US" sz="2600" b="1" dirty="0" smtClean="0">
              <a:solidFill>
                <a:srgbClr val="C00000"/>
              </a:solidFill>
              <a:latin typeface="Calibri Light" panose="020F0302020204030204" pitchFamily="34" charset="0"/>
            </a:endParaRPr>
          </a:p>
          <a:p>
            <a:pPr marL="0" indent="0" algn="just">
              <a:buNone/>
              <a:defRPr/>
            </a:pPr>
            <a:endParaRPr lang="en-US" sz="2600" dirty="0">
              <a:latin typeface="Calibri Light" panose="020F0302020204030204" pitchFamily="34" charset="0"/>
            </a:endParaRPr>
          </a:p>
          <a:p>
            <a:pPr marL="0" indent="0" algn="just">
              <a:buNone/>
              <a:defRPr/>
            </a:pPr>
            <a:endParaRPr lang="ro-RO" sz="2600" dirty="0" smtClean="0">
              <a:latin typeface="Calibri Light" panose="020F0302020204030204" pitchFamily="34" charset="0"/>
            </a:endParaRPr>
          </a:p>
          <a:p>
            <a:pPr marL="0" indent="0" algn="just">
              <a:buNone/>
              <a:defRPr/>
            </a:pPr>
            <a:endParaRPr lang="en-US" sz="2600" b="1" dirty="0" smtClean="0">
              <a:solidFill>
                <a:srgbClr val="C00000"/>
              </a:solidFill>
              <a:latin typeface="Calibri Light" panose="020F0302020204030204" pitchFamily="34" charset="0"/>
            </a:endParaRPr>
          </a:p>
          <a:p>
            <a:pPr marL="0" indent="0" algn="just">
              <a:buNone/>
              <a:defRPr/>
            </a:pPr>
            <a:endParaRPr lang="en-US" sz="2600" b="1" dirty="0" smtClean="0">
              <a:solidFill>
                <a:srgbClr val="C00000"/>
              </a:solidFill>
              <a:latin typeface="Calibri Light" panose="020F0302020204030204" pitchFamily="34" charset="0"/>
            </a:endParaRPr>
          </a:p>
          <a:p>
            <a:pPr marL="0" indent="0" algn="just">
              <a:buNone/>
              <a:defRPr/>
            </a:pPr>
            <a:endParaRPr lang="en-US" sz="2600" b="1" dirty="0" smtClean="0">
              <a:solidFill>
                <a:srgbClr val="C00000"/>
              </a:solidFill>
              <a:latin typeface="Calibri Light" panose="020F0302020204030204" pitchFamily="34" charset="0"/>
            </a:endParaRPr>
          </a:p>
          <a:p>
            <a:pPr marL="0" indent="0" algn="just">
              <a:buNone/>
              <a:defRPr/>
            </a:pPr>
            <a:endParaRPr lang="en-US" sz="2600" b="1" dirty="0" smtClean="0">
              <a:solidFill>
                <a:srgbClr val="C00000"/>
              </a:solidFill>
              <a:latin typeface="Calibri Light" panose="020F0302020204030204" pitchFamily="34" charset="0"/>
            </a:endParaRPr>
          </a:p>
          <a:p>
            <a:pPr marL="0" indent="0" algn="just">
              <a:buNone/>
              <a:defRPr/>
            </a:pPr>
            <a:endParaRPr lang="en-US" sz="2600" b="1" dirty="0" smtClean="0">
              <a:solidFill>
                <a:srgbClr val="C00000"/>
              </a:solidFill>
              <a:latin typeface="Calibri Light" panose="020F0302020204030204" pitchFamily="34" charset="0"/>
            </a:endParaRPr>
          </a:p>
          <a:p>
            <a:pPr marL="0" indent="0" algn="just">
              <a:buNone/>
              <a:defRPr/>
            </a:pPr>
            <a:endParaRPr lang="en-US" sz="2600" b="1" dirty="0">
              <a:solidFill>
                <a:srgbClr val="C00000"/>
              </a:solidFill>
              <a:latin typeface="Calibri Light" panose="020F0302020204030204" pitchFamily="34" charset="0"/>
            </a:endParaRPr>
          </a:p>
          <a:p>
            <a:pPr marL="0" indent="0" algn="just">
              <a:buNone/>
              <a:defRPr/>
            </a:pPr>
            <a:endParaRPr lang="en-US" sz="2600" b="1" dirty="0" smtClean="0">
              <a:solidFill>
                <a:srgbClr val="C00000"/>
              </a:solidFill>
              <a:latin typeface="Calibri Light" panose="020F0302020204030204" pitchFamily="34" charset="0"/>
            </a:endParaRPr>
          </a:p>
          <a:p>
            <a:pPr marL="0" indent="0" algn="just">
              <a:buNone/>
              <a:defRPr/>
            </a:pPr>
            <a:endParaRPr lang="en-US" sz="2600" b="1" dirty="0" smtClean="0">
              <a:solidFill>
                <a:srgbClr val="C00000"/>
              </a:solidFill>
              <a:latin typeface="Calibri Light" panose="020F0302020204030204" pitchFamily="34" charset="0"/>
            </a:endParaRPr>
          </a:p>
          <a:p>
            <a:pPr marL="0" indent="0" algn="just">
              <a:buNone/>
              <a:defRPr/>
            </a:pPr>
            <a:endParaRPr lang="en-US" sz="2600" b="1" dirty="0" smtClean="0">
              <a:solidFill>
                <a:srgbClr val="C00000"/>
              </a:solidFill>
              <a:latin typeface="Calibri Light" panose="020F0302020204030204" pitchFamily="34" charset="0"/>
            </a:endParaRPr>
          </a:p>
          <a:p>
            <a:pPr marL="0" lvl="0" indent="0" algn="just">
              <a:buNone/>
              <a:defRPr/>
            </a:pPr>
            <a:endParaRPr lang="ro-RO" sz="2600" b="1" dirty="0" smtClean="0">
              <a:solidFill>
                <a:srgbClr val="C00000"/>
              </a:solidFill>
              <a:latin typeface="Calibri Light" panose="020F0302020204030204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ro-RO" sz="2600" dirty="0" smtClean="0">
              <a:latin typeface="Calibri Light" panose="020F0302020204030204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en-US" sz="2600" noProof="1" smtClean="0">
              <a:solidFill>
                <a:srgbClr val="C00000"/>
              </a:solidFill>
              <a:latin typeface="Calibri Light" panose="020F030202020403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2600" noProof="1" smtClean="0">
              <a:solidFill>
                <a:srgbClr val="C0000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2600" noProof="1" smtClean="0"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endParaRPr lang="en-US" sz="2600" noProof="1"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-17621"/>
            <a:ext cx="184731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2600">
              <a:latin typeface="Calibri Light" panose="020F0302020204030204" pitchFamily="34" charset="0"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1499495"/>
              </p:ext>
            </p:extLst>
          </p:nvPr>
        </p:nvGraphicFramePr>
        <p:xfrm>
          <a:off x="0" y="627528"/>
          <a:ext cx="9144000" cy="4727068"/>
        </p:xfrm>
        <a:graphic>
          <a:graphicData uri="http://schemas.openxmlformats.org/drawingml/2006/table">
            <a:tbl>
              <a:tblPr firstRow="1" firstCol="1" bandRow="1">
                <a:tableStyleId>{B301B821-A1FF-4177-AEE7-76D212191A09}</a:tableStyleId>
              </a:tblPr>
              <a:tblGrid>
                <a:gridCol w="1096062"/>
                <a:gridCol w="1156161"/>
                <a:gridCol w="1452060"/>
                <a:gridCol w="2301497"/>
                <a:gridCol w="3138220"/>
              </a:tblGrid>
              <a:tr h="60115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700" b="0" kern="1200" noProof="1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b="1" kern="1200" noProof="1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Arial" pitchFamily="34" charset="0"/>
                        </a:rPr>
                        <a:t>ETAPĂ</a:t>
                      </a:r>
                      <a:endParaRPr lang="en-US" sz="1700" b="1" kern="1200" noProof="1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kern="1200" noProof="1" smtClean="0">
                          <a:latin typeface="Calibri Light" panose="020F0302020204030204" pitchFamily="34" charset="0"/>
                          <a:cs typeface="Arial" pitchFamily="34" charset="0"/>
                        </a:rPr>
                        <a:t>Depunere</a:t>
                      </a:r>
                      <a:endParaRPr lang="en-US" sz="1700" b="0" kern="1200" noProof="1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kern="1200" noProof="1" smtClean="0">
                          <a:latin typeface="Calibri Light" panose="020F0302020204030204" pitchFamily="34" charset="0"/>
                          <a:cs typeface="Arial" pitchFamily="34" charset="0"/>
                        </a:rPr>
                        <a:t>Documente solicitate</a:t>
                      </a:r>
                      <a:endParaRPr lang="en-US" sz="1700" b="0" kern="1200" noProof="1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kern="1200" noProof="1" smtClean="0">
                          <a:latin typeface="Calibri Light" panose="020F0302020204030204" pitchFamily="34" charset="0"/>
                          <a:cs typeface="Arial" pitchFamily="34" charset="0"/>
                        </a:rPr>
                        <a:t>Termen limită</a:t>
                      </a:r>
                      <a:endParaRPr lang="en-US" sz="1700" b="0" kern="1200" noProof="1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  <a:tr h="619222"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b="1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Arial" pitchFamily="34" charset="0"/>
                        </a:rPr>
                        <a:t>PROIECTE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b="1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Arial" pitchFamily="34" charset="0"/>
                        </a:rPr>
                        <a:t>SOFT</a:t>
                      </a:r>
                      <a:r>
                        <a:rPr lang="en-US" sz="1700" b="1" kern="1200" baseline="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endParaRPr lang="en-US" sz="1700" b="1" kern="1200" noProof="1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Arial" pitchFamily="34" charset="0"/>
                        </a:rPr>
                        <a:t>ETAPA I</a:t>
                      </a:r>
                      <a:endParaRPr lang="en-US" sz="1700" b="0" kern="1200" noProof="1" smtClean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700" b="0" kern="1200" noProof="1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Arial" pitchFamily="34" charset="0"/>
                        </a:rPr>
                        <a:t>on-line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Arial" pitchFamily="34" charset="0"/>
                        </a:rPr>
                        <a:t> ȘI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Arial" pitchFamily="34" charset="0"/>
                        </a:rPr>
                        <a:t>print</a:t>
                      </a:r>
                      <a:endParaRPr lang="en-US" sz="1700" b="0" kern="1200" noProof="1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700" kern="1200" noProof="1" smtClean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cs typeface="Arial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b="1" kern="1200" noProof="1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cs typeface="Arial" pitchFamily="34" charset="0"/>
                        </a:rPr>
                        <a:t>Pachetul aplicației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Arial" pitchFamily="34" charset="0"/>
                        </a:rPr>
                        <a:t>(Ghid, secțiunea 2.6.6)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Arial" pitchFamily="34" charset="0"/>
                        </a:rPr>
                        <a:t> </a:t>
                      </a:r>
                      <a:endParaRPr lang="en-US" sz="1700" b="0" kern="1200" noProof="1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Arial" pitchFamily="34" charset="0"/>
                        </a:rPr>
                        <a:t>(depunere on-line în EMS-ENI)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700" b="1" kern="1200" noProof="1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ea typeface="+mn-ea"/>
                          <a:cs typeface="Arial" pitchFamily="34" charset="0"/>
                        </a:rPr>
                        <a:t>3 Mai, 2018 (ora 16.00) </a:t>
                      </a:r>
                      <a:endParaRPr lang="en-US" sz="1700" b="1" kern="1200" noProof="1">
                        <a:solidFill>
                          <a:srgbClr val="C00000"/>
                        </a:solidFill>
                        <a:latin typeface="Calibri Light" panose="020F0302020204030204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2939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Arial" pitchFamily="34" charset="0"/>
                        </a:rPr>
                        <a:t>(depunere print)</a:t>
                      </a:r>
                      <a:r>
                        <a:rPr lang="en-US" sz="1700" kern="1200" baseline="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Arial" pitchFamily="34" charset="0"/>
                        </a:rPr>
                        <a:t>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700" b="1" kern="1200" noProof="1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ea typeface="+mn-ea"/>
                          <a:cs typeface="Arial" pitchFamily="34" charset="0"/>
                        </a:rPr>
                        <a:t>7 Mai, 2018 (ora 16.00)</a:t>
                      </a:r>
                      <a:endParaRPr lang="en-US" sz="1700" b="1" kern="1200" noProof="1">
                        <a:solidFill>
                          <a:srgbClr val="C00000"/>
                        </a:solidFill>
                        <a:latin typeface="Calibri Light" panose="020F0302020204030204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19222">
                <a:tc row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b="1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Arial" pitchFamily="34" charset="0"/>
                        </a:rPr>
                        <a:t>PROIECTE</a:t>
                      </a:r>
                      <a:r>
                        <a:rPr lang="en-US" sz="1700" b="1" kern="1200" baseline="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en-US" sz="1700" b="1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Arial" pitchFamily="34" charset="0"/>
                        </a:rPr>
                        <a:t>HARD</a:t>
                      </a:r>
                      <a:r>
                        <a:rPr lang="en-US" sz="1700" b="1" kern="1200" baseline="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endParaRPr lang="en-US" sz="1700" b="1" kern="1200" noProof="1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Arial" pitchFamily="34" charset="0"/>
                        </a:rPr>
                        <a:t>ETAPA I</a:t>
                      </a:r>
                      <a:endParaRPr lang="en-US" sz="1700" b="0" kern="1200" noProof="1" smtClean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700" b="0" kern="1200" noProof="1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Arial" pitchFamily="34" charset="0"/>
                        </a:rPr>
                        <a:t>on-line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Arial" pitchFamily="34" charset="0"/>
                        </a:rPr>
                        <a:t>ȘI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Arial" pitchFamily="34" charset="0"/>
                        </a:rPr>
                        <a:t>print</a:t>
                      </a:r>
                      <a:endParaRPr lang="en-US" sz="1700" b="0" kern="1200" noProof="1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700" kern="1200" noProof="1" smtClean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b="1" kern="1200" noProof="1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cs typeface="Arial" pitchFamily="34" charset="0"/>
                        </a:rPr>
                        <a:t>Pachetul aplicației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Arial" pitchFamily="34" charset="0"/>
                        </a:rPr>
                        <a:t>(Ghid,</a:t>
                      </a:r>
                      <a:r>
                        <a:rPr lang="en-US" sz="1700" kern="1200" baseline="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70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Arial" pitchFamily="34" charset="0"/>
                        </a:rPr>
                        <a:t>secțiunea 2.6.7)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Arial" pitchFamily="34" charset="0"/>
                        </a:rPr>
                        <a:t>(depunere on-line în EMS-ENI)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700" b="1" kern="1200" noProof="1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ea typeface="+mn-ea"/>
                          <a:cs typeface="Arial" pitchFamily="34" charset="0"/>
                        </a:rPr>
                        <a:t>3 Mai, 2018 (ora 16.00) </a:t>
                      </a:r>
                      <a:endParaRPr lang="en-US" sz="1700" b="1" kern="1200" noProof="1">
                        <a:solidFill>
                          <a:srgbClr val="C00000"/>
                        </a:solidFill>
                        <a:latin typeface="Calibri Light" panose="020F0302020204030204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75973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Arial" pitchFamily="34" charset="0"/>
                        </a:rPr>
                        <a:t>(depunere </a:t>
                      </a:r>
                      <a:r>
                        <a:rPr lang="ro-RO" sz="170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Arial" pitchFamily="34" charset="0"/>
                        </a:rPr>
                        <a:t>hard-copy</a:t>
                      </a:r>
                      <a:r>
                        <a:rPr lang="en-US" sz="170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Arial" pitchFamily="34" charset="0"/>
                        </a:rPr>
                        <a:t>)</a:t>
                      </a:r>
                      <a:r>
                        <a:rPr lang="en-US" sz="1700" kern="1200" baseline="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Arial" pitchFamily="34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700" b="1" kern="1200" noProof="1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ea typeface="+mn-ea"/>
                          <a:cs typeface="Arial" pitchFamily="34" charset="0"/>
                        </a:rPr>
                        <a:t>7 Mai, 2018 (ora 16.00)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749172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kern="1200" dirty="0">
                        <a:solidFill>
                          <a:schemeClr val="dk1"/>
                        </a:solidFill>
                        <a:latin typeface="Trebuchet MS" panose="020B0603020202020204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Arial" pitchFamily="34" charset="0"/>
                        </a:rPr>
                        <a:t>ETAPA II</a:t>
                      </a:r>
                      <a:endParaRPr lang="en-US" sz="1700" b="0" kern="1200" noProof="1" smtClean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700" b="0" kern="1200" noProof="1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Arial" pitchFamily="34" charset="0"/>
                        </a:rPr>
                        <a:t>on-line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Arial" pitchFamily="34" charset="0"/>
                        </a:rPr>
                        <a:t>ȘI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Arial" pitchFamily="34" charset="0"/>
                        </a:rPr>
                        <a:t>print</a:t>
                      </a:r>
                      <a:endParaRPr lang="en-US" sz="1700" b="0" kern="1200" noProof="1" smtClean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700" b="0" kern="1200" noProof="1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b="1" kern="1200" noProof="1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  <a:ea typeface="+mn-ea"/>
                          <a:cs typeface="Arial" pitchFamily="34" charset="0"/>
                        </a:rPr>
                        <a:t>Documente adiționale  </a:t>
                      </a:r>
                      <a:r>
                        <a:rPr lang="en-US" sz="170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Arial" pitchFamily="34" charset="0"/>
                        </a:rPr>
                        <a:t>(Ghid, secțiunea 2.6.7)</a:t>
                      </a:r>
                      <a:endParaRPr lang="en-US" sz="1700" b="0" kern="1200" noProof="1" smtClean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700" kern="1200" noProof="1">
                        <a:solidFill>
                          <a:srgbClr val="002060"/>
                        </a:solidFill>
                        <a:latin typeface="Calibri Light" panose="020F0302020204030204" pitchFamily="34" charset="0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Arial" pitchFamily="34" charset="0"/>
                        </a:rPr>
                        <a:t>(depunere on-line în EMS-ENI)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kern="1200" baseline="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Arial" pitchFamily="34" charset="0"/>
                        </a:rPr>
                        <a:t>- conform notific</a:t>
                      </a:r>
                      <a:r>
                        <a:rPr lang="ro-RO" sz="1700" kern="1200" baseline="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Arial" pitchFamily="34" charset="0"/>
                        </a:rPr>
                        <a:t>ării</a:t>
                      </a:r>
                      <a:r>
                        <a:rPr lang="en-US" sz="1700" kern="1200" baseline="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Arial" pitchFamily="34" charset="0"/>
                        </a:rPr>
                        <a:t> </a:t>
                      </a:r>
                      <a:r>
                        <a:rPr lang="ro-RO" sz="1700" kern="1200" baseline="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Arial" pitchFamily="34" charset="0"/>
                        </a:rPr>
                        <a:t>C</a:t>
                      </a:r>
                      <a:r>
                        <a:rPr lang="en-US" sz="1700" kern="1200" baseline="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Arial" pitchFamily="34" charset="0"/>
                        </a:rPr>
                        <a:t>SP </a:t>
                      </a:r>
                      <a:endParaRPr lang="en-US" sz="1700" b="0" kern="1200" noProof="1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74917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Arial" pitchFamily="34" charset="0"/>
                        </a:rPr>
                        <a:t>(depunere print) - c</a:t>
                      </a:r>
                      <a:r>
                        <a:rPr lang="en-US" sz="1700" kern="1200" baseline="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Arial" pitchFamily="34" charset="0"/>
                        </a:rPr>
                        <a:t>onform notific</a:t>
                      </a:r>
                      <a:r>
                        <a:rPr lang="ro-RO" sz="1700" kern="1200" baseline="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Arial" pitchFamily="34" charset="0"/>
                        </a:rPr>
                        <a:t>ării</a:t>
                      </a:r>
                      <a:r>
                        <a:rPr lang="en-US" sz="1700" kern="1200" baseline="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cs typeface="Arial" pitchFamily="34" charset="0"/>
                        </a:rPr>
                        <a:t> CSP </a:t>
                      </a:r>
                      <a:endParaRPr lang="en-US" sz="1700" b="0" kern="1200" noProof="1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75714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28650" y="457200"/>
            <a:ext cx="7886700" cy="407988"/>
          </a:xfrm>
        </p:spPr>
        <p:txBody>
          <a:bodyPr>
            <a:noAutofit/>
          </a:bodyPr>
          <a:lstStyle/>
          <a:p>
            <a:pPr algn="ctr"/>
            <a:r>
              <a:rPr lang="ro-RO" sz="2600" b="1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Cerințe privind depunerea</a:t>
            </a:r>
            <a:r>
              <a:rPr lang="en-US" sz="2600" b="1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 (1/5)</a:t>
            </a:r>
            <a:endParaRPr lang="en-US" sz="2600" dirty="0">
              <a:solidFill>
                <a:srgbClr val="002060"/>
              </a:solidFill>
              <a:latin typeface="Calibri Light" panose="020F030202020403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398960" y="754120"/>
            <a:ext cx="8370569" cy="3816100"/>
          </a:xfrm>
        </p:spPr>
        <p:txBody>
          <a:bodyPr numCol="1">
            <a:normAutofit/>
          </a:bodyPr>
          <a:lstStyle/>
          <a:p>
            <a:pPr marL="0" indent="0" algn="just">
              <a:buNone/>
              <a:defRPr/>
            </a:pPr>
            <a:endParaRPr lang="ro-RO" sz="1200" b="1" dirty="0" smtClean="0">
              <a:solidFill>
                <a:srgbClr val="C00000"/>
              </a:solidFill>
              <a:latin typeface="Trebuchet MS" pitchFamily="34" charset="0"/>
            </a:endParaRPr>
          </a:p>
          <a:p>
            <a:pPr marL="0" indent="0" algn="just">
              <a:buNone/>
              <a:defRPr/>
            </a:pPr>
            <a:endParaRPr lang="ro-RO" sz="4800" dirty="0" smtClean="0">
              <a:latin typeface="Trebuchet MS" pitchFamily="34" charset="0"/>
            </a:endParaRPr>
          </a:p>
          <a:p>
            <a:pPr marL="0" indent="0" algn="just">
              <a:buNone/>
              <a:defRPr/>
            </a:pPr>
            <a:endParaRPr lang="en-US" sz="4800" b="1" dirty="0" smtClean="0">
              <a:solidFill>
                <a:srgbClr val="C00000"/>
              </a:solidFill>
              <a:latin typeface="Trebuchet MS" pitchFamily="34" charset="0"/>
            </a:endParaRPr>
          </a:p>
          <a:p>
            <a:pPr marL="0" indent="0" algn="just">
              <a:buNone/>
              <a:defRPr/>
            </a:pPr>
            <a:endParaRPr lang="en-US" sz="4800" b="1" dirty="0" smtClean="0">
              <a:solidFill>
                <a:srgbClr val="C00000"/>
              </a:solidFill>
              <a:latin typeface="Trebuchet MS" pitchFamily="34" charset="0"/>
            </a:endParaRPr>
          </a:p>
          <a:p>
            <a:pPr marL="0" indent="0" algn="just">
              <a:buNone/>
              <a:defRPr/>
            </a:pPr>
            <a:endParaRPr lang="en-US" sz="4800" b="1" dirty="0" smtClean="0">
              <a:solidFill>
                <a:srgbClr val="C00000"/>
              </a:solidFill>
              <a:latin typeface="Trebuchet MS" pitchFamily="34" charset="0"/>
            </a:endParaRPr>
          </a:p>
          <a:p>
            <a:pPr marL="0" indent="0" algn="just">
              <a:buNone/>
              <a:defRPr/>
            </a:pPr>
            <a:endParaRPr lang="en-US" sz="4800" b="1" dirty="0" smtClean="0">
              <a:solidFill>
                <a:srgbClr val="C00000"/>
              </a:solidFill>
              <a:latin typeface="Trebuchet MS" pitchFamily="34" charset="0"/>
            </a:endParaRPr>
          </a:p>
          <a:p>
            <a:pPr marL="0" indent="0" algn="just">
              <a:buNone/>
              <a:defRPr/>
            </a:pPr>
            <a:endParaRPr lang="en-US" sz="4800" b="1" dirty="0" smtClean="0">
              <a:solidFill>
                <a:srgbClr val="C00000"/>
              </a:solidFill>
              <a:latin typeface="Trebuchet MS" pitchFamily="34" charset="0"/>
            </a:endParaRPr>
          </a:p>
          <a:p>
            <a:pPr marL="0" indent="0" algn="just">
              <a:buNone/>
              <a:defRPr/>
            </a:pPr>
            <a:endParaRPr lang="en-US" sz="4800" b="1" dirty="0">
              <a:solidFill>
                <a:srgbClr val="C00000"/>
              </a:solidFill>
              <a:latin typeface="Trebuchet MS" pitchFamily="34" charset="0"/>
            </a:endParaRPr>
          </a:p>
          <a:p>
            <a:pPr marL="0" indent="0" algn="just">
              <a:buNone/>
              <a:defRPr/>
            </a:pPr>
            <a:endParaRPr lang="en-US" sz="4800" b="1" dirty="0" smtClean="0">
              <a:solidFill>
                <a:srgbClr val="C00000"/>
              </a:solidFill>
              <a:latin typeface="Trebuchet MS" pitchFamily="34" charset="0"/>
            </a:endParaRPr>
          </a:p>
          <a:p>
            <a:pPr marL="0" indent="0" algn="just">
              <a:buNone/>
              <a:defRPr/>
            </a:pPr>
            <a:endParaRPr lang="en-US" sz="4800" b="1" dirty="0" smtClean="0">
              <a:solidFill>
                <a:srgbClr val="C00000"/>
              </a:solidFill>
              <a:latin typeface="Trebuchet MS" pitchFamily="34" charset="0"/>
            </a:endParaRPr>
          </a:p>
          <a:p>
            <a:pPr marL="0" lvl="0" indent="0" algn="just">
              <a:buNone/>
              <a:defRPr/>
            </a:pPr>
            <a:endParaRPr lang="ro-RO" sz="1600" b="1" dirty="0" smtClean="0">
              <a:solidFill>
                <a:srgbClr val="C00000"/>
              </a:solidFill>
              <a:latin typeface="Trebuchet MS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ro-RO" sz="1600" dirty="0" smtClean="0">
              <a:latin typeface="Trebuchet MS" panose="020B0603020202020204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en-US" sz="1600" noProof="1" smtClean="0">
              <a:solidFill>
                <a:srgbClr val="C00000"/>
              </a:solidFill>
              <a:latin typeface="Trebuchet MS" panose="020B0603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1600" noProof="1" smtClean="0">
              <a:solidFill>
                <a:srgbClr val="C0000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1600" noProof="1" smtClean="0"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endParaRPr lang="en-US" sz="1600" noProof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7690754"/>
              </p:ext>
            </p:extLst>
          </p:nvPr>
        </p:nvGraphicFramePr>
        <p:xfrm>
          <a:off x="0" y="1698908"/>
          <a:ext cx="9143999" cy="3356305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000955"/>
                <a:gridCol w="4071522"/>
                <a:gridCol w="4071522"/>
              </a:tblGrid>
              <a:tr h="451561">
                <a:tc>
                  <a:txBody>
                    <a:bodyPr/>
                    <a:lstStyle/>
                    <a:p>
                      <a:pPr algn="ctr">
                        <a:tabLst>
                          <a:tab pos="627063" algn="l"/>
                        </a:tabLst>
                      </a:pPr>
                      <a:r>
                        <a:rPr lang="en-US" sz="1900" noProof="1" smtClean="0">
                          <a:latin typeface="Calibri Light" panose="020F0302020204030204" pitchFamily="34" charset="0"/>
                        </a:rPr>
                        <a:t>ETAPA</a:t>
                      </a:r>
                      <a:endParaRPr lang="en-US" sz="1900" noProof="1"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900" noProof="1" smtClean="0">
                          <a:latin typeface="Calibri Light" panose="020F0302020204030204" pitchFamily="34" charset="0"/>
                        </a:rPr>
                        <a:t>PROIECTE HARD</a:t>
                      </a:r>
                      <a:endParaRPr lang="en-US" sz="1900" noProof="1"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noProof="1" smtClean="0">
                          <a:latin typeface="Calibri Light" panose="020F0302020204030204" pitchFamily="34" charset="0"/>
                        </a:rPr>
                        <a:t>PROIECTE SOFT </a:t>
                      </a:r>
                      <a:endParaRPr lang="en-US" sz="1900" noProof="1">
                        <a:latin typeface="Calibri Light" panose="020F0302020204030204" pitchFamily="34" charset="0"/>
                      </a:endParaRPr>
                    </a:p>
                  </a:txBody>
                  <a:tcPr/>
                </a:tc>
              </a:tr>
              <a:tr h="1294465">
                <a:tc>
                  <a:txBody>
                    <a:bodyPr/>
                    <a:lstStyle/>
                    <a:p>
                      <a:pPr algn="ctr"/>
                      <a:r>
                        <a:rPr lang="en-US" sz="1900" b="1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</a:rPr>
                        <a:t>ETAPA</a:t>
                      </a:r>
                      <a:r>
                        <a:rPr lang="en-US" sz="1900" b="1" baseline="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</a:rPr>
                        <a:t> </a:t>
                      </a:r>
                      <a:r>
                        <a:rPr lang="en-US" sz="1900" b="1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1" noProof="1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</a:rPr>
                        <a:t>Online și</a:t>
                      </a:r>
                      <a:r>
                        <a:rPr lang="en-US" sz="1900" b="1" baseline="0" noProof="1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</a:rPr>
                        <a:t> print </a:t>
                      </a:r>
                    </a:p>
                    <a:p>
                      <a:pPr>
                        <a:lnSpc>
                          <a:spcPct val="120000"/>
                        </a:lnSpc>
                        <a:spcBef>
                          <a:spcPts val="0"/>
                        </a:spcBef>
                        <a:buFont typeface="Wingdings" panose="05000000000000000000" pitchFamily="2" charset="2"/>
                        <a:buNone/>
                      </a:pPr>
                      <a:r>
                        <a:rPr lang="en-US" sz="19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</a:rPr>
                        <a:t>Cererea</a:t>
                      </a:r>
                      <a:r>
                        <a:rPr lang="en-US" sz="1900" baseline="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</a:rPr>
                        <a:t> de finanțare </a:t>
                      </a:r>
                      <a:r>
                        <a:rPr lang="en-US" sz="19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</a:rPr>
                        <a:t>+ Buget + Matricea cadru logic</a:t>
                      </a:r>
                    </a:p>
                    <a:p>
                      <a:pPr>
                        <a:lnSpc>
                          <a:spcPct val="120000"/>
                        </a:lnSpc>
                        <a:spcBef>
                          <a:spcPts val="0"/>
                        </a:spcBef>
                        <a:buFont typeface="Wingdings" panose="05000000000000000000" pitchFamily="2" charset="2"/>
                        <a:buNone/>
                      </a:pPr>
                      <a:r>
                        <a:rPr lang="en-US" sz="19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</a:rPr>
                        <a:t>Documente suport 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1" noProof="1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</a:rPr>
                        <a:t>Online și</a:t>
                      </a:r>
                      <a:r>
                        <a:rPr lang="en-US" sz="1900" b="1" baseline="0" noProof="1" smtClean="0">
                          <a:solidFill>
                            <a:srgbClr val="C00000"/>
                          </a:solidFill>
                          <a:latin typeface="Calibri Light" panose="020F0302020204030204" pitchFamily="34" charset="0"/>
                        </a:rPr>
                        <a:t> print</a:t>
                      </a:r>
                    </a:p>
                    <a:p>
                      <a:pPr>
                        <a:lnSpc>
                          <a:spcPct val="120000"/>
                        </a:lnSpc>
                        <a:spcBef>
                          <a:spcPts val="0"/>
                        </a:spcBef>
                        <a:buFont typeface="Wingdings" panose="05000000000000000000" pitchFamily="2" charset="2"/>
                        <a:buNone/>
                      </a:pPr>
                      <a:r>
                        <a:rPr lang="en-US" sz="19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</a:rPr>
                        <a:t>Cererea</a:t>
                      </a:r>
                      <a:r>
                        <a:rPr lang="en-US" sz="1900" baseline="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</a:rPr>
                        <a:t> de finanțare </a:t>
                      </a:r>
                      <a:r>
                        <a:rPr lang="en-US" sz="19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</a:rPr>
                        <a:t>+ Buget + Matricea cadru logic</a:t>
                      </a:r>
                    </a:p>
                    <a:p>
                      <a:pPr>
                        <a:lnSpc>
                          <a:spcPct val="120000"/>
                        </a:lnSpc>
                        <a:spcBef>
                          <a:spcPts val="0"/>
                        </a:spcBef>
                        <a:buFont typeface="Wingdings" panose="05000000000000000000" pitchFamily="2" charset="2"/>
                        <a:buNone/>
                      </a:pPr>
                      <a:r>
                        <a:rPr lang="en-US" sz="19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</a:rPr>
                        <a:t>Documente suport 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42220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sz="1900" b="1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Arial" pitchFamily="34" charset="0"/>
                        </a:rPr>
                        <a:t>ETAPA</a:t>
                      </a:r>
                      <a:r>
                        <a:rPr lang="en-US" sz="1900" b="1" kern="1200" baseline="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Arial" pitchFamily="34" charset="0"/>
                        </a:rPr>
                        <a:t> 2</a:t>
                      </a:r>
                      <a:endParaRPr lang="en-US" sz="1900" b="1" kern="1200" noProof="1" smtClean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sz="190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</a:rPr>
                        <a:t>Documente adiționale în maxim 6 luni de la notificarea CSP </a:t>
                      </a:r>
                      <a:endParaRPr lang="en-US" sz="1900" kern="1200" noProof="1" smtClean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sz="190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În</a:t>
                      </a:r>
                      <a:r>
                        <a:rPr lang="en-US" sz="1900" kern="1200" baseline="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cazul unui proiect cu componentă de infrastructură, în maxim 6 luni de la data demarării proiectului, se depun alte documente (SF, EIA, AC)</a:t>
                      </a:r>
                      <a:endParaRPr lang="en-US" sz="1900" kern="1200" noProof="1" smtClean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44362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19" y="81290"/>
            <a:ext cx="4450081" cy="585650"/>
          </a:xfrm>
        </p:spPr>
        <p:txBody>
          <a:bodyPr>
            <a:normAutofit/>
          </a:bodyPr>
          <a:lstStyle/>
          <a:p>
            <a:pPr algn="ctr"/>
            <a:r>
              <a:rPr lang="ro-RO" sz="2600" b="1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Cerințe privind depunerea</a:t>
            </a:r>
            <a:r>
              <a:rPr lang="en-US" sz="2600" b="1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 (2/5)</a:t>
            </a:r>
            <a:endParaRPr lang="en-US" sz="2600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70966"/>
            <a:ext cx="9144000" cy="6087033"/>
          </a:xfrm>
        </p:spPr>
        <p:txBody>
          <a:bodyPr numCol="2"/>
          <a:lstStyle/>
          <a:p>
            <a:pPr marL="0" indent="0">
              <a:buNone/>
            </a:pPr>
            <a:r>
              <a:rPr lang="en-US" sz="1600" b="1" noProof="1" smtClean="0">
                <a:solidFill>
                  <a:srgbClr val="C00000"/>
                </a:solidFill>
                <a:latin typeface="Calibri Light" panose="020F0302020204030204" pitchFamily="34" charset="0"/>
              </a:rPr>
              <a:t>Online la</a:t>
            </a:r>
          </a:p>
          <a:p>
            <a:pPr marL="0" indent="0">
              <a:buNone/>
            </a:pPr>
            <a:r>
              <a:rPr lang="en-US" sz="1600" noProof="1" smtClean="0">
                <a:solidFill>
                  <a:srgbClr val="002060"/>
                </a:solidFill>
                <a:latin typeface="Calibri Light" panose="020F0302020204030204" pitchFamily="34" charset="0"/>
                <a:hlinkClick r:id="rId2"/>
              </a:rPr>
              <a:t>https://ems-roua.mdrap.ro</a:t>
            </a:r>
            <a:endParaRPr lang="en-US" sz="1600" noProof="1" smtClean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pPr marL="0" indent="0">
              <a:buNone/>
            </a:pPr>
            <a:endParaRPr lang="en-US" sz="1600" noProof="1" smtClean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pPr marL="0" indent="0">
              <a:buNone/>
            </a:pPr>
            <a:r>
              <a:rPr lang="en-US" sz="1600" b="1" noProof="1" smtClean="0">
                <a:solidFill>
                  <a:srgbClr val="C00000"/>
                </a:solidFill>
                <a:latin typeface="Calibri Light" panose="020F0302020204030204" pitchFamily="34" charset="0"/>
              </a:rPr>
              <a:t>Print + DVD la</a:t>
            </a:r>
          </a:p>
          <a:p>
            <a:pPr marL="0" indent="0">
              <a:buNone/>
            </a:pPr>
            <a:r>
              <a:rPr lang="en-US" sz="15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STC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  <a:defRPr/>
            </a:pPr>
            <a:endParaRPr lang="en-US" sz="1500" b="1" noProof="1" smtClean="0">
              <a:solidFill>
                <a:srgbClr val="002060"/>
              </a:solidFill>
              <a:latin typeface="Calibri Light" panose="020F0302020204030204" pitchFamily="34" charset="0"/>
              <a:cs typeface="Arial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  <a:defRPr/>
            </a:pPr>
            <a:r>
              <a:rPr lang="en-US" sz="1500" b="1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itchFamily="34" charset="0"/>
              </a:rPr>
              <a:t>BIROUL REGIONAL PENTRU 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  <a:defRPr/>
            </a:pPr>
            <a:r>
              <a:rPr lang="en-US" sz="1500" b="1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itchFamily="34" charset="0"/>
              </a:rPr>
              <a:t>COOPERARE TRANSFRONTALIERĂ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  <a:defRPr/>
            </a:pPr>
            <a:r>
              <a:rPr lang="en-US" sz="1500" b="1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itchFamily="34" charset="0"/>
              </a:rPr>
              <a:t>SUCEAVA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  <a:defRPr/>
            </a:pPr>
            <a:r>
              <a:rPr lang="en-US" sz="1500" b="1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itchFamily="34" charset="0"/>
              </a:rPr>
              <a:t>SECRETARIATUL TEHNIC COMUN 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  <a:defRPr/>
            </a:pPr>
            <a:endParaRPr lang="en-US" sz="1500" noProof="1" smtClean="0">
              <a:solidFill>
                <a:srgbClr val="002060"/>
              </a:solidFill>
              <a:latin typeface="Calibri Light" panose="020F0302020204030204" pitchFamily="34" charset="0"/>
              <a:cs typeface="Arial" pitchFamily="34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  <a:defRPr/>
            </a:pPr>
            <a:r>
              <a:rPr lang="en-US" sz="15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itchFamily="34" charset="0"/>
              </a:rPr>
              <a:t>Strada Bistriței 8A 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  <a:defRPr/>
            </a:pPr>
            <a:r>
              <a:rPr lang="en-US" sz="15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itchFamily="34" charset="0"/>
              </a:rPr>
              <a:t>Clădirea de birouri DAE, etaj 1 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  <a:defRPr/>
            </a:pPr>
            <a:r>
              <a:rPr lang="en-US" sz="15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itchFamily="34" charset="0"/>
              </a:rPr>
              <a:t>720274 Suceava, România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  <a:defRPr/>
            </a:pPr>
            <a:r>
              <a:rPr lang="en-US" sz="15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itchFamily="34" charset="0"/>
              </a:rPr>
              <a:t>Telefon +40 230 530049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  <a:defRPr/>
            </a:pPr>
            <a:r>
              <a:rPr lang="en-US" sz="1500" noProof="1" smtClean="0">
                <a:solidFill>
                  <a:srgbClr val="002060"/>
                </a:solidFill>
                <a:latin typeface="Calibri Light" panose="020F0302020204030204" pitchFamily="34" charset="0"/>
                <a:cs typeface="Arial" pitchFamily="34" charset="0"/>
              </a:rPr>
              <a:t>Fax +40 230 530055 </a:t>
            </a:r>
          </a:p>
          <a:p>
            <a:pPr marL="0" indent="0">
              <a:buNone/>
            </a:pPr>
            <a:r>
              <a:rPr lang="en-US" sz="16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 </a:t>
            </a:r>
          </a:p>
          <a:p>
            <a:pPr marL="0" indent="0" defTabSz="630238">
              <a:buNone/>
            </a:pPr>
            <a:endParaRPr lang="en-US" noProof="1" smtClean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pPr marL="0" indent="0">
              <a:buNone/>
            </a:pPr>
            <a:endParaRPr lang="en-US" noProof="1" smtClean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pPr marL="0" indent="0">
              <a:buNone/>
            </a:pPr>
            <a:endParaRPr lang="en-US" noProof="1" smtClean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pPr marL="0" indent="0">
              <a:buNone/>
            </a:pPr>
            <a:endParaRPr lang="en-US" noProof="1" smtClean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pPr marL="0" indent="0">
              <a:buNone/>
            </a:pPr>
            <a:endParaRPr lang="en-US" noProof="1" smtClean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pPr marL="0" indent="0">
              <a:buNone/>
            </a:pPr>
            <a:endParaRPr lang="en-US" noProof="1" smtClean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pPr marL="0" indent="0">
              <a:buNone/>
            </a:pPr>
            <a:endParaRPr lang="en-US" noProof="1" smtClean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pPr marL="0" indent="0">
              <a:buNone/>
            </a:pPr>
            <a:endParaRPr lang="en-US" noProof="1"/>
          </a:p>
        </p:txBody>
      </p:sp>
      <p:pic>
        <p:nvPicPr>
          <p:cNvPr id="6" name="Picture 5" descr="EM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40452" y="666941"/>
            <a:ext cx="6503547" cy="4514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39003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28650" y="138906"/>
            <a:ext cx="7886700" cy="407988"/>
          </a:xfrm>
        </p:spPr>
        <p:txBody>
          <a:bodyPr>
            <a:noAutofit/>
          </a:bodyPr>
          <a:lstStyle/>
          <a:p>
            <a:pPr algn="ctr"/>
            <a:r>
              <a:rPr lang="ro-RO" sz="2600" b="1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Cerințe privind depunerea</a:t>
            </a:r>
            <a:r>
              <a:rPr lang="en-US" sz="2600" b="1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 (3/5)</a:t>
            </a:r>
            <a:endParaRPr lang="en-US" sz="2600" dirty="0">
              <a:solidFill>
                <a:srgbClr val="002060"/>
              </a:solidFill>
              <a:latin typeface="Calibri Light" panose="020F030202020403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89648" y="685800"/>
            <a:ext cx="8679882" cy="4801950"/>
          </a:xfrm>
        </p:spPr>
        <p:txBody>
          <a:bodyPr numCol="1">
            <a:normAutofit fontScale="85000" lnSpcReduction="20000"/>
          </a:bodyPr>
          <a:lstStyle/>
          <a:p>
            <a:pPr marL="0" indent="0" algn="just">
              <a:buNone/>
              <a:defRPr/>
            </a:pPr>
            <a:r>
              <a:rPr lang="ro-RO" sz="22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Cererea de finanțare </a:t>
            </a:r>
            <a:r>
              <a:rPr lang="en-US" sz="22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+ Buget +</a:t>
            </a:r>
            <a:r>
              <a:rPr lang="ro-RO" sz="22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 Matrice cadru logic</a:t>
            </a:r>
            <a:endParaRPr lang="en-US" sz="2200" noProof="1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pPr marL="0" indent="0" algn="just">
              <a:buNone/>
              <a:defRPr/>
            </a:pPr>
            <a:r>
              <a:rPr lang="ro-RO" sz="2200" b="1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Fișier P</a:t>
            </a:r>
            <a:r>
              <a:rPr lang="en-GB" sz="2200" b="1" dirty="0" err="1" smtClean="0">
                <a:solidFill>
                  <a:srgbClr val="002060"/>
                </a:solidFill>
                <a:latin typeface="Calibri Light" panose="020F0302020204030204" pitchFamily="34" charset="0"/>
              </a:rPr>
              <a:t>df</a:t>
            </a:r>
            <a:r>
              <a:rPr lang="en-GB" sz="2200" b="1" dirty="0">
                <a:solidFill>
                  <a:srgbClr val="002060"/>
                </a:solidFill>
                <a:latin typeface="Calibri Light" panose="020F0302020204030204" pitchFamily="34" charset="0"/>
              </a:rPr>
              <a:t>. </a:t>
            </a:r>
            <a:r>
              <a:rPr lang="ro-RO" sz="2200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poate fi descărcat la </a:t>
            </a:r>
            <a:r>
              <a:rPr lang="en-GB" sz="2200" u="sng" dirty="0" smtClean="0">
                <a:solidFill>
                  <a:srgbClr val="002060"/>
                </a:solidFill>
                <a:latin typeface="Calibri Light" panose="020F0302020204030204" pitchFamily="34" charset="0"/>
                <a:hlinkClick r:id="rId4"/>
              </a:rPr>
              <a:t>http</a:t>
            </a:r>
            <a:r>
              <a:rPr lang="en-GB" sz="2200" u="sng" dirty="0">
                <a:solidFill>
                  <a:srgbClr val="002060"/>
                </a:solidFill>
                <a:latin typeface="Calibri Light" panose="020F0302020204030204" pitchFamily="34" charset="0"/>
                <a:hlinkClick r:id="rId4"/>
              </a:rPr>
              <a:t>://</a:t>
            </a:r>
            <a:r>
              <a:rPr lang="en-GB" sz="2200" u="sng" dirty="0" smtClean="0">
                <a:solidFill>
                  <a:srgbClr val="002060"/>
                </a:solidFill>
                <a:latin typeface="Calibri Light" panose="020F0302020204030204" pitchFamily="34" charset="0"/>
                <a:hlinkClick r:id="rId4"/>
              </a:rPr>
              <a:t>www.ro-ua.net/en</a:t>
            </a:r>
            <a:endParaRPr lang="en-GB" sz="2200" dirty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pPr marL="0" indent="0" algn="just">
              <a:buNone/>
              <a:defRPr/>
            </a:pPr>
            <a:endParaRPr lang="en-GB" sz="4800" dirty="0" smtClean="0">
              <a:latin typeface="Trebuchet MS" panose="020B0603020202020204" pitchFamily="34" charset="0"/>
            </a:endParaRPr>
          </a:p>
          <a:p>
            <a:pPr marL="0" indent="0" algn="just">
              <a:buNone/>
              <a:defRPr/>
            </a:pPr>
            <a:endParaRPr lang="en-GB" sz="4800" dirty="0">
              <a:latin typeface="Trebuchet MS" panose="020B0603020202020204" pitchFamily="34" charset="0"/>
            </a:endParaRPr>
          </a:p>
          <a:p>
            <a:pPr marL="0" indent="0" algn="just">
              <a:buNone/>
              <a:defRPr/>
            </a:pPr>
            <a:endParaRPr lang="en-GB" sz="4800" dirty="0" smtClean="0">
              <a:latin typeface="Trebuchet MS" panose="020B0603020202020204" pitchFamily="34" charset="0"/>
            </a:endParaRPr>
          </a:p>
          <a:p>
            <a:pPr marL="0" indent="0" algn="just">
              <a:buNone/>
              <a:defRPr/>
            </a:pPr>
            <a:endParaRPr lang="en-GB" sz="4800" dirty="0">
              <a:latin typeface="Trebuchet MS" panose="020B0603020202020204" pitchFamily="34" charset="0"/>
            </a:endParaRPr>
          </a:p>
          <a:p>
            <a:pPr marL="0" indent="0" algn="just">
              <a:buNone/>
              <a:defRPr/>
            </a:pPr>
            <a:endParaRPr lang="en-GB" sz="4800" dirty="0">
              <a:latin typeface="Trebuchet MS" panose="020B0603020202020204" pitchFamily="34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  <a:defRPr/>
            </a:pPr>
            <a:endParaRPr lang="en-US" sz="4800" dirty="0">
              <a:latin typeface="Trebuchet MS" pitchFamily="34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  <a:defRPr/>
            </a:pPr>
            <a:r>
              <a:rPr lang="en-US" sz="4800" dirty="0">
                <a:latin typeface="Trebuchet MS" pitchFamily="34" charset="0"/>
              </a:rPr>
              <a:t>			</a:t>
            </a:r>
            <a:endParaRPr lang="ro-RO" sz="4800" dirty="0" smtClean="0">
              <a:latin typeface="Trebuchet MS" pitchFamily="34" charset="0"/>
            </a:endParaRP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  <a:defRPr/>
            </a:pPr>
            <a:endParaRPr lang="ro-RO" sz="4800" dirty="0" smtClean="0">
              <a:latin typeface="Trebuchet MS" pitchFamily="34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  <a:defRPr/>
            </a:pPr>
            <a:endParaRPr lang="ro-RO" sz="4800" dirty="0" smtClean="0">
              <a:latin typeface="Trebuchet MS" pitchFamily="34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  <a:defRPr/>
            </a:pPr>
            <a:endParaRPr lang="ro-RO" sz="4800" dirty="0" smtClean="0">
              <a:latin typeface="Trebuchet MS" pitchFamily="34" charset="0"/>
            </a:endParaRPr>
          </a:p>
          <a:p>
            <a:pPr marL="0" indent="0" algn="just">
              <a:buNone/>
              <a:defRPr/>
            </a:pPr>
            <a:endParaRPr lang="ro-RO" sz="4800" dirty="0" smtClean="0">
              <a:latin typeface="Trebuchet MS" pitchFamily="34" charset="0"/>
            </a:endParaRPr>
          </a:p>
          <a:p>
            <a:pPr marL="0" indent="0" algn="just">
              <a:buNone/>
              <a:defRPr/>
            </a:pPr>
            <a:endParaRPr lang="en-US" sz="4800" b="1" dirty="0" smtClean="0">
              <a:solidFill>
                <a:srgbClr val="C00000"/>
              </a:solidFill>
              <a:latin typeface="Trebuchet MS" pitchFamily="34" charset="0"/>
            </a:endParaRPr>
          </a:p>
          <a:p>
            <a:pPr marL="0" indent="0" algn="just">
              <a:buNone/>
              <a:defRPr/>
            </a:pPr>
            <a:endParaRPr lang="en-US" sz="4800" b="1" dirty="0" smtClean="0">
              <a:solidFill>
                <a:srgbClr val="C00000"/>
              </a:solidFill>
              <a:latin typeface="Trebuchet MS" pitchFamily="34" charset="0"/>
            </a:endParaRPr>
          </a:p>
          <a:p>
            <a:pPr marL="0" indent="0" algn="just">
              <a:buNone/>
              <a:defRPr/>
            </a:pPr>
            <a:endParaRPr lang="en-US" sz="4800" b="1" dirty="0" smtClean="0">
              <a:solidFill>
                <a:srgbClr val="C00000"/>
              </a:solidFill>
              <a:latin typeface="Trebuchet MS" pitchFamily="34" charset="0"/>
            </a:endParaRPr>
          </a:p>
          <a:p>
            <a:pPr marL="0" indent="0" algn="just">
              <a:buNone/>
              <a:defRPr/>
            </a:pPr>
            <a:endParaRPr lang="en-US" sz="4800" b="1" dirty="0" smtClean="0">
              <a:solidFill>
                <a:srgbClr val="C00000"/>
              </a:solidFill>
              <a:latin typeface="Trebuchet MS" pitchFamily="34" charset="0"/>
            </a:endParaRPr>
          </a:p>
          <a:p>
            <a:pPr marL="0" indent="0" algn="just">
              <a:buNone/>
              <a:defRPr/>
            </a:pPr>
            <a:endParaRPr lang="en-US" sz="4800" b="1" dirty="0" smtClean="0">
              <a:solidFill>
                <a:srgbClr val="C00000"/>
              </a:solidFill>
              <a:latin typeface="Trebuchet MS" pitchFamily="34" charset="0"/>
            </a:endParaRPr>
          </a:p>
          <a:p>
            <a:pPr marL="0" indent="0" algn="just">
              <a:buNone/>
              <a:defRPr/>
            </a:pPr>
            <a:endParaRPr lang="en-US" sz="4800" b="1" dirty="0">
              <a:solidFill>
                <a:srgbClr val="C00000"/>
              </a:solidFill>
              <a:latin typeface="Trebuchet MS" pitchFamily="34" charset="0"/>
            </a:endParaRPr>
          </a:p>
          <a:p>
            <a:pPr marL="0" indent="0" algn="just">
              <a:buNone/>
              <a:defRPr/>
            </a:pPr>
            <a:endParaRPr lang="en-US" sz="4800" b="1" dirty="0" smtClean="0">
              <a:solidFill>
                <a:srgbClr val="C00000"/>
              </a:solidFill>
              <a:latin typeface="Trebuchet MS" pitchFamily="34" charset="0"/>
            </a:endParaRPr>
          </a:p>
          <a:p>
            <a:pPr marL="0" indent="0" algn="just">
              <a:buNone/>
              <a:defRPr/>
            </a:pPr>
            <a:endParaRPr lang="en-US" sz="4800" b="1" dirty="0" smtClean="0">
              <a:solidFill>
                <a:srgbClr val="C00000"/>
              </a:solidFill>
              <a:latin typeface="Trebuchet MS" pitchFamily="34" charset="0"/>
            </a:endParaRPr>
          </a:p>
          <a:p>
            <a:pPr marL="0" lvl="0" indent="0" algn="just">
              <a:buNone/>
              <a:defRPr/>
            </a:pPr>
            <a:endParaRPr lang="ro-RO" sz="1600" b="1" dirty="0" smtClean="0">
              <a:solidFill>
                <a:srgbClr val="C00000"/>
              </a:solidFill>
              <a:latin typeface="Trebuchet MS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ro-RO" sz="1600" dirty="0" smtClean="0">
              <a:latin typeface="Trebuchet MS" panose="020B0603020202020204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en-US" sz="1600" noProof="1" smtClean="0">
              <a:solidFill>
                <a:srgbClr val="C00000"/>
              </a:solidFill>
              <a:latin typeface="Trebuchet MS" panose="020B0603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1600" noProof="1" smtClean="0">
              <a:solidFill>
                <a:srgbClr val="C0000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1600" noProof="1" smtClean="0"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endParaRPr lang="en-US" sz="1600" noProof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06200171"/>
              </p:ext>
            </p:extLst>
          </p:nvPr>
        </p:nvGraphicFramePr>
        <p:xfrm>
          <a:off x="6958740" y="2455510"/>
          <a:ext cx="2098175" cy="32486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5" name="Acrobat Document" r:id="rId5" imgW="5667480" imgH="8020080" progId="AcroExch.Document.DC">
                  <p:embed/>
                </p:oleObj>
              </mc:Choice>
              <mc:Fallback>
                <p:oleObj name="Acrobat Document" r:id="rId5" imgW="5667480" imgH="8020080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958740" y="2455510"/>
                        <a:ext cx="2098175" cy="324860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1435730"/>
            <a:ext cx="9056915" cy="5422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0026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28650" y="138906"/>
            <a:ext cx="7886700" cy="407988"/>
          </a:xfrm>
        </p:spPr>
        <p:txBody>
          <a:bodyPr>
            <a:noAutofit/>
          </a:bodyPr>
          <a:lstStyle/>
          <a:p>
            <a:pPr algn="ctr"/>
            <a:r>
              <a:rPr lang="ro-RO" sz="2600" b="1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Cerințe privind depunerea</a:t>
            </a:r>
            <a:r>
              <a:rPr lang="en-US" sz="2600" b="1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 (4/5)</a:t>
            </a:r>
            <a:endParaRPr lang="en-US" sz="2600" dirty="0">
              <a:solidFill>
                <a:srgbClr val="002060"/>
              </a:solidFill>
              <a:latin typeface="Calibri Light" panose="020F030202020403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161365" y="841205"/>
            <a:ext cx="8704729" cy="4636486"/>
          </a:xfrm>
        </p:spPr>
        <p:txBody>
          <a:bodyPr numCol="1">
            <a:noAutofit/>
          </a:bodyPr>
          <a:lstStyle/>
          <a:p>
            <a:pPr marL="0" indent="0" algn="just">
              <a:buNone/>
              <a:defRPr/>
            </a:pPr>
            <a:r>
              <a:rPr lang="en-US" sz="1900" b="1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Cerere de finanțare + Buget + Matrice cadru logic (document Pdf.) = </a:t>
            </a:r>
            <a:r>
              <a:rPr lang="en-US" sz="1900" b="1" noProof="1" smtClean="0">
                <a:solidFill>
                  <a:srgbClr val="C00000"/>
                </a:solidFill>
                <a:latin typeface="Calibri Light" panose="020F0302020204030204" pitchFamily="34" charset="0"/>
              </a:rPr>
              <a:t>un singur document</a:t>
            </a:r>
          </a:p>
          <a:p>
            <a:pPr algn="just">
              <a:buClr>
                <a:srgbClr val="C00000"/>
              </a:buClr>
              <a:buFont typeface="Wingdings" panose="05000000000000000000" pitchFamily="2" charset="2"/>
              <a:buChar char="§"/>
              <a:defRPr/>
            </a:pPr>
            <a:r>
              <a:rPr lang="en-US" sz="19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Completați toate câmpurile Cererii de finanțare, în ordinea dată, în engleză </a:t>
            </a:r>
          </a:p>
          <a:p>
            <a:pPr algn="just">
              <a:buClr>
                <a:srgbClr val="C00000"/>
              </a:buClr>
              <a:buFont typeface="Wingdings" panose="05000000000000000000" pitchFamily="2" charset="2"/>
              <a:buChar char="§"/>
              <a:defRPr/>
            </a:pPr>
            <a:r>
              <a:rPr lang="en-US" sz="19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Fiecare partener va completa un buget individual cu anexele corespunzătoare, bugetul total al proiectului rezultă (se completează) automat</a:t>
            </a:r>
          </a:p>
          <a:p>
            <a:pPr algn="just">
              <a:buClr>
                <a:srgbClr val="C00000"/>
              </a:buClr>
              <a:buFont typeface="Wingdings" panose="05000000000000000000" pitchFamily="2" charset="2"/>
              <a:buChar char="§"/>
              <a:defRPr/>
            </a:pPr>
            <a:r>
              <a:rPr lang="en-US" sz="19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La final, verificați corectitudinea, în special secțiunile în care există liste de selecție</a:t>
            </a:r>
          </a:p>
          <a:p>
            <a:pPr algn="just">
              <a:buClr>
                <a:srgbClr val="C00000"/>
              </a:buClr>
              <a:buFont typeface="Wingdings" panose="05000000000000000000" pitchFamily="2" charset="2"/>
              <a:buChar char="§"/>
              <a:defRPr/>
            </a:pPr>
            <a:r>
              <a:rPr lang="en-US" sz="19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De asemenea, verificați dacă sistemul EMS-ENI afișează “</a:t>
            </a:r>
            <a:r>
              <a:rPr lang="en-US" sz="1900" i="1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alerte de erori</a:t>
            </a:r>
            <a:r>
              <a:rPr lang="en-US" sz="19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”</a:t>
            </a:r>
          </a:p>
          <a:p>
            <a:pPr marL="0" indent="0" algn="just">
              <a:buNone/>
              <a:defRPr/>
            </a:pPr>
            <a:endParaRPr lang="en-US" sz="1900" b="1" noProof="1" smtClean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pPr marL="0" indent="0" algn="just">
              <a:buNone/>
              <a:defRPr/>
            </a:pPr>
            <a:r>
              <a:rPr lang="en-US" sz="1900" b="1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ATENȚIE! </a:t>
            </a:r>
          </a:p>
          <a:p>
            <a:pPr marL="0" indent="0" algn="just">
              <a:buNone/>
              <a:defRPr/>
            </a:pPr>
            <a:r>
              <a:rPr lang="en-US" sz="1900" b="1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Completați și depuneți toate anexele obligatorii care însoțesc </a:t>
            </a:r>
            <a:r>
              <a:rPr lang="ro-RO" sz="1900" b="1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Cererea de finanțare</a:t>
            </a:r>
            <a:endParaRPr lang="en-US" sz="1900" b="1" noProof="1" smtClean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pPr marL="0" indent="0" algn="just">
              <a:buNone/>
              <a:defRPr/>
            </a:pPr>
            <a:r>
              <a:rPr lang="en-US" sz="19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(Spre exemplu: </a:t>
            </a:r>
            <a:r>
              <a:rPr lang="en-US" sz="1900" b="1" i="1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Justification of costs </a:t>
            </a:r>
            <a:r>
              <a:rPr lang="en-US" sz="19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pentru fiecare partener, Fișe de post pentru fiecare persoană inclusă în echipa de proiect a fiecărui partener, Planul financiar 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endParaRPr lang="en-US" sz="1900" noProof="1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964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28650" y="138906"/>
            <a:ext cx="7886700" cy="407988"/>
          </a:xfrm>
        </p:spPr>
        <p:txBody>
          <a:bodyPr>
            <a:noAutofit/>
          </a:bodyPr>
          <a:lstStyle/>
          <a:p>
            <a:pPr algn="ctr"/>
            <a:r>
              <a:rPr lang="ro-RO" sz="2600" b="1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Cerințe privind depunerea</a:t>
            </a:r>
            <a:r>
              <a:rPr lang="en-US" sz="2600" b="1" dirty="0" smtClean="0">
                <a:solidFill>
                  <a:srgbClr val="002060"/>
                </a:solidFill>
                <a:latin typeface="Calibri Light" panose="020F0302020204030204" pitchFamily="34" charset="0"/>
              </a:rPr>
              <a:t> (5/5)</a:t>
            </a:r>
            <a:endParaRPr lang="en-US" sz="2600" dirty="0">
              <a:solidFill>
                <a:srgbClr val="002060"/>
              </a:solidFill>
              <a:latin typeface="Calibri Light" panose="020F030202020403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291353" y="1235652"/>
            <a:ext cx="8561294" cy="4636486"/>
          </a:xfrm>
        </p:spPr>
        <p:txBody>
          <a:bodyPr numCol="1">
            <a:noAutofit/>
          </a:bodyPr>
          <a:lstStyle/>
          <a:p>
            <a:pPr marL="0" indent="0" algn="just">
              <a:buNone/>
              <a:defRPr/>
            </a:pPr>
            <a:r>
              <a:rPr lang="en-US" sz="1900" b="1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ATENȚIE! Completați și depuneți toate documentele suport solicitate </a:t>
            </a:r>
          </a:p>
          <a:p>
            <a:pPr marL="0" indent="0" algn="just">
              <a:buNone/>
              <a:defRPr/>
            </a:pPr>
            <a:endParaRPr lang="en-US" sz="1900" b="1" noProof="1" smtClean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pPr algn="just">
              <a:buClr>
                <a:srgbClr val="C00000"/>
              </a:buClr>
              <a:buFont typeface="Wingdings" panose="05000000000000000000" pitchFamily="2" charset="2"/>
              <a:buChar char="§"/>
              <a:defRPr/>
            </a:pPr>
            <a:r>
              <a:rPr lang="en-US" sz="19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Verificați de două ori dacă fiecare partener a transmis setul complet de documente</a:t>
            </a:r>
          </a:p>
          <a:p>
            <a:pPr algn="just">
              <a:buClr>
                <a:srgbClr val="C00000"/>
              </a:buClr>
              <a:buFont typeface="Wingdings" panose="05000000000000000000" pitchFamily="2" charset="2"/>
              <a:buChar char="§"/>
              <a:defRPr/>
            </a:pPr>
            <a:r>
              <a:rPr lang="en-US" sz="19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Încărcați Cererea de finanțare în sistem</a:t>
            </a:r>
          </a:p>
          <a:p>
            <a:pPr algn="just">
              <a:buClr>
                <a:srgbClr val="C00000"/>
              </a:buClr>
              <a:buFont typeface="Wingdings" panose="05000000000000000000" pitchFamily="2" charset="2"/>
              <a:buChar char="§"/>
              <a:defRPr/>
            </a:pPr>
            <a:r>
              <a:rPr lang="en-US" sz="19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Încărcați documentele suport, scanate, pe rând, unul câte unul </a:t>
            </a:r>
          </a:p>
          <a:p>
            <a:pPr marL="0" indent="0" algn="ctr">
              <a:buClr>
                <a:srgbClr val="C00000"/>
              </a:buClr>
              <a:buNone/>
              <a:defRPr/>
            </a:pPr>
            <a:endParaRPr lang="en-US" sz="1900" b="1" noProof="1" smtClean="0">
              <a:solidFill>
                <a:srgbClr val="C00000"/>
              </a:solidFill>
              <a:latin typeface="Calibri Light" panose="020F0302020204030204" pitchFamily="34" charset="0"/>
            </a:endParaRPr>
          </a:p>
          <a:p>
            <a:pPr marL="0" indent="0" algn="ctr">
              <a:buClr>
                <a:srgbClr val="C00000"/>
              </a:buClr>
              <a:buNone/>
              <a:defRPr/>
            </a:pPr>
            <a:r>
              <a:rPr lang="en-US" sz="1900" b="1" noProof="1" smtClean="0">
                <a:solidFill>
                  <a:srgbClr val="C00000"/>
                </a:solidFill>
                <a:latin typeface="Calibri Light" panose="020F0302020204030204" pitchFamily="34" charset="0"/>
              </a:rPr>
              <a:t>APĂSAȚI BUTONUL SUBMIT</a:t>
            </a:r>
          </a:p>
          <a:p>
            <a:pPr marL="0" indent="0">
              <a:buNone/>
            </a:pPr>
            <a:r>
              <a:rPr lang="en-US" sz="19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Pentru utilizarea optimă a sistemului EMS-ENI, vă recomandăm folosirea celor mai recente versiuni ale  </a:t>
            </a:r>
          </a:p>
          <a:p>
            <a:pPr marL="0" indent="0" algn="ctr">
              <a:buNone/>
            </a:pPr>
            <a:r>
              <a:rPr lang="en-US" sz="1900" b="1" noProof="1" smtClean="0">
                <a:solidFill>
                  <a:srgbClr val="C00000"/>
                </a:solidFill>
                <a:latin typeface="Calibri Light" panose="020F0302020204030204" pitchFamily="34" charset="0"/>
              </a:rPr>
              <a:t>Google Chrome </a:t>
            </a:r>
            <a:r>
              <a:rPr lang="en-US" sz="19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(minimum versiunea 62) SAU</a:t>
            </a:r>
          </a:p>
          <a:p>
            <a:pPr marL="0" indent="0" algn="ctr">
              <a:buNone/>
            </a:pPr>
            <a:r>
              <a:rPr lang="en-US" sz="1900" b="1" noProof="1">
                <a:solidFill>
                  <a:srgbClr val="C00000"/>
                </a:solidFill>
                <a:latin typeface="Calibri Light" panose="020F0302020204030204" pitchFamily="34" charset="0"/>
              </a:rPr>
              <a:t>Mozilla Firefox </a:t>
            </a:r>
            <a:r>
              <a:rPr lang="en-US" sz="19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(minimum versiunea 57) </a:t>
            </a:r>
            <a:endParaRPr lang="en-US" sz="1900" b="1" noProof="1" smtClean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pPr marL="0" indent="0" algn="just">
              <a:buNone/>
              <a:defRPr/>
            </a:pPr>
            <a:endParaRPr lang="en-US" sz="1900" b="1" noProof="1" smtClean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pPr marL="0" indent="0" algn="just">
              <a:buNone/>
              <a:defRPr/>
            </a:pPr>
            <a:endParaRPr lang="en-US" sz="1900" b="1" noProof="1" smtClean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pPr marL="0" indent="0" algn="just">
              <a:buNone/>
              <a:defRPr/>
            </a:pPr>
            <a:endParaRPr lang="en-US" sz="1900" b="1" noProof="1" smtClean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pPr marL="0" indent="0" algn="just">
              <a:buNone/>
              <a:defRPr/>
            </a:pPr>
            <a:endParaRPr lang="en-US" sz="1900" b="1" noProof="1" smtClean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pPr marL="0" indent="0" algn="just">
              <a:buNone/>
              <a:defRPr/>
            </a:pPr>
            <a:endParaRPr lang="en-US" sz="1900" b="1" noProof="1" smtClean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pPr marL="0" indent="0" algn="just">
              <a:buNone/>
              <a:defRPr/>
            </a:pPr>
            <a:endParaRPr lang="en-US" sz="1900" b="1" noProof="1" smtClean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pPr marL="0" lvl="0" indent="0" algn="just">
              <a:buNone/>
              <a:defRPr/>
            </a:pPr>
            <a:endParaRPr lang="en-US" sz="1900" b="1" noProof="1" smtClean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19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endParaRPr lang="en-US" sz="1900" noProof="1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5185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0437" y="853440"/>
            <a:ext cx="7885670" cy="1974427"/>
          </a:xfrm>
        </p:spPr>
        <p:txBody>
          <a:bodyPr>
            <a:normAutofit lnSpcReduction="10000"/>
          </a:bodyPr>
          <a:lstStyle/>
          <a:p>
            <a:r>
              <a:rPr lang="ro-RO" b="1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Vă mulțumim pentru atenție</a:t>
            </a:r>
            <a:r>
              <a:rPr lang="en-GB" b="1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!</a:t>
            </a:r>
            <a:endParaRPr lang="ro-RO" b="1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endParaRPr lang="en-GB" b="1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r>
              <a:rPr lang="ro-RO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Vă rugăm să verificați </a:t>
            </a:r>
            <a:r>
              <a:rPr lang="en-US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periodic</a:t>
            </a:r>
            <a:r>
              <a:rPr lang="ro-RO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noutățile postate pe site</a:t>
            </a:r>
            <a:r>
              <a:rPr lang="en-US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-</a:t>
            </a:r>
            <a:r>
              <a:rPr lang="en-US" dirty="0" err="1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ul</a:t>
            </a:r>
            <a:r>
              <a:rPr lang="en-US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  <a:r>
              <a:rPr lang="en-US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oficial</a:t>
            </a:r>
            <a:r>
              <a:rPr lang="en-US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al</a:t>
            </a:r>
            <a:r>
              <a:rPr lang="ro-RO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Programului </a:t>
            </a:r>
            <a:r>
              <a:rPr lang="en-US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US" b="1" dirty="0">
                <a:solidFill>
                  <a:srgbClr val="002060"/>
                </a:solidFill>
                <a:latin typeface="Calibri Light" panose="020F0302020204030204" pitchFamily="34" charset="0"/>
              </a:rPr>
              <a:t>www.ro-ua.net</a:t>
            </a:r>
            <a:endParaRPr lang="en-GB" b="1" dirty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endParaRPr lang="en-US" b="1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/>
            <a:endParaRPr lang="en-US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50437" y="3278111"/>
            <a:ext cx="8085437" cy="21072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o-RO" b="1" dirty="0">
                <a:solidFill>
                  <a:srgbClr val="C0000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Secretariatul Tehnic Comun </a:t>
            </a:r>
            <a:endParaRPr lang="en-US" b="1" dirty="0">
              <a:solidFill>
                <a:srgbClr val="C0000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70000"/>
              </a:lnSpc>
              <a:spcBef>
                <a:spcPts val="1000"/>
              </a:spcBef>
            </a:pPr>
            <a:r>
              <a:rPr lang="ro-RO" sz="2200" b="1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Biroul </a:t>
            </a:r>
            <a:r>
              <a:rPr lang="en-US" sz="2200" b="1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Regional</a:t>
            </a:r>
            <a:r>
              <a:rPr lang="ro-RO" sz="2200" b="1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pentru Cooperare </a:t>
            </a:r>
            <a:r>
              <a:rPr lang="ro-RO" sz="2200" b="1" dirty="0" err="1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Tranfrontalieră</a:t>
            </a:r>
            <a:r>
              <a:rPr lang="ro-RO" sz="2200" b="1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</a:p>
          <a:p>
            <a:pPr algn="ctr">
              <a:lnSpc>
                <a:spcPct val="70000"/>
              </a:lnSpc>
              <a:spcBef>
                <a:spcPts val="1000"/>
              </a:spcBef>
            </a:pPr>
            <a:r>
              <a:rPr lang="ro-RO" sz="2200" b="1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pentru granița România </a:t>
            </a:r>
            <a:r>
              <a:rPr lang="en-US" sz="2200" b="1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– U</a:t>
            </a:r>
            <a:r>
              <a:rPr lang="ro-RO" sz="2200" b="1" dirty="0" err="1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craina</a:t>
            </a:r>
            <a:r>
              <a:rPr lang="ro-RO" sz="2200" b="1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  <a:endParaRPr lang="ro-RO" sz="2200" b="1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70000"/>
              </a:lnSpc>
              <a:spcBef>
                <a:spcPts val="1000"/>
              </a:spcBef>
            </a:pPr>
            <a:endParaRPr lang="en-US" sz="2200" b="1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70000"/>
              </a:lnSpc>
              <a:spcBef>
                <a:spcPts val="1000"/>
              </a:spcBef>
            </a:pPr>
            <a:r>
              <a:rPr lang="ro-RO" sz="2200" b="1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Strada </a:t>
            </a:r>
            <a:r>
              <a:rPr lang="en-US" sz="2200" b="1" dirty="0" err="1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Bistri</a:t>
            </a:r>
            <a:r>
              <a:rPr lang="ro-RO" sz="2200" b="1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ț</a:t>
            </a:r>
            <a:r>
              <a:rPr lang="en-US" sz="2200" b="1" dirty="0" err="1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ei</a:t>
            </a:r>
            <a:r>
              <a:rPr lang="ro-RO" sz="2200" b="1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8A</a:t>
            </a:r>
            <a:r>
              <a:rPr lang="en-US" sz="2200" b="1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, 720274 </a:t>
            </a:r>
            <a:r>
              <a:rPr lang="en-US" sz="2200" b="1" dirty="0" err="1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Suceava</a:t>
            </a:r>
            <a:r>
              <a:rPr lang="en-US" sz="2200" b="1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, Rom</a:t>
            </a:r>
            <a:r>
              <a:rPr lang="ro-RO" sz="2200" b="1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â</a:t>
            </a:r>
            <a:r>
              <a:rPr lang="en-US" sz="2200" b="1" dirty="0" err="1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nia</a:t>
            </a:r>
            <a:endParaRPr lang="en-US" sz="2200" b="1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dirty="0">
                <a:latin typeface="Trebuchet MS" panose="020B0603020202020204" pitchFamily="34" charset="0"/>
                <a:cs typeface="Arial" panose="020B0604020202020204" pitchFamily="34" charset="0"/>
                <a:hlinkClick r:id="rId2"/>
              </a:rPr>
              <a:t>info.ro-ua@brctsuceava.ro</a:t>
            </a:r>
            <a:r>
              <a:rPr lang="en-US" dirty="0">
                <a:latin typeface="Trebuchet MS" panose="020B060302020202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95095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2637</TotalTime>
  <Words>549</Words>
  <Application>Microsoft Office PowerPoint</Application>
  <PresentationFormat>On-screen Show (4:3)</PresentationFormat>
  <Paragraphs>184</Paragraphs>
  <Slides>8</Slides>
  <Notes>6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Calibri Light</vt:lpstr>
      <vt:lpstr>Trebuchet MS</vt:lpstr>
      <vt:lpstr>Wingdings</vt:lpstr>
      <vt:lpstr>Office Theme</vt:lpstr>
      <vt:lpstr>Acrobat Document</vt:lpstr>
      <vt:lpstr>Programul Operațional Comun   România – Ucraina 2014 – 2020  DEPUNEREA PROIECTULUI</vt:lpstr>
      <vt:lpstr>Termene limită</vt:lpstr>
      <vt:lpstr>Cerințe privind depunerea (1/5)</vt:lpstr>
      <vt:lpstr>Cerințe privind depunerea (2/5)</vt:lpstr>
      <vt:lpstr>Cerințe privind depunerea (3/5)</vt:lpstr>
      <vt:lpstr>Cerințe privind depunerea (4/5)</vt:lpstr>
      <vt:lpstr>Cerințe privind depunerea (5/5)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Bogdan Tanasa</dc:creator>
  <cp:lastModifiedBy>Adriana Nicula</cp:lastModifiedBy>
  <cp:revision>290</cp:revision>
  <dcterms:created xsi:type="dcterms:W3CDTF">2017-06-21T06:24:46Z</dcterms:created>
  <dcterms:modified xsi:type="dcterms:W3CDTF">2018-04-03T05:58:15Z</dcterms:modified>
</cp:coreProperties>
</file>