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7" r:id="rId2"/>
    <p:sldId id="258" r:id="rId3"/>
    <p:sldId id="303" r:id="rId4"/>
    <p:sldId id="305" r:id="rId5"/>
    <p:sldId id="30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ei Buzatu" initials="AB" lastIdx="0" clrIdx="0">
    <p:extLst>
      <p:ext uri="{19B8F6BF-5375-455C-9EA6-DF929625EA0E}">
        <p15:presenceInfo xmlns:p15="http://schemas.microsoft.com/office/powerpoint/2012/main" userId="S-1-5-21-446836279-1941233760-1747464059-117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5" d="100"/>
          <a:sy n="85" d="100"/>
        </p:scale>
        <p:origin x="1291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F4E2C-5088-4F0D-9E03-93928B7B710D}" type="datetimeFigureOut">
              <a:rPr lang="en-US" smtClean="0"/>
              <a:t>3/12/2018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4BAAB1-7597-400A-BF39-9BC655AC6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513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6137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4574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6016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5793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9FD87-C12D-40A6-BB3E-19CE50DC8F41}" type="datetime1">
              <a:rPr lang="en-US" smtClean="0"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558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E2C80-7ECF-4B0A-9058-13E2C1054FA3}" type="datetime1">
              <a:rPr lang="en-US" smtClean="0"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246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31BE6-494A-4AED-836C-39BE9CBFB34F}" type="datetime1">
              <a:rPr lang="en-US" smtClean="0"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559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35C9-EAFF-4700-B279-AF79DD512499}" type="datetime1">
              <a:rPr lang="en-US" smtClean="0"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886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A408A-537A-4E33-AFCE-E845B06876DF}" type="datetime1">
              <a:rPr lang="en-US" smtClean="0"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452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0E145-F7EF-4670-A2DB-6505B87EF078}" type="datetime1">
              <a:rPr lang="en-US" smtClean="0"/>
              <a:t>3/12/2018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110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07852-0A44-4778-BD90-EC949040772F}" type="datetime1">
              <a:rPr lang="en-US" smtClean="0"/>
              <a:t>3/12/2018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897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34D61-DD9F-4F7B-A659-225379391AD7}" type="datetime1">
              <a:rPr lang="en-US" smtClean="0"/>
              <a:t>3/12/2018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139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EB888-1E6B-460F-B44D-DB82BB29F71F}" type="datetime1">
              <a:rPr lang="en-US" smtClean="0"/>
              <a:t>3/12/2018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074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BB77-029F-48F6-97E1-E9151E94BEE6}" type="datetime1">
              <a:rPr lang="en-US" smtClean="0"/>
              <a:t>3/12/2018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66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225ED-36C2-49DD-A75A-240BA9A47B98}" type="datetime1">
              <a:rPr lang="en-US" smtClean="0"/>
              <a:t>3/12/2018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026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04445-B879-45CA-864A-5E9D03FA99AD}" type="datetime1">
              <a:rPr lang="en-US" smtClean="0"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288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mailto:info.ro-ua-md@brctsuceava.ro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0091" y="470773"/>
            <a:ext cx="7575259" cy="2987042"/>
          </a:xfrm>
        </p:spPr>
        <p:txBody>
          <a:bodyPr>
            <a:noAutofit/>
          </a:bodyPr>
          <a:lstStyle/>
          <a:p>
            <a:r>
              <a:rPr lang="en-US" sz="30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Programul Operațional Comun </a:t>
            </a:r>
            <a:br>
              <a:rPr lang="en-US" sz="30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</a:br>
            <a:r>
              <a:rPr lang="en-US" sz="30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România – Ucraina 2014 – 2020</a:t>
            </a:r>
            <a:br>
              <a:rPr lang="en-US" sz="30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</a:br>
            <a:r>
              <a:rPr lang="en-US" sz="30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/>
            </a:r>
            <a:br>
              <a:rPr lang="en-US" sz="30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</a:br>
            <a:r>
              <a:rPr lang="en-US" sz="30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/>
            </a:r>
            <a:br>
              <a:rPr lang="en-US" sz="30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</a:br>
            <a:r>
              <a:rPr lang="en-US" sz="3000" b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Documente suport pentru </a:t>
            </a:r>
            <a:br>
              <a:rPr lang="en-US" sz="3000" b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</a:br>
            <a:r>
              <a:rPr lang="en-US" sz="3000" b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proiecte HARD și </a:t>
            </a:r>
            <a:r>
              <a:rPr lang="ro-RO" sz="3000" b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proiecte </a:t>
            </a:r>
            <a:r>
              <a:rPr lang="en-US" sz="3000" b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SOFT </a:t>
            </a:r>
            <a:br>
              <a:rPr lang="en-US" sz="3000" b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</a:br>
            <a:endParaRPr lang="en-US" sz="3000" noProof="1">
              <a:solidFill>
                <a:srgbClr val="C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8040" y="3135086"/>
            <a:ext cx="2286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88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353774"/>
            <a:ext cx="7886700" cy="407988"/>
          </a:xfrm>
        </p:spPr>
        <p:txBody>
          <a:bodyPr>
            <a:noAutofit/>
          </a:bodyPr>
          <a:lstStyle/>
          <a:p>
            <a:pPr algn="ctr"/>
            <a:r>
              <a:rPr lang="ro-RO" sz="26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Documentele suport</a:t>
            </a:r>
            <a:endParaRPr lang="ro-RO" sz="2600" noProof="1">
              <a:solidFill>
                <a:srgbClr val="002060"/>
              </a:solidFill>
              <a:latin typeface="Calibri Light" panose="020F0302020204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313764" y="685800"/>
            <a:ext cx="8499309" cy="5061426"/>
          </a:xfrm>
        </p:spPr>
        <p:txBody>
          <a:bodyPr numCol="1">
            <a:normAutofit lnSpcReduction="10000"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22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Verificați dacă</a:t>
            </a:r>
            <a:endParaRPr lang="en-US" sz="22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20000"/>
              </a:lnSpc>
              <a:buClr>
                <a:srgbClr val="C00000"/>
              </a:buClr>
              <a:buFont typeface="Wingdings" panose="05000000000000000000" pitchFamily="2" charset="2"/>
              <a:buChar char="§"/>
              <a:defRPr/>
            </a:pP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Au fost încărcate </a:t>
            </a: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online </a:t>
            </a: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și </a:t>
            </a: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transmise în format hard-copy  </a:t>
            </a:r>
            <a:r>
              <a:rPr lang="ro-RO" sz="1900" b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înainte </a:t>
            </a: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de termenele limită</a:t>
            </a: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algn="just">
              <a:lnSpc>
                <a:spcPct val="120000"/>
              </a:lnSpc>
              <a:buClr>
                <a:srgbClr val="C00000"/>
              </a:buClr>
              <a:buFont typeface="Wingdings" panose="05000000000000000000" pitchFamily="2" charset="2"/>
              <a:buChar char="§"/>
              <a:defRPr/>
            </a:pPr>
            <a:r>
              <a:rPr lang="ro-RO" sz="1900" b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Toate documentele </a:t>
            </a: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solicitate de Apel au fost furnizate de fiecare </a:t>
            </a: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part</a:t>
            </a: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e</a:t>
            </a: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ner </a:t>
            </a:r>
          </a:p>
          <a:p>
            <a:pPr algn="just">
              <a:lnSpc>
                <a:spcPct val="120000"/>
              </a:lnSpc>
              <a:buClr>
                <a:srgbClr val="C00000"/>
              </a:buClr>
              <a:buFont typeface="Wingdings" panose="05000000000000000000" pitchFamily="2" charset="2"/>
              <a:buChar char="§"/>
              <a:defRPr/>
            </a:pP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Documentele sunt în limba națională și însoțite de traducere în engleză, de la caz la caz</a:t>
            </a: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algn="just">
              <a:lnSpc>
                <a:spcPct val="120000"/>
              </a:lnSpc>
              <a:buClr>
                <a:srgbClr val="C00000"/>
              </a:buClr>
              <a:buFont typeface="Wingdings" panose="05000000000000000000" pitchFamily="2" charset="2"/>
              <a:buChar char="§"/>
              <a:defRPr/>
            </a:pP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Documentele sunt în original sau fotocopie certificată cu mențiunea </a:t>
            </a: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“According to the original”</a:t>
            </a:r>
          </a:p>
          <a:p>
            <a:pPr algn="just">
              <a:lnSpc>
                <a:spcPct val="120000"/>
              </a:lnSpc>
              <a:buClr>
                <a:srgbClr val="C00000"/>
              </a:buClr>
              <a:buFont typeface="Wingdings" panose="05000000000000000000" pitchFamily="2" charset="2"/>
              <a:buChar char="§"/>
              <a:defRPr/>
            </a:pP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Documentele sunt semnate și ștampilate de către reprezentantul legal sau o persoana împuternicită </a:t>
            </a: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(</a:t>
            </a: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cu mandat/ împuternicire în acest sens) </a:t>
            </a:r>
          </a:p>
          <a:p>
            <a:pPr algn="just">
              <a:lnSpc>
                <a:spcPct val="120000"/>
              </a:lnSpc>
              <a:buClr>
                <a:srgbClr val="C00000"/>
              </a:buClr>
              <a:buFont typeface="Wingdings" panose="05000000000000000000" pitchFamily="2" charset="2"/>
              <a:buChar char="§"/>
              <a:defRPr/>
            </a:pP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După completarea Listelor de verificare (Anexa J1) din Ghidurile solicitanților, nu rezultă neconformități sau omisiuni</a:t>
            </a: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1900" noProof="1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5476" y="-393745"/>
            <a:ext cx="1778257" cy="1701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757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138906"/>
            <a:ext cx="7886700" cy="407988"/>
          </a:xfrm>
        </p:spPr>
        <p:txBody>
          <a:bodyPr>
            <a:noAutofit/>
          </a:bodyPr>
          <a:lstStyle/>
          <a:p>
            <a:pPr algn="ctr"/>
            <a:r>
              <a:rPr lang="ro-RO" sz="26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Documente suport </a:t>
            </a:r>
            <a:r>
              <a:rPr lang="en-US" sz="26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(1/2)</a:t>
            </a:r>
            <a:endParaRPr lang="ro-RO" sz="2600" noProof="1">
              <a:solidFill>
                <a:srgbClr val="002060"/>
              </a:solidFill>
              <a:latin typeface="Calibri Light" panose="020F0302020204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0695687"/>
              </p:ext>
            </p:extLst>
          </p:nvPr>
        </p:nvGraphicFramePr>
        <p:xfrm>
          <a:off x="60960" y="541715"/>
          <a:ext cx="9013371" cy="51275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0894"/>
                <a:gridCol w="2365978"/>
                <a:gridCol w="4526499"/>
              </a:tblGrid>
              <a:tr h="52508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400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Proiecte </a:t>
                      </a:r>
                      <a:r>
                        <a:rPr lang="en-US" sz="1400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HARD 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400" b="1" kern="1200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</a:t>
                      </a:r>
                      <a:r>
                        <a:rPr lang="en-US" sz="1400" b="1" kern="1200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ec</a:t>
                      </a:r>
                      <a:r>
                        <a:rPr lang="ro-RO" sz="1400" b="1" kern="1200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țiunea 2</a:t>
                      </a:r>
                      <a:r>
                        <a:rPr lang="en-US" sz="1400" b="1" kern="1200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.6.6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400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Proiecte </a:t>
                      </a:r>
                      <a:r>
                        <a:rPr lang="en-US" sz="1400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SOFT </a:t>
                      </a:r>
                      <a:r>
                        <a:rPr lang="en-US" sz="1400" baseline="0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400" b="1" kern="1200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</a:t>
                      </a:r>
                      <a:r>
                        <a:rPr lang="en-US" sz="1400" b="1" kern="1200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ec</a:t>
                      </a:r>
                      <a:r>
                        <a:rPr lang="ro-RO" sz="1400" b="1" kern="1200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țiunea 2</a:t>
                      </a:r>
                      <a:r>
                        <a:rPr lang="en-US" sz="1400" b="1" kern="1200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.6.5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noProof="1" smtClean="0">
                        <a:solidFill>
                          <a:schemeClr val="bg1"/>
                        </a:solidFill>
                        <a:latin typeface="Calibri Light" panose="020F0302020204030204" pitchFamily="34" charset="0"/>
                      </a:endParaRPr>
                    </a:p>
                    <a:p>
                      <a:pPr algn="ctr"/>
                      <a:r>
                        <a:rPr lang="ro-RO" sz="1400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Cerințe administrative ale apelului</a:t>
                      </a:r>
                      <a:r>
                        <a:rPr lang="en-US" sz="1400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 (Anex</a:t>
                      </a:r>
                      <a:r>
                        <a:rPr lang="ro-RO" sz="1400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a</a:t>
                      </a:r>
                      <a:r>
                        <a:rPr lang="en-US" sz="1400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 J1)</a:t>
                      </a:r>
                      <a:endParaRPr lang="en-US" sz="1400" noProof="1">
                        <a:solidFill>
                          <a:schemeClr val="bg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</a:tr>
              <a:tr h="926370">
                <a:tc gridSpan="2">
                  <a:txBody>
                    <a:bodyPr/>
                    <a:lstStyle/>
                    <a:p>
                      <a:pPr marL="0" lvl="0" algn="just" defTabSz="914400" rtl="0" eaLnBrk="1" latinLnBrk="0" hangingPunct="1"/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Declara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ția 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Aplicant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ului</a:t>
                      </a:r>
                      <a:r>
                        <a:rPr lang="en-US" sz="14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lvl="0" algn="just" defTabSz="914400" rtl="0" eaLnBrk="1" latinLnBrk="0" hangingPunct="1"/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Declarațiile de 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Part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eneriat </a:t>
                      </a:r>
                      <a:endParaRPr lang="en-US" sz="1400" b="0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Aplicant 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Declara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ția A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plicant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ului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), part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e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ner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ii (Declarații de 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Part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e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ner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iat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Î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n original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en-US" sz="14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</a:t>
                      </a:r>
                      <a:r>
                        <a:rPr lang="ro-RO" sz="14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emnate și ștampilate</a:t>
                      </a:r>
                      <a:endParaRPr lang="en-US" sz="1400" noProof="1">
                        <a:solidFill>
                          <a:srgbClr val="00206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717189">
                <a:tc gridSpan="2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Statute/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Acte constitutive/ alte documente 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relevant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e</a:t>
                      </a:r>
                      <a:endParaRPr lang="en-US" sz="1400" b="0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Pentru 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Aplicant &amp; 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fiecare 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Part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e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ner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din proiect</a:t>
                      </a:r>
                      <a:endParaRPr lang="en-US" sz="1400" b="0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Fotocopii</a:t>
                      </a:r>
                      <a:r>
                        <a:rPr lang="ro-RO" sz="14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emnate și ștampilate </a:t>
                      </a:r>
                      <a:endParaRPr lang="en-US" sz="1400" b="0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Î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n 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engleză</a:t>
                      </a:r>
                      <a:r>
                        <a:rPr lang="ro-RO" sz="14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și în limba națională </a:t>
                      </a:r>
                      <a:endParaRPr lang="en-US" sz="1400" b="0" kern="1200" noProof="1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717189">
                <a:tc gridSpan="2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Contul de profit și pierderi, balanța </a:t>
                      </a:r>
                      <a:r>
                        <a:rPr lang="ro-RO" sz="14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sau orice alt document fiscal relevant pentru ultimul an pentru care au fost închise conturile contabile </a:t>
                      </a:r>
                      <a:endParaRPr lang="en-US" sz="1400" b="0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Pentru 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Aplicant &amp; 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fiecare 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Part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e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ner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din proiect</a:t>
                      </a:r>
                      <a:endParaRPr lang="en-US" sz="1400" b="0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Fotocopii</a:t>
                      </a:r>
                      <a:r>
                        <a:rPr lang="ro-RO" sz="14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semnate și ștampilate </a:t>
                      </a:r>
                      <a:endParaRPr lang="en-US" sz="1400" b="0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Î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n 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engleză</a:t>
                      </a:r>
                      <a:r>
                        <a:rPr lang="ro-RO" sz="14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și în limba națională </a:t>
                      </a:r>
                      <a:endParaRPr lang="en-US" sz="1400" b="0" kern="1200" noProof="1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717189">
                <a:tc gridSpan="2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Certificate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de înregistrare 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fiscal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ă</a:t>
                      </a:r>
                      <a:endParaRPr lang="en-US" sz="1400" noProof="1">
                        <a:solidFill>
                          <a:srgbClr val="00206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Pentru 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Aplicant &amp; 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fiecare 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Part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e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ner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din proiect</a:t>
                      </a:r>
                      <a:endParaRPr lang="en-US" sz="1400" b="0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Fotocopii</a:t>
                      </a:r>
                      <a:r>
                        <a:rPr lang="ro-RO" sz="14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semnate și ștampilate </a:t>
                      </a:r>
                      <a:endParaRPr lang="en-US" sz="1400" b="0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Î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n 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engleză</a:t>
                      </a:r>
                      <a:r>
                        <a:rPr lang="ro-RO" sz="14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și în limba națională </a:t>
                      </a:r>
                      <a:endParaRPr lang="en-US" sz="1400" b="0" kern="1200" noProof="1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717189">
                <a:tc gridSpan="2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Certificate v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al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abile privind îndeplinirea obligațiilor de plată</a:t>
                      </a:r>
                      <a:r>
                        <a:rPr lang="ro-RO" sz="14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a datoriilor la bugetul de stat consolidat</a:t>
                      </a:r>
                      <a:endParaRPr lang="en-US" sz="1400" b="0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Pentru 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Aplicant &amp; 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fiecare 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Part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e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ner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din proiect</a:t>
                      </a:r>
                      <a:endParaRPr lang="en-US" sz="1400" b="0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Fotocopii</a:t>
                      </a:r>
                      <a:r>
                        <a:rPr lang="ro-RO" sz="14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semnate și ștampilate </a:t>
                      </a:r>
                      <a:endParaRPr lang="en-US" sz="1400" b="0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Î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n 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engleză</a:t>
                      </a:r>
                      <a:r>
                        <a:rPr lang="ro-RO" sz="14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și în limba națională </a:t>
                      </a:r>
                      <a:endParaRPr lang="en-US" sz="1400" b="0" kern="1200" noProof="1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726340">
                <a:tc gridSpan="2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Certificate v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al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abile privind îndeplinirea obligațiilor de plată</a:t>
                      </a:r>
                      <a:r>
                        <a:rPr lang="ro-RO" sz="14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a datoriilor la bugetul local </a:t>
                      </a:r>
                      <a:endParaRPr lang="en-US" sz="1400" b="0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Pentru 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Aplicant &amp; 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fiecare 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Part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e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ner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din proiect</a:t>
                      </a:r>
                      <a:endParaRPr lang="en-US" sz="1400" b="0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Fotocopii</a:t>
                      </a:r>
                      <a:r>
                        <a:rPr lang="ro-RO" sz="14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semnate și ștampilate </a:t>
                      </a:r>
                      <a:endParaRPr lang="en-US" sz="1400" b="0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Î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n 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engleză</a:t>
                      </a:r>
                      <a:r>
                        <a:rPr lang="ro-RO" sz="14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și în limba națională </a:t>
                      </a:r>
                      <a:endParaRPr lang="en-US" sz="1400" b="0" kern="1200" noProof="1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778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155705"/>
            <a:ext cx="7886700" cy="407988"/>
          </a:xfrm>
        </p:spPr>
        <p:txBody>
          <a:bodyPr>
            <a:noAutofit/>
          </a:bodyPr>
          <a:lstStyle/>
          <a:p>
            <a:pPr algn="ctr"/>
            <a:r>
              <a:rPr lang="ro-RO" sz="26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Documente suport </a:t>
            </a:r>
            <a:r>
              <a:rPr lang="en-US" sz="26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(2/2</a:t>
            </a:r>
            <a:r>
              <a:rPr lang="en-US" sz="2600" b="1" noProof="1">
                <a:solidFill>
                  <a:srgbClr val="002060"/>
                </a:solidFill>
                <a:latin typeface="Calibri Light" panose="020F0302020204030204" pitchFamily="34" charset="0"/>
              </a:rPr>
              <a:t>)</a:t>
            </a:r>
            <a:endParaRPr lang="en-US" sz="2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0287680"/>
              </p:ext>
            </p:extLst>
          </p:nvPr>
        </p:nvGraphicFramePr>
        <p:xfrm>
          <a:off x="1" y="700217"/>
          <a:ext cx="9144000" cy="61577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8845"/>
                <a:gridCol w="2363692"/>
                <a:gridCol w="4661463"/>
              </a:tblGrid>
              <a:tr h="89345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600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Proiecte </a:t>
                      </a:r>
                      <a:r>
                        <a:rPr lang="en-US" sz="1600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HARD 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600" b="1" kern="1200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</a:t>
                      </a:r>
                      <a:r>
                        <a:rPr lang="en-US" sz="1600" b="1" kern="1200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ec</a:t>
                      </a:r>
                      <a:r>
                        <a:rPr lang="ro-RO" sz="1600" b="1" kern="1200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țiunea 2</a:t>
                      </a:r>
                      <a:r>
                        <a:rPr lang="en-US" sz="1600" b="1" kern="1200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.6.6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600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Proiecte </a:t>
                      </a:r>
                      <a:r>
                        <a:rPr lang="en-US" sz="1600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SOFT </a:t>
                      </a:r>
                      <a:r>
                        <a:rPr lang="en-US" sz="1600" baseline="0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600" b="1" kern="1200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</a:t>
                      </a:r>
                      <a:r>
                        <a:rPr lang="en-US" sz="1600" b="1" kern="1200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ec</a:t>
                      </a:r>
                      <a:r>
                        <a:rPr lang="ro-RO" sz="1600" b="1" kern="1200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țiunea 2</a:t>
                      </a:r>
                      <a:r>
                        <a:rPr lang="en-US" sz="1600" b="1" kern="1200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.6.5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noProof="1" smtClean="0">
                        <a:solidFill>
                          <a:schemeClr val="bg1"/>
                        </a:solidFill>
                        <a:latin typeface="Calibri Light" panose="020F0302020204030204" pitchFamily="34" charset="0"/>
                      </a:endParaRPr>
                    </a:p>
                    <a:p>
                      <a:pPr algn="ctr"/>
                      <a:r>
                        <a:rPr lang="ro-RO" sz="1600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Cerințe administrative ale apelului</a:t>
                      </a:r>
                      <a:r>
                        <a:rPr lang="en-US" sz="1600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 (Anex</a:t>
                      </a:r>
                      <a:r>
                        <a:rPr lang="ro-RO" sz="1600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a</a:t>
                      </a:r>
                      <a:r>
                        <a:rPr lang="en-US" sz="1600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 J1)</a:t>
                      </a:r>
                      <a:endParaRPr lang="en-US" sz="1600" noProof="1">
                        <a:solidFill>
                          <a:schemeClr val="bg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</a:tr>
              <a:tr h="1157614">
                <a:tc gridSpan="2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Verificarea</a:t>
                      </a:r>
                      <a:r>
                        <a:rPr lang="en-US" sz="16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ajutorului </a:t>
                      </a:r>
                      <a:r>
                        <a:rPr lang="en-US" sz="16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de stat (model </a:t>
                      </a:r>
                      <a:r>
                        <a:rPr lang="ro-RO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î</a:t>
                      </a: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n </a:t>
                      </a:r>
                      <a:r>
                        <a:rPr lang="en-US" sz="1600" b="1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Anex</a:t>
                      </a:r>
                      <a:r>
                        <a:rPr lang="ro-RO" sz="1600" b="1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a</a:t>
                      </a:r>
                      <a:r>
                        <a:rPr lang="en-US" sz="1600" b="1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D</a:t>
                      </a: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en-US" sz="1600" b="0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ro-RO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Pentru </a:t>
                      </a: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Aplicant &amp; </a:t>
                      </a:r>
                      <a:r>
                        <a:rPr lang="ro-RO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fiecare </a:t>
                      </a: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Part</a:t>
                      </a:r>
                      <a:r>
                        <a:rPr lang="ro-RO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e</a:t>
                      </a: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ner</a:t>
                      </a:r>
                      <a:r>
                        <a:rPr lang="ro-RO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din proiect</a:t>
                      </a:r>
                      <a:endParaRPr lang="en-US" sz="1600" b="0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ro-RO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Î</a:t>
                      </a: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n original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</a:t>
                      </a:r>
                      <a:r>
                        <a:rPr lang="ro-RO" sz="16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emnate și ștampilate</a:t>
                      </a:r>
                      <a:endParaRPr lang="en-US" sz="1600" b="0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ro-RO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Î</a:t>
                      </a: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n </a:t>
                      </a:r>
                      <a:r>
                        <a:rPr lang="ro-RO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engleză</a:t>
                      </a:r>
                      <a:endParaRPr lang="en-US" sz="1600" b="0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893017">
                <a:tc gridSpan="2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ro-RO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Fișe de post </a:t>
                      </a: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(</a:t>
                      </a:r>
                      <a:r>
                        <a:rPr lang="ro-RO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model î</a:t>
                      </a: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n </a:t>
                      </a:r>
                      <a:r>
                        <a:rPr lang="en-US" sz="1600" b="1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Anex</a:t>
                      </a:r>
                      <a:r>
                        <a:rPr lang="ro-RO" sz="1600" b="1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a</a:t>
                      </a:r>
                      <a:r>
                        <a:rPr lang="en-US" sz="1600" b="1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E</a:t>
                      </a: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ro-RO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pentru</a:t>
                      </a:r>
                      <a:r>
                        <a:rPr lang="ro-RO" sz="16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toate funcțiile </a:t>
                      </a:r>
                      <a:r>
                        <a:rPr lang="en-US" sz="16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indicate</a:t>
                      </a:r>
                      <a:r>
                        <a:rPr lang="ro-RO" sz="16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o-RO" sz="16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în </a:t>
                      </a:r>
                      <a:r>
                        <a:rPr lang="ro-RO" sz="1600" b="0" i="1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cererea de finanțare</a:t>
                      </a:r>
                      <a:endParaRPr lang="en-US" sz="1600" b="0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ro-RO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î</a:t>
                      </a: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n </a:t>
                      </a:r>
                      <a:r>
                        <a:rPr lang="ro-RO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engleză</a:t>
                      </a:r>
                      <a:endParaRPr lang="en-US" sz="1600" noProof="1">
                        <a:solidFill>
                          <a:srgbClr val="00206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893017">
                <a:tc gridSpan="2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ro-RO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Deviz componentă</a:t>
                      </a:r>
                      <a:r>
                        <a:rPr lang="ro-RO" sz="16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infrastructură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(</a:t>
                      </a:r>
                      <a:r>
                        <a:rPr lang="ro-RO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model</a:t>
                      </a: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o-RO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î</a:t>
                      </a: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n </a:t>
                      </a:r>
                      <a:r>
                        <a:rPr lang="en-US" sz="1600" b="1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Anex</a:t>
                      </a:r>
                      <a:r>
                        <a:rPr lang="ro-RO" sz="1600" b="1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a</a:t>
                      </a:r>
                      <a:r>
                        <a:rPr lang="en-US" sz="1600" b="1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A.1</a:t>
                      </a: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ro-RO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pentru fiecare </a:t>
                      </a: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Part</a:t>
                      </a:r>
                      <a:r>
                        <a:rPr lang="ro-RO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e</a:t>
                      </a: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ner</a:t>
                      </a:r>
                      <a:r>
                        <a:rPr lang="ro-RO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care realizează o parte din componenta de infrastructură 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ro-RO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în engleză </a:t>
                      </a:r>
                      <a:endParaRPr lang="en-US" sz="1600" b="0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713831">
                <a:tc gridSpan="2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Justifica</a:t>
                      </a:r>
                      <a:r>
                        <a:rPr lang="ro-RO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rea </a:t>
                      </a: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cost</a:t>
                      </a:r>
                      <a:r>
                        <a:rPr lang="ro-RO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urilor</a:t>
                      </a: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(</a:t>
                      </a:r>
                      <a:r>
                        <a:rPr lang="ro-RO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model î</a:t>
                      </a: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n </a:t>
                      </a:r>
                      <a:r>
                        <a:rPr lang="en-US" sz="1600" b="1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Anex</a:t>
                      </a:r>
                      <a:r>
                        <a:rPr lang="ro-RO" sz="1600" b="1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a</a:t>
                      </a:r>
                      <a:r>
                        <a:rPr lang="en-US" sz="1600" b="1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A.2</a:t>
                      </a: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ro-RO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pentru fiecare </a:t>
                      </a: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Part</a:t>
                      </a:r>
                      <a:r>
                        <a:rPr lang="ro-RO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e</a:t>
                      </a: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ner</a:t>
                      </a:r>
                      <a:r>
                        <a:rPr lang="ro-RO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ro-RO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în engleză </a:t>
                      </a:r>
                      <a:endParaRPr lang="en-US" sz="1600" b="0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713831">
                <a:tc gridSpan="2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P</a:t>
                      </a:r>
                      <a:r>
                        <a:rPr lang="ro-RO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lanul financiar al proiectului </a:t>
                      </a: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(</a:t>
                      </a:r>
                      <a:r>
                        <a:rPr lang="ro-RO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model în</a:t>
                      </a:r>
                      <a:r>
                        <a:rPr lang="ro-RO" sz="16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1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Anex</a:t>
                      </a:r>
                      <a:r>
                        <a:rPr lang="ro-RO" sz="1600" b="1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a</a:t>
                      </a:r>
                      <a:r>
                        <a:rPr lang="en-US" sz="1600" b="1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A.3</a:t>
                      </a: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ro-RO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Pe proiect</a:t>
                      </a:r>
                      <a:endParaRPr lang="en-US" sz="1600" b="0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ro-RO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în engleză </a:t>
                      </a:r>
                      <a:endParaRPr lang="en-US" sz="1600" b="0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893017">
                <a:tc gridSpan="2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Împuternicire pentru persoana care semnează documentele proiectului </a:t>
                      </a:r>
                      <a:endParaRPr lang="en-US" sz="1600" b="0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ro-RO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î</a:t>
                      </a: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n original, </a:t>
                      </a:r>
                      <a:r>
                        <a:rPr lang="ro-RO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semnată și ștampilată de către reprezentantul legal</a:t>
                      </a:r>
                      <a:r>
                        <a:rPr lang="ro-RO" sz="16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ro-RO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î</a:t>
                      </a: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n </a:t>
                      </a:r>
                      <a:r>
                        <a:rPr lang="ro-RO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engleză</a:t>
                      </a:r>
                      <a:r>
                        <a:rPr lang="ro-RO" sz="16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</a:t>
                      </a:r>
                      <a:endParaRPr lang="en-US" sz="1600" b="0" kern="1200" noProof="1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3147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0437" y="853439"/>
            <a:ext cx="7885670" cy="1923627"/>
          </a:xfrm>
        </p:spPr>
        <p:txBody>
          <a:bodyPr>
            <a:normAutofit fontScale="92500" lnSpcReduction="10000"/>
          </a:bodyPr>
          <a:lstStyle/>
          <a:p>
            <a:r>
              <a:rPr lang="ro-RO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Vă mulțumim pentru atenție</a:t>
            </a:r>
            <a:r>
              <a:rPr lang="en-GB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!</a:t>
            </a:r>
            <a:endParaRPr lang="ro-RO" b="1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endParaRPr lang="en-GB" b="1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r>
              <a:rPr lang="ro-RO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Vă rugăm să verificați 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periodic</a:t>
            </a:r>
            <a:r>
              <a:rPr lang="ro-RO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noutățile postate pe site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-</a:t>
            </a:r>
            <a:r>
              <a:rPr lang="en-US" dirty="0" err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ul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oficial</a:t>
            </a:r>
            <a:r>
              <a:rPr 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al</a:t>
            </a:r>
            <a:r>
              <a:rPr lang="ro-RO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Programului 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b="1" dirty="0">
                <a:solidFill>
                  <a:srgbClr val="002060"/>
                </a:solidFill>
                <a:latin typeface="Calibri Light" panose="020F0302020204030204" pitchFamily="34" charset="0"/>
              </a:rPr>
              <a:t>www.ro-ua.net</a:t>
            </a:r>
            <a:endParaRPr lang="en-GB" b="1" dirty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endParaRPr lang="en-US" b="1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/>
            <a:endParaRPr lang="en-US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50437" y="3278111"/>
            <a:ext cx="8085437" cy="2107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o-RO" b="1" dirty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Secretariatul Tehnic Comun </a:t>
            </a:r>
            <a:endParaRPr lang="en-US" b="1" dirty="0">
              <a:solidFill>
                <a:srgbClr val="C0000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70000"/>
              </a:lnSpc>
              <a:spcBef>
                <a:spcPts val="1000"/>
              </a:spcBef>
            </a:pPr>
            <a:r>
              <a:rPr lang="ro-RO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Biroul </a:t>
            </a:r>
            <a:r>
              <a:rPr lang="en-US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Regional</a:t>
            </a:r>
            <a:r>
              <a:rPr lang="ro-RO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pentru Cooperare </a:t>
            </a:r>
            <a:r>
              <a:rPr lang="ro-RO" sz="2200" b="1" dirty="0" err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Tranfrontalieră</a:t>
            </a:r>
            <a:r>
              <a:rPr lang="ro-RO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</a:p>
          <a:p>
            <a:pPr algn="ctr">
              <a:lnSpc>
                <a:spcPct val="70000"/>
              </a:lnSpc>
              <a:spcBef>
                <a:spcPts val="1000"/>
              </a:spcBef>
            </a:pPr>
            <a:r>
              <a:rPr lang="ro-RO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pentru granița România </a:t>
            </a:r>
            <a:r>
              <a:rPr lang="en-US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– U</a:t>
            </a:r>
            <a:r>
              <a:rPr lang="ro-RO" sz="2200" b="1" dirty="0" err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craina</a:t>
            </a:r>
            <a:r>
              <a:rPr lang="ro-RO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endParaRPr lang="ro-RO" sz="2200" b="1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70000"/>
              </a:lnSpc>
              <a:spcBef>
                <a:spcPts val="1000"/>
              </a:spcBef>
            </a:pPr>
            <a:endParaRPr lang="en-US" sz="2200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70000"/>
              </a:lnSpc>
              <a:spcBef>
                <a:spcPts val="1000"/>
              </a:spcBef>
            </a:pPr>
            <a:r>
              <a:rPr lang="ro-RO" sz="22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Strada </a:t>
            </a:r>
            <a:r>
              <a:rPr lang="en-US" sz="2200" b="1" dirty="0" err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Bistri</a:t>
            </a:r>
            <a:r>
              <a:rPr lang="ro-RO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ț</a:t>
            </a:r>
            <a:r>
              <a:rPr lang="en-US" sz="2200" b="1" dirty="0" err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ei</a:t>
            </a:r>
            <a:r>
              <a:rPr lang="ro-RO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8A</a:t>
            </a:r>
            <a:r>
              <a:rPr lang="en-US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, 720274 </a:t>
            </a:r>
            <a:r>
              <a:rPr lang="en-US" sz="2200" b="1" dirty="0" err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Suceava</a:t>
            </a:r>
            <a:r>
              <a:rPr lang="en-US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, Rom</a:t>
            </a:r>
            <a:r>
              <a:rPr lang="ro-RO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â</a:t>
            </a:r>
            <a:r>
              <a:rPr lang="en-US" sz="2200" b="1" dirty="0" err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nia</a:t>
            </a:r>
            <a:endParaRPr lang="en-US" sz="2200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>
                <a:latin typeface="Trebuchet MS" panose="020B0603020202020204" pitchFamily="34" charset="0"/>
                <a:cs typeface="Arial" panose="020B0604020202020204" pitchFamily="34" charset="0"/>
                <a:hlinkClick r:id="rId2"/>
              </a:rPr>
              <a:t>info.ro-ua@brctsuceava.ro</a:t>
            </a:r>
            <a:r>
              <a:rPr lang="en-US" dirty="0">
                <a:latin typeface="Trebuchet MS" panose="020B0603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1548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1853</TotalTime>
  <Words>553</Words>
  <Application>Microsoft Office PowerPoint</Application>
  <PresentationFormat>On-screen Show (4:3)</PresentationFormat>
  <Paragraphs>91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Trebuchet MS</vt:lpstr>
      <vt:lpstr>Wingdings</vt:lpstr>
      <vt:lpstr>Office Theme</vt:lpstr>
      <vt:lpstr>Programul Operațional Comun  România – Ucraina 2014 – 2020   Documente suport pentru  proiecte HARD și proiecte SOFT  </vt:lpstr>
      <vt:lpstr>Documentele suport</vt:lpstr>
      <vt:lpstr>Documente suport (1/2)</vt:lpstr>
      <vt:lpstr>Documente suport (2/2)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Bogdan Tanasa</dc:creator>
  <cp:lastModifiedBy>Ingrid Bucsa</cp:lastModifiedBy>
  <cp:revision>210</cp:revision>
  <dcterms:created xsi:type="dcterms:W3CDTF">2017-06-21T06:24:46Z</dcterms:created>
  <dcterms:modified xsi:type="dcterms:W3CDTF">2018-03-12T05:45:29Z</dcterms:modified>
</cp:coreProperties>
</file>