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7" r:id="rId2"/>
    <p:sldId id="303" r:id="rId3"/>
    <p:sldId id="258" r:id="rId4"/>
    <p:sldId id="302" r:id="rId5"/>
    <p:sldId id="306" r:id="rId6"/>
    <p:sldId id="304" r:id="rId7"/>
    <p:sldId id="305" r:id="rId8"/>
    <p:sldId id="307" r:id="rId9"/>
    <p:sldId id="308" r:id="rId10"/>
    <p:sldId id="309" r:id="rId11"/>
    <p:sldId id="310" r:id="rId12"/>
    <p:sldId id="311" r:id="rId13"/>
    <p:sldId id="312" r:id="rId14"/>
    <p:sldId id="313" r:id="rId15"/>
    <p:sldId id="314" r:id="rId16"/>
    <p:sldId id="315" r:id="rId17"/>
    <p:sldId id="316" r:id="rId18"/>
    <p:sldId id="317" r:id="rId19"/>
    <p:sldId id="301" r:id="rId2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ei Buzatu" initials="AB" lastIdx="0" clrIdx="0">
    <p:extLst>
      <p:ext uri="{19B8F6BF-5375-455C-9EA6-DF929625EA0E}">
        <p15:presenceInfo xmlns:p15="http://schemas.microsoft.com/office/powerpoint/2012/main" userId="S-1-5-21-446836279-1941233760-1747464059-117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3441" autoAdjust="0"/>
  </p:normalViewPr>
  <p:slideViewPr>
    <p:cSldViewPr snapToGrid="0">
      <p:cViewPr varScale="1">
        <p:scale>
          <a:sx n="79" d="100"/>
          <a:sy n="79" d="100"/>
        </p:scale>
        <p:origin x="1483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9FF4E2C-5088-4F0D-9E03-93928B7B710D}" type="datetimeFigureOut">
              <a:rPr lang="en-US" smtClean="0"/>
              <a:t>6/24/2019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D4BAAB1-7597-400A-BF39-9BC655AC6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513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6137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1309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2544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8973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2848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1000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1427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0485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21453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8115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7553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4574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0136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6840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6270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1246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99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5388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9FD87-C12D-40A6-BB3E-19CE50DC8F41}" type="datetime1">
              <a:rPr lang="en-US" smtClean="0"/>
              <a:t>6/24/2019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558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E2C80-7ECF-4B0A-9058-13E2C1054FA3}" type="datetime1">
              <a:rPr lang="en-US" smtClean="0"/>
              <a:t>6/24/2019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246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31BE6-494A-4AED-836C-39BE9CBFB34F}" type="datetime1">
              <a:rPr lang="en-US" smtClean="0"/>
              <a:t>6/24/2019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559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35C9-EAFF-4700-B279-AF79DD512499}" type="datetime1">
              <a:rPr lang="en-US" smtClean="0"/>
              <a:t>6/24/2019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886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A408A-537A-4E33-AFCE-E845B06876DF}" type="datetime1">
              <a:rPr lang="en-US" smtClean="0"/>
              <a:t>6/24/2019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452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0E145-F7EF-4670-A2DB-6505B87EF078}" type="datetime1">
              <a:rPr lang="en-US" smtClean="0"/>
              <a:t>6/24/2019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110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07852-0A44-4778-BD90-EC949040772F}" type="datetime1">
              <a:rPr lang="en-US" smtClean="0"/>
              <a:t>6/24/2019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897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34D61-DD9F-4F7B-A659-225379391AD7}" type="datetime1">
              <a:rPr lang="en-US" smtClean="0"/>
              <a:t>6/24/2019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139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EB888-1E6B-460F-B44D-DB82BB29F71F}" type="datetime1">
              <a:rPr lang="en-US" smtClean="0"/>
              <a:t>6/24/2019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074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BB77-029F-48F6-97E1-E9151E94BEE6}" type="datetime1">
              <a:rPr lang="en-US" smtClean="0"/>
              <a:t>6/24/2019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66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225ED-36C2-49DD-A75A-240BA9A47B98}" type="datetime1">
              <a:rPr lang="en-US" smtClean="0"/>
              <a:t>6/24/2019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026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04445-B879-45CA-864A-5E9D03FA99AD}" type="datetime1">
              <a:rPr lang="en-US" smtClean="0"/>
              <a:t>6/24/2019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288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mailto:info.ro-ua-md@brctsuceava.ro" TargetMode="External"/><Relationship Id="rId2" Type="http://schemas.openxmlformats.org/officeDocument/2006/relationships/hyperlink" Target="http://www.ro-ua.ro-ua-md.net/en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3949" y="2467032"/>
            <a:ext cx="7575259" cy="2603863"/>
          </a:xfrm>
        </p:spPr>
        <p:txBody>
          <a:bodyPr>
            <a:normAutofit fontScale="90000"/>
          </a:bodyPr>
          <a:lstStyle/>
          <a:p>
            <a:r>
              <a:rPr lang="it-IT" sz="2700" b="1" dirty="0">
                <a:solidFill>
                  <a:srgbClr val="002060"/>
                </a:solidFill>
                <a:latin typeface="Trebuchet MS" panose="020B0603020202020204" pitchFamily="34" charset="0"/>
              </a:rPr>
              <a:t>Programul Operațional Comun România – Ucraina </a:t>
            </a:r>
            <a:br>
              <a:rPr lang="it-IT" sz="2700" b="1" dirty="0">
                <a:solidFill>
                  <a:srgbClr val="002060"/>
                </a:solidFill>
                <a:latin typeface="Trebuchet MS" panose="020B0603020202020204" pitchFamily="34" charset="0"/>
              </a:rPr>
            </a:br>
            <a:r>
              <a:rPr lang="it-IT" sz="2700" b="1" dirty="0">
                <a:solidFill>
                  <a:srgbClr val="002060"/>
                </a:solidFill>
                <a:latin typeface="Trebuchet MS" panose="020B0603020202020204" pitchFamily="34" charset="0"/>
              </a:rPr>
              <a:t>2014 – 2020</a:t>
            </a:r>
            <a:r>
              <a:rPr lang="en-US" sz="27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/>
            </a:r>
            <a:br>
              <a:rPr lang="en-US" sz="27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</a:br>
            <a:r>
              <a:rPr lang="en-US" sz="28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/>
            </a:r>
            <a:br>
              <a:rPr lang="en-US" sz="28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</a:br>
            <a:r>
              <a:rPr lang="en-US" sz="28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/>
            </a:r>
            <a:br>
              <a:rPr lang="en-US" sz="28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</a:br>
            <a:r>
              <a:rPr lang="en-US" sz="2800" b="1" dirty="0">
                <a:solidFill>
                  <a:srgbClr val="002060"/>
                </a:solidFill>
                <a:latin typeface="Trebuchet MS" panose="020B0603020202020204" pitchFamily="34" charset="0"/>
              </a:rPr>
              <a:t/>
            </a:r>
            <a:br>
              <a:rPr lang="en-US" sz="2800" b="1" dirty="0">
                <a:solidFill>
                  <a:srgbClr val="002060"/>
                </a:solidFill>
                <a:latin typeface="Trebuchet MS" panose="020B0603020202020204" pitchFamily="34" charset="0"/>
              </a:rPr>
            </a:br>
            <a:r>
              <a:rPr lang="en-US" sz="28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/>
            </a:r>
            <a:br>
              <a:rPr lang="en-US" sz="28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</a:br>
            <a:r>
              <a:rPr lang="en-US" sz="3000" b="1" dirty="0" smtClean="0">
                <a:latin typeface="Trebuchet MS" panose="020B0603020202020204" pitchFamily="34" charset="0"/>
              </a:rPr>
              <a:t/>
            </a:r>
            <a:br>
              <a:rPr lang="en-US" sz="3000" b="1" dirty="0" smtClean="0">
                <a:latin typeface="Trebuchet MS" panose="020B0603020202020204" pitchFamily="34" charset="0"/>
              </a:rPr>
            </a:br>
            <a:r>
              <a:rPr lang="ro-RO" sz="3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Pregătirea documentelor adiționale</a:t>
            </a:r>
            <a:br>
              <a:rPr lang="ro-RO" sz="3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</a:br>
            <a:r>
              <a:rPr lang="ro-RO" sz="3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/>
            </a:r>
            <a:br>
              <a:rPr lang="ro-RO" sz="3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</a:br>
            <a:r>
              <a:rPr lang="ro-RO" sz="31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/>
            </a:r>
            <a:br>
              <a:rPr lang="ro-RO" sz="31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</a:br>
            <a:r>
              <a:rPr lang="ro-RO" sz="24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Suceava, 26 iunie 2019</a:t>
            </a:r>
            <a:r>
              <a:rPr lang="ro-RO" sz="2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/>
            </a:r>
            <a:br>
              <a:rPr lang="ro-RO" sz="2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</a:br>
            <a:endParaRPr lang="ro-RO" sz="2000" dirty="0">
              <a:latin typeface="Trebuchet MS" panose="020B0603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88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75634"/>
            <a:ext cx="7886700" cy="484355"/>
          </a:xfrm>
        </p:spPr>
        <p:txBody>
          <a:bodyPr>
            <a:noAutofit/>
          </a:bodyPr>
          <a:lstStyle/>
          <a:p>
            <a:pPr algn="ctr"/>
            <a:r>
              <a:rPr lang="ro-RO" sz="2400" b="1" noProof="1">
                <a:solidFill>
                  <a:srgbClr val="C00000"/>
                </a:solidFill>
                <a:latin typeface="Trebuchet MS" panose="020B0603020202020204" pitchFamily="34" charset="0"/>
              </a:rPr>
              <a:t>Studiul de fezabilitate</a:t>
            </a:r>
            <a:r>
              <a:rPr lang="en-US" sz="2400" b="1" noProof="1">
                <a:solidFill>
                  <a:srgbClr val="C00000"/>
                </a:solidFill>
                <a:latin typeface="Trebuchet MS" panose="020B0603020202020204" pitchFamily="34" charset="0"/>
              </a:rPr>
              <a:t> 7/12</a:t>
            </a:r>
            <a:endParaRPr lang="en-US" sz="2400" noProof="1">
              <a:latin typeface="Trebuchet MS" panose="020B0603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sz="half" idx="1"/>
          </p:nvPr>
        </p:nvSpPr>
        <p:spPr>
          <a:xfrm>
            <a:off x="282103" y="2227762"/>
            <a:ext cx="3146897" cy="4856289"/>
          </a:xfrm>
        </p:spPr>
        <p:txBody>
          <a:bodyPr numCol="1"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600" b="1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16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Se vor descrie, dacă este necesar, conform legislației naționale.</a:t>
            </a:r>
            <a:endParaRPr lang="en-US" sz="16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2591" y="1827935"/>
            <a:ext cx="5737834" cy="1858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788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228600"/>
            <a:ext cx="7886700" cy="484355"/>
          </a:xfrm>
        </p:spPr>
        <p:txBody>
          <a:bodyPr>
            <a:noAutofit/>
          </a:bodyPr>
          <a:lstStyle/>
          <a:p>
            <a:pPr algn="ctr"/>
            <a:r>
              <a:rPr lang="ro-RO" sz="2400" b="1" noProof="1">
                <a:solidFill>
                  <a:srgbClr val="C00000"/>
                </a:solidFill>
                <a:latin typeface="Trebuchet MS" panose="020B0603020202020204" pitchFamily="34" charset="0"/>
              </a:rPr>
              <a:t>Studiul de fezabilitate</a:t>
            </a:r>
            <a:r>
              <a:rPr lang="en-US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 8/12</a:t>
            </a:r>
            <a:endParaRPr lang="en-US" sz="2400" noProof="1">
              <a:latin typeface="Trebuchet MS" panose="020B0603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sz="half" idx="1"/>
          </p:nvPr>
        </p:nvSpPr>
        <p:spPr>
          <a:xfrm>
            <a:off x="136188" y="927236"/>
            <a:ext cx="4233962" cy="4856289"/>
          </a:xfrm>
        </p:spPr>
        <p:txBody>
          <a:bodyPr numCol="1"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600" b="1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600" b="1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 </a:t>
            </a:r>
            <a:r>
              <a:rPr lang="ro-RO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Asigurați-vă că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r>
              <a:rPr lang="ro-RO" sz="16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perioa</a:t>
            </a:r>
            <a:r>
              <a:rPr lang="en-US" sz="16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d</a:t>
            </a:r>
            <a:r>
              <a:rPr lang="ro-RO" sz="16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a de execuție a infrastructurii </a:t>
            </a:r>
            <a:r>
              <a:rPr lang="ro-RO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este coerentă cu: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1800" b="1" dirty="0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Proiectul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16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GA#4 </a:t>
            </a:r>
            <a:r>
              <a:rPr lang="ro-RO" sz="1600" b="1" i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Works/infrastructure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16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C.7 </a:t>
            </a:r>
            <a:r>
              <a:rPr lang="ro-RO" sz="1600" b="1" i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Indicative time plan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o-RO" sz="16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1600" dirty="0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 </a:t>
            </a:r>
            <a:r>
              <a:rPr lang="ro-RO" sz="1600" dirty="0">
                <a:solidFill>
                  <a:srgbClr val="002060"/>
                </a:solidFill>
                <a:latin typeface="Trebuchet MS" panose="020B0603020202020204" pitchFamily="34" charset="0"/>
              </a:rPr>
              <a:t>Asigurați-vă că </a:t>
            </a:r>
            <a:r>
              <a:rPr lang="ro-RO" sz="16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analiza sustenabilității </a:t>
            </a:r>
            <a:r>
              <a:rPr lang="ro-RO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este coerentă cu: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1800" b="1" dirty="0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Proiectul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16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C.8 </a:t>
            </a:r>
            <a:r>
              <a:rPr lang="ro-RO" sz="1600" b="1" i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Sustainability of project outputs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1600" b="1" i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and results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o-RO" sz="20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2000" dirty="0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 </a:t>
            </a:r>
            <a:r>
              <a:rPr lang="ro-RO" sz="1600" dirty="0">
                <a:solidFill>
                  <a:srgbClr val="002060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Asigurați-vă că </a:t>
            </a:r>
            <a:r>
              <a:rPr lang="ro-RO" sz="1600" b="1" dirty="0">
                <a:solidFill>
                  <a:srgbClr val="002060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recomandările </a:t>
            </a:r>
            <a:r>
              <a:rPr lang="ro-RO" sz="1600" b="1" dirty="0" smtClean="0">
                <a:solidFill>
                  <a:srgbClr val="002060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din evaluarea de impactul </a:t>
            </a:r>
            <a:r>
              <a:rPr lang="ro-RO" sz="1600" b="1" dirty="0">
                <a:solidFill>
                  <a:srgbClr val="002060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asupra mediului</a:t>
            </a:r>
            <a:r>
              <a:rPr lang="ro-RO" sz="1600" dirty="0">
                <a:solidFill>
                  <a:srgbClr val="002060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 </a:t>
            </a:r>
            <a:r>
              <a:rPr lang="ro-RO" sz="1600" dirty="0" smtClean="0">
                <a:solidFill>
                  <a:srgbClr val="002060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sunt luate </a:t>
            </a:r>
            <a:r>
              <a:rPr lang="ro-RO" sz="1600" dirty="0">
                <a:solidFill>
                  <a:srgbClr val="002060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în considerare în mod </a:t>
            </a:r>
            <a:r>
              <a:rPr lang="ro-RO" sz="1600" dirty="0" smtClean="0">
                <a:solidFill>
                  <a:srgbClr val="002060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corespunzător.</a:t>
            </a: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6684" y="2249753"/>
            <a:ext cx="4897315" cy="2211256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3990164" y="3743401"/>
            <a:ext cx="3123795" cy="799416"/>
          </a:xfrm>
          <a:prstGeom prst="ellipse">
            <a:avLst/>
          </a:prstGeom>
          <a:noFill/>
          <a:ln w="349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370150" y="2099103"/>
            <a:ext cx="3123795" cy="799416"/>
          </a:xfrm>
          <a:prstGeom prst="ellipse">
            <a:avLst/>
          </a:prstGeom>
          <a:noFill/>
          <a:ln w="349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545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228600"/>
            <a:ext cx="7886700" cy="484355"/>
          </a:xfrm>
        </p:spPr>
        <p:txBody>
          <a:bodyPr>
            <a:noAutofit/>
          </a:bodyPr>
          <a:lstStyle/>
          <a:p>
            <a:pPr algn="ctr"/>
            <a:r>
              <a:rPr lang="ro-RO" sz="2400" b="1" noProof="1">
                <a:solidFill>
                  <a:srgbClr val="C00000"/>
                </a:solidFill>
                <a:latin typeface="Trebuchet MS" panose="020B0603020202020204" pitchFamily="34" charset="0"/>
              </a:rPr>
              <a:t>Studiul de fezabilitate</a:t>
            </a:r>
            <a:r>
              <a:rPr lang="en-US" sz="2400" b="1" noProof="1">
                <a:solidFill>
                  <a:srgbClr val="C00000"/>
                </a:solidFill>
                <a:latin typeface="Trebuchet MS" panose="020B0603020202020204" pitchFamily="34" charset="0"/>
              </a:rPr>
              <a:t> 9/12</a:t>
            </a:r>
            <a:endParaRPr lang="en-US" sz="2400" noProof="1">
              <a:latin typeface="Trebuchet MS" panose="020B0603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sz="half" idx="1"/>
          </p:nvPr>
        </p:nvSpPr>
        <p:spPr>
          <a:xfrm>
            <a:off x="77822" y="1865187"/>
            <a:ext cx="4233962" cy="4856289"/>
          </a:xfrm>
        </p:spPr>
        <p:txBody>
          <a:bodyPr numCol="1"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600" b="1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600" b="1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è"/>
            </a:pP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r>
              <a:rPr lang="ro-RO" sz="1600" dirty="0">
                <a:solidFill>
                  <a:srgbClr val="002060"/>
                </a:solidFill>
                <a:latin typeface="Trebuchet MS" panose="020B0603020202020204" pitchFamily="34" charset="0"/>
              </a:rPr>
              <a:t>Asigurați-vă că</a:t>
            </a:r>
            <a:r>
              <a:rPr lang="en-US" sz="1600" dirty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r>
              <a:rPr lang="ro-RO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există coerență cu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6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1800" b="1" dirty="0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Proiectul</a:t>
            </a:r>
            <a:r>
              <a:rPr lang="en-US" sz="1800" b="1" dirty="0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GA#1 </a:t>
            </a:r>
            <a:r>
              <a:rPr lang="en-US" sz="1600" b="1" i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Project management</a:t>
            </a:r>
            <a:r>
              <a:rPr lang="en-US" sz="16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(</a:t>
            </a:r>
            <a:r>
              <a:rPr lang="ro-RO" sz="16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risks</a:t>
            </a:r>
            <a:r>
              <a:rPr lang="en-US" sz="16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GA#4 </a:t>
            </a:r>
            <a:r>
              <a:rPr lang="en-US" sz="1600" b="1" i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Works/Infrastructure</a:t>
            </a:r>
            <a:r>
              <a:rPr lang="en-US" sz="16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(risks and mitigation measures)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1784" y="1661715"/>
            <a:ext cx="4712810" cy="3686655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4170734" y="4439781"/>
            <a:ext cx="3123795" cy="799416"/>
          </a:xfrm>
          <a:prstGeom prst="ellipse">
            <a:avLst/>
          </a:prstGeom>
          <a:noFill/>
          <a:ln w="349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704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267867"/>
            <a:ext cx="7886700" cy="522076"/>
          </a:xfrm>
        </p:spPr>
        <p:txBody>
          <a:bodyPr>
            <a:noAutofit/>
          </a:bodyPr>
          <a:lstStyle/>
          <a:p>
            <a:pPr algn="ctr"/>
            <a:r>
              <a:rPr lang="ro-RO" sz="2400" b="1" noProof="1">
                <a:solidFill>
                  <a:srgbClr val="C00000"/>
                </a:solidFill>
                <a:latin typeface="Trebuchet MS" panose="020B0603020202020204" pitchFamily="34" charset="0"/>
              </a:rPr>
              <a:t>Studiul de fezabilitate</a:t>
            </a:r>
            <a:r>
              <a:rPr lang="en-US" sz="2400" b="1" noProof="1">
                <a:solidFill>
                  <a:srgbClr val="C00000"/>
                </a:solidFill>
                <a:latin typeface="Trebuchet MS" panose="020B0603020202020204" pitchFamily="34" charset="0"/>
              </a:rPr>
              <a:t> 10/12</a:t>
            </a:r>
            <a:endParaRPr lang="en-US" sz="2400" noProof="1">
              <a:latin typeface="Trebuchet MS" panose="020B060302020202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82101" y="894945"/>
            <a:ext cx="3692021" cy="52820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o-RO" sz="22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R.</a:t>
            </a:r>
            <a:r>
              <a:rPr lang="ro-RO" sz="20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r>
              <a:rPr lang="ro-RO" sz="18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Aceleași cerințe de coerență și </a:t>
            </a:r>
            <a:r>
              <a:rPr lang="ro-RO" sz="18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consistență</a:t>
            </a:r>
            <a:endParaRPr lang="ro-RO" sz="1800" b="1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>
              <a:buNone/>
            </a:pPr>
            <a:endParaRPr lang="ro-RO" sz="1800" b="1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>
              <a:buNone/>
            </a:pPr>
            <a:endParaRPr lang="ro-RO" sz="1800" b="1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>
              <a:buNone/>
            </a:pPr>
            <a:endParaRPr lang="ro-RO" sz="1800" b="1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>
              <a:buNone/>
            </a:pPr>
            <a:endParaRPr lang="ro-RO" sz="1800" b="1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>
              <a:buNone/>
            </a:pPr>
            <a:endParaRPr lang="ro-RO" sz="1800" b="1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>
              <a:buNone/>
            </a:pPr>
            <a:endParaRPr lang="ro-RO" sz="1800" b="1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>
              <a:buNone/>
            </a:pPr>
            <a:endParaRPr lang="ro-RO" sz="1800" b="1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>
              <a:buNone/>
            </a:pPr>
            <a:r>
              <a:rPr lang="ro-RO" sz="18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Se atașează la </a:t>
            </a:r>
          </a:p>
          <a:p>
            <a:pPr marL="0" indent="0">
              <a:buNone/>
            </a:pPr>
            <a:r>
              <a:rPr lang="ro-RO" sz="18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pachetul </a:t>
            </a:r>
            <a:r>
              <a:rPr lang="ro-RO" sz="18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de</a:t>
            </a:r>
            <a:endParaRPr lang="ro-RO" sz="1800" b="1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>
              <a:buNone/>
            </a:pPr>
            <a:r>
              <a:rPr lang="ro-RO" sz="18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documente </a:t>
            </a:r>
            <a:endParaRPr lang="ro-RO" sz="1800" b="1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>
              <a:buNone/>
            </a:pPr>
            <a:r>
              <a:rPr lang="ro-RO" sz="18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adiționale </a:t>
            </a:r>
            <a:endParaRPr lang="ro-RO" sz="1800" b="1" dirty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267867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9062" y="1663047"/>
            <a:ext cx="6384938" cy="168056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1167" y="3364480"/>
            <a:ext cx="6220727" cy="40630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1167" y="4016197"/>
            <a:ext cx="5826343" cy="1007708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2766409" y="4514753"/>
            <a:ext cx="3691541" cy="723787"/>
          </a:xfrm>
          <a:prstGeom prst="ellipse">
            <a:avLst/>
          </a:prstGeom>
          <a:noFill/>
          <a:ln w="349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748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213923"/>
            <a:ext cx="7886700" cy="426446"/>
          </a:xfrm>
        </p:spPr>
        <p:txBody>
          <a:bodyPr>
            <a:noAutofit/>
          </a:bodyPr>
          <a:lstStyle/>
          <a:p>
            <a:pPr algn="ctr"/>
            <a:r>
              <a:rPr lang="ro-RO" sz="2400" b="1" noProof="1">
                <a:solidFill>
                  <a:srgbClr val="C00000"/>
                </a:solidFill>
                <a:latin typeface="Trebuchet MS" panose="020B0603020202020204" pitchFamily="34" charset="0"/>
              </a:rPr>
              <a:t>Studiul de fezabilitate</a:t>
            </a:r>
            <a:r>
              <a:rPr lang="en-US" sz="2400" b="1" noProof="1">
                <a:solidFill>
                  <a:srgbClr val="C00000"/>
                </a:solidFill>
                <a:latin typeface="Trebuchet MS" panose="020B0603020202020204" pitchFamily="34" charset="0"/>
              </a:rPr>
              <a:t> 11/12</a:t>
            </a:r>
            <a:endParaRPr lang="en-US" sz="2400" noProof="1">
              <a:latin typeface="Trebuchet MS" panose="020B0603020202020204" pitchFamily="34" charset="0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104572" y="1091090"/>
            <a:ext cx="3886200" cy="4351338"/>
          </a:xfrm>
        </p:spPr>
        <p:txBody>
          <a:bodyPr>
            <a:normAutofit/>
          </a:bodyPr>
          <a:lstStyle/>
          <a:p>
            <a:endParaRPr lang="en-US" sz="1600" dirty="0" smtClean="0">
              <a:latin typeface="Trebuchet MS" panose="020B0603020202020204" pitchFamily="34" charset="0"/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rgbClr val="C00000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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 </a:t>
            </a:r>
            <a:r>
              <a:rPr lang="ro-RO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Asigurați coerența cu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:</a:t>
            </a:r>
            <a:endParaRPr lang="en-US" sz="1600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>
              <a:buNone/>
            </a:pPr>
            <a:r>
              <a:rPr lang="ro-RO" sz="1800" b="1" dirty="0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Proiectul</a:t>
            </a:r>
            <a:r>
              <a:rPr lang="en-US" sz="1800" b="1" dirty="0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r>
              <a:rPr lang="en-US" sz="16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GA#4 </a:t>
            </a:r>
            <a:r>
              <a:rPr lang="en-US" sz="1600" b="1" i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Works/Infrastructure</a:t>
            </a:r>
            <a:endParaRPr lang="en-US" sz="1600" b="1" i="1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endParaRPr lang="en-US" sz="1600" dirty="0" smtClean="0">
              <a:latin typeface="Trebuchet MS" panose="020B0603020202020204" pitchFamily="34" charset="0"/>
            </a:endParaRPr>
          </a:p>
          <a:p>
            <a:endParaRPr lang="en-US" sz="1600" dirty="0">
              <a:latin typeface="Trebuchet MS" panose="020B0603020202020204" pitchFamily="34" charset="0"/>
            </a:endParaRPr>
          </a:p>
          <a:p>
            <a:endParaRPr lang="en-US" sz="1600" dirty="0" smtClean="0">
              <a:latin typeface="Trebuchet MS" panose="020B0603020202020204" pitchFamily="34" charset="0"/>
            </a:endParaRPr>
          </a:p>
          <a:p>
            <a:endParaRPr lang="en-US" sz="1600" dirty="0">
              <a:latin typeface="Trebuchet MS" panose="020B0603020202020204" pitchFamily="34" charset="0"/>
            </a:endParaRPr>
          </a:p>
          <a:p>
            <a:endParaRPr lang="en-US" sz="1600" dirty="0" smtClean="0">
              <a:latin typeface="Trebuchet MS" panose="020B0603020202020204" pitchFamily="34" charset="0"/>
            </a:endParaRPr>
          </a:p>
          <a:p>
            <a:pPr marL="2743200" lvl="6" indent="0">
              <a:buNone/>
            </a:pPr>
            <a:r>
              <a:rPr lang="en-US" sz="16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	</a:t>
            </a:r>
            <a:endParaRPr lang="en-US" sz="1600" b="1" dirty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253934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1566" y="783059"/>
            <a:ext cx="6229349" cy="408002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1566" y="4554591"/>
            <a:ext cx="6229349" cy="887837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2636196" y="1814827"/>
            <a:ext cx="3123795" cy="402009"/>
          </a:xfrm>
          <a:prstGeom prst="ellipse">
            <a:avLst/>
          </a:prstGeom>
          <a:noFill/>
          <a:ln w="349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180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228600"/>
            <a:ext cx="7886700" cy="484355"/>
          </a:xfrm>
        </p:spPr>
        <p:txBody>
          <a:bodyPr>
            <a:noAutofit/>
          </a:bodyPr>
          <a:lstStyle/>
          <a:p>
            <a:pPr algn="ctr"/>
            <a:r>
              <a:rPr lang="ro-RO" sz="2400" b="1" noProof="1">
                <a:solidFill>
                  <a:srgbClr val="C00000"/>
                </a:solidFill>
                <a:latin typeface="Trebuchet MS" panose="020B0603020202020204" pitchFamily="34" charset="0"/>
              </a:rPr>
              <a:t>Studiul de fezabilitate</a:t>
            </a:r>
            <a:r>
              <a:rPr lang="en-US" sz="2400" b="1" noProof="1">
                <a:solidFill>
                  <a:srgbClr val="C00000"/>
                </a:solidFill>
                <a:latin typeface="Trebuchet MS" panose="020B0603020202020204" pitchFamily="34" charset="0"/>
              </a:rPr>
              <a:t> 12/12</a:t>
            </a:r>
            <a:endParaRPr lang="en-US" sz="2400" noProof="1">
              <a:latin typeface="Trebuchet MS" panose="020B0603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2286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810233"/>
            <a:ext cx="7886700" cy="4685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733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168741"/>
            <a:ext cx="7886700" cy="407988"/>
          </a:xfrm>
        </p:spPr>
        <p:txBody>
          <a:bodyPr>
            <a:noAutofit/>
          </a:bodyPr>
          <a:lstStyle/>
          <a:p>
            <a:pPr algn="ctr"/>
            <a:r>
              <a:rPr lang="ro-RO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Evaluarea impactului asupra mediului</a:t>
            </a:r>
            <a:r>
              <a:rPr lang="en-US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 </a:t>
            </a:r>
            <a:r>
              <a:rPr lang="ro-RO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(EIA)</a:t>
            </a:r>
            <a:endParaRPr lang="en-US" sz="2400" noProof="1">
              <a:latin typeface="Trebuchet MS" panose="020B0603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223736" y="1388800"/>
            <a:ext cx="8696527" cy="4737056"/>
          </a:xfrm>
        </p:spPr>
        <p:txBody>
          <a:bodyPr numCol="1">
            <a:noAutofit/>
          </a:bodyPr>
          <a:lstStyle/>
          <a:p>
            <a:pPr marL="0" indent="0" algn="just">
              <a:buNone/>
              <a:defRPr/>
            </a:pPr>
            <a:r>
              <a:rPr lang="en-US" sz="1800" dirty="0">
                <a:solidFill>
                  <a:srgbClr val="002060"/>
                </a:solidFill>
                <a:latin typeface="Trebuchet MS" panose="020B0603020202020204" pitchFamily="34" charset="0"/>
              </a:rPr>
              <a:t>Nu </a:t>
            </a:r>
            <a:r>
              <a:rPr lang="ro-RO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poate</a:t>
            </a:r>
            <a:r>
              <a:rPr 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r>
              <a:rPr lang="en-US" sz="1800" dirty="0">
                <a:solidFill>
                  <a:srgbClr val="002060"/>
                </a:solidFill>
                <a:latin typeface="Trebuchet MS" panose="020B0603020202020204" pitchFamily="34" charset="0"/>
              </a:rPr>
              <a:t>fi </a:t>
            </a:r>
            <a:r>
              <a:rPr lang="ro-RO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efectuată după începerea lucrărilor sau după finalizarea proiectului</a:t>
            </a:r>
            <a:r>
              <a:rPr 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.</a:t>
            </a:r>
          </a:p>
          <a:p>
            <a:pPr marL="0" lvl="0" indent="0" algn="just">
              <a:buNone/>
              <a:defRPr/>
            </a:pPr>
            <a:endParaRPr lang="ro-RO" sz="1800" b="1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lvl="0" indent="0" algn="just">
              <a:buNone/>
              <a:defRPr/>
            </a:pPr>
            <a:r>
              <a:rPr lang="ro-RO" sz="1800" b="1" dirty="0">
                <a:solidFill>
                  <a:srgbClr val="002060"/>
                </a:solidFill>
                <a:latin typeface="Trebuchet MS" panose="020B0603020202020204" pitchFamily="34" charset="0"/>
              </a:rPr>
              <a:t>I</a:t>
            </a:r>
            <a:r>
              <a:rPr lang="ro-RO" sz="18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nstituții </a:t>
            </a:r>
            <a:r>
              <a:rPr lang="ro-RO" sz="18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responsabile în România </a:t>
            </a:r>
            <a:r>
              <a:rPr lang="ro-RO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= Agențiile Județene pentru Protecția Mediului și Agenția Națională pentru Protecția Mediului.</a:t>
            </a:r>
          </a:p>
          <a:p>
            <a:pPr marL="0" indent="0" algn="just">
              <a:buNone/>
              <a:defRPr/>
            </a:pPr>
            <a:endParaRPr lang="ro-RO" sz="1800" b="1" dirty="0" smtClean="0">
              <a:solidFill>
                <a:srgbClr val="C00000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  <a:defRPr/>
            </a:pPr>
            <a:r>
              <a:rPr lang="ro-RO" sz="18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Actul </a:t>
            </a:r>
            <a:r>
              <a:rPr lang="ro-RO" sz="18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de reglementare pe linie de protecția mediului </a:t>
            </a:r>
            <a:r>
              <a:rPr lang="ro-RO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trebuie să fie </a:t>
            </a:r>
            <a:r>
              <a:rPr lang="ro-RO" sz="18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valabil</a:t>
            </a:r>
            <a:r>
              <a:rPr lang="ro-RO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conform legislației sau, dacă nu există prevederi legale în acest sens, nu trebuie să fie mai vechi de 12 luni.</a:t>
            </a:r>
          </a:p>
          <a:p>
            <a:pPr marL="0" indent="0" algn="just">
              <a:buNone/>
              <a:defRPr/>
            </a:pPr>
            <a:endParaRPr lang="ro-RO" sz="18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  <a:defRPr/>
            </a:pPr>
            <a:r>
              <a:rPr lang="ro-RO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Pentru </a:t>
            </a:r>
            <a:r>
              <a:rPr lang="ro-RO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obținerea actului de reglementare </a:t>
            </a:r>
            <a:r>
              <a:rPr lang="ro-RO" sz="18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este aplicabilă legislația națională în vigoare</a:t>
            </a:r>
            <a:r>
              <a:rPr lang="ro-RO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.  </a:t>
            </a:r>
          </a:p>
          <a:p>
            <a:pPr marL="0" lvl="0" indent="0" algn="just">
              <a:buNone/>
              <a:defRPr/>
            </a:pPr>
            <a:endParaRPr lang="ro-RO" sz="1800" b="1" dirty="0" smtClean="0">
              <a:solidFill>
                <a:srgbClr val="C00000"/>
              </a:solidFill>
              <a:latin typeface="Trebuchet MS" panose="020B0603020202020204" pitchFamily="34" charset="0"/>
            </a:endParaRPr>
          </a:p>
          <a:p>
            <a:pPr marL="0" lvl="0" indent="0" algn="just">
              <a:buNone/>
              <a:defRPr/>
            </a:pPr>
            <a:endParaRPr lang="en-US" sz="18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lvl="0" indent="0" algn="just">
              <a:buNone/>
              <a:defRPr/>
            </a:pPr>
            <a:endParaRPr lang="en-US" sz="18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1800" dirty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37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407988"/>
          </a:xfrm>
        </p:spPr>
        <p:txBody>
          <a:bodyPr>
            <a:noAutofit/>
          </a:bodyPr>
          <a:lstStyle/>
          <a:p>
            <a:pPr algn="ctr"/>
            <a:r>
              <a:rPr lang="ro-RO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Autorizația de construire</a:t>
            </a:r>
            <a:r>
              <a:rPr lang="en-US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 </a:t>
            </a:r>
            <a:r>
              <a:rPr lang="ro-RO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/>
            </a:r>
            <a:br>
              <a:rPr lang="ro-RO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</a:br>
            <a:r>
              <a:rPr lang="ro-RO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Alte detalii de execuție, aprobări, etc</a:t>
            </a:r>
            <a:r>
              <a:rPr lang="en-US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.</a:t>
            </a:r>
            <a:endParaRPr lang="en-US" sz="2400" noProof="1">
              <a:latin typeface="Trebuchet MS" panose="020B0603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364787" y="837466"/>
            <a:ext cx="8414425" cy="4356789"/>
          </a:xfrm>
        </p:spPr>
        <p:txBody>
          <a:bodyPr numCol="1">
            <a:noAutofit/>
          </a:bodyPr>
          <a:lstStyle/>
          <a:p>
            <a:pPr marL="0" indent="0" algn="just">
              <a:buNone/>
              <a:defRPr/>
            </a:pPr>
            <a:endParaRPr lang="ro-RO" sz="2000" b="1" noProof="1" smtClean="0">
              <a:solidFill>
                <a:srgbClr val="C00000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  <a:defRPr/>
            </a:pPr>
            <a:r>
              <a:rPr lang="ro-RO" sz="2000" b="1" noProof="1">
                <a:solidFill>
                  <a:srgbClr val="C00000"/>
                </a:solidFill>
                <a:latin typeface="Trebuchet MS" panose="020B0603020202020204" pitchFamily="34" charset="0"/>
              </a:rPr>
              <a:t>Autorizația de construire</a:t>
            </a:r>
            <a:endParaRPr lang="ro-RO" sz="2000" b="1" noProof="1" smtClean="0">
              <a:solidFill>
                <a:srgbClr val="C00000"/>
              </a:solidFill>
              <a:latin typeface="Trebuchet MS" panose="020B0603020202020204" pitchFamily="34" charset="0"/>
            </a:endParaRPr>
          </a:p>
          <a:p>
            <a:pPr lvl="0" algn="just">
              <a:buFont typeface="Trebuchet MS" panose="020B0603020202020204" pitchFamily="34" charset="0"/>
              <a:buChar char="—"/>
              <a:defRPr/>
            </a:pPr>
            <a:r>
              <a:rPr lang="ro-RO" sz="2000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Conform prevederilor legale din legislația națională.</a:t>
            </a:r>
          </a:p>
          <a:p>
            <a:pPr lvl="0" algn="just">
              <a:buFont typeface="Trebuchet MS" panose="020B0603020202020204" pitchFamily="34" charset="0"/>
              <a:buChar char="—"/>
              <a:defRPr/>
            </a:pPr>
            <a:r>
              <a:rPr lang="ro-RO" sz="2000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În cazul în care nu este necesară </a:t>
            </a:r>
            <a:r>
              <a:rPr lang="ro-RO" sz="2000" noProof="1" smtClean="0">
                <a:solidFill>
                  <a:srgbClr val="C00000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</a:t>
            </a:r>
            <a:r>
              <a:rPr lang="ro-RO" sz="2000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 se includ în pachetul documentelor adiționale </a:t>
            </a:r>
            <a:r>
              <a:rPr lang="ro-RO" sz="2000" b="1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extrase relevante din legislație </a:t>
            </a:r>
            <a:r>
              <a:rPr lang="ro-RO" sz="1400" i="1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(în limba națională și în engleză)</a:t>
            </a:r>
          </a:p>
          <a:p>
            <a:pPr lvl="0" algn="just">
              <a:buFont typeface="Trebuchet MS" panose="020B0603020202020204" pitchFamily="34" charset="0"/>
              <a:buChar char="—"/>
              <a:defRPr/>
            </a:pPr>
            <a:r>
              <a:rPr lang="ro-RO" sz="2000" noProof="1">
                <a:solidFill>
                  <a:srgbClr val="002060"/>
                </a:solidFill>
                <a:latin typeface="Trebuchet MS" panose="020B0603020202020204" pitchFamily="34" charset="0"/>
              </a:rPr>
              <a:t>În cazul în </a:t>
            </a:r>
            <a:r>
              <a:rPr lang="ro-RO" sz="2000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care se depune autorizația de construire – verificați valabilitatea acesteia</a:t>
            </a:r>
          </a:p>
          <a:p>
            <a:pPr lvl="0" algn="just">
              <a:buFont typeface="Trebuchet MS" panose="020B0603020202020204" pitchFamily="34" charset="0"/>
              <a:buChar char="—"/>
              <a:defRPr/>
            </a:pPr>
            <a:endParaRPr lang="ro-RO" sz="2000" noProof="1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lvl="0" indent="0" algn="just">
              <a:buNone/>
              <a:defRPr/>
            </a:pPr>
            <a:r>
              <a:rPr lang="pt-BR" sz="2000" b="1" noProof="1">
                <a:solidFill>
                  <a:srgbClr val="C00000"/>
                </a:solidFill>
                <a:latin typeface="Trebuchet MS" panose="020B0603020202020204" pitchFamily="34" charset="0"/>
              </a:rPr>
              <a:t>Alte detalii de execuție, aprobări, etc</a:t>
            </a:r>
            <a:r>
              <a:rPr lang="pt-BR" sz="20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.</a:t>
            </a:r>
            <a:r>
              <a:rPr lang="ro-RO" sz="20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 </a:t>
            </a:r>
          </a:p>
          <a:p>
            <a:pPr lvl="0" algn="just">
              <a:buFont typeface="Trebuchet MS" panose="020B0603020202020204" pitchFamily="34" charset="0"/>
              <a:buChar char="—"/>
              <a:defRPr/>
            </a:pPr>
            <a:r>
              <a:rPr lang="ro-RO" sz="2000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Dacă sunt </a:t>
            </a:r>
            <a:r>
              <a:rPr lang="ro-RO" sz="2000" b="1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prevăzute de legislația națională</a:t>
            </a:r>
          </a:p>
          <a:p>
            <a:pPr algn="just">
              <a:buFont typeface="Trebuchet MS" panose="020B0603020202020204" pitchFamily="34" charset="0"/>
              <a:buChar char="—"/>
              <a:defRPr/>
            </a:pPr>
            <a:r>
              <a:rPr lang="ro-RO" sz="2000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Dacă sunt </a:t>
            </a:r>
            <a:r>
              <a:rPr lang="ro-RO" sz="2000" b="1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obligatorii pentru începerea execuției </a:t>
            </a:r>
            <a:r>
              <a:rPr lang="ro-RO" sz="2000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infrastructurii </a:t>
            </a:r>
            <a:r>
              <a:rPr lang="ro-RO" sz="2000" noProof="1" smtClean="0">
                <a:solidFill>
                  <a:srgbClr val="C00000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 se </a:t>
            </a:r>
            <a:r>
              <a:rPr lang="ro-RO" sz="2000" noProof="1" smtClean="0">
                <a:solidFill>
                  <a:srgbClr val="C00000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includ </a:t>
            </a:r>
            <a:r>
              <a:rPr lang="ro-RO" sz="2000" noProof="1" smtClean="0">
                <a:solidFill>
                  <a:srgbClr val="C00000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în pachetul </a:t>
            </a:r>
            <a:r>
              <a:rPr lang="ro-RO" sz="2000" noProof="1" smtClean="0">
                <a:solidFill>
                  <a:srgbClr val="C00000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cu documente </a:t>
            </a:r>
            <a:r>
              <a:rPr lang="ro-RO" sz="2000" noProof="1" smtClean="0">
                <a:solidFill>
                  <a:srgbClr val="C00000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adiționale </a:t>
            </a:r>
            <a:r>
              <a:rPr lang="ro-RO" sz="1400" i="1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(</a:t>
            </a:r>
            <a:r>
              <a:rPr lang="ro-RO" sz="1400" i="1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traducere </a:t>
            </a:r>
            <a:r>
              <a:rPr lang="ro-RO" sz="1400" i="1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în engleză)</a:t>
            </a:r>
          </a:p>
          <a:p>
            <a:pPr lvl="0" algn="just">
              <a:buFont typeface="Trebuchet MS" panose="020B0603020202020204" pitchFamily="34" charset="0"/>
              <a:buChar char="—"/>
              <a:defRPr/>
            </a:pPr>
            <a:endParaRPr lang="ro-RO" sz="2000" noProof="1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lvl="0" indent="0" algn="just">
              <a:buNone/>
              <a:defRPr/>
            </a:pPr>
            <a:endParaRPr lang="ro-RO" sz="2000" noProof="1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lvl="0" indent="0" algn="just">
              <a:buNone/>
              <a:defRPr/>
            </a:pPr>
            <a:endParaRPr lang="ro-RO" sz="2000" noProof="1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ro-RO" sz="2000" noProof="1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ro-RO" sz="2000" noProof="1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o-RO" sz="2000" noProof="1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o-RO" sz="2000" noProof="1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ro-RO" sz="2000" noProof="1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51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24606"/>
            <a:ext cx="7886700" cy="407988"/>
          </a:xfrm>
        </p:spPr>
        <p:txBody>
          <a:bodyPr>
            <a:noAutofit/>
          </a:bodyPr>
          <a:lstStyle/>
          <a:p>
            <a:pPr algn="ctr"/>
            <a:r>
              <a:rPr lang="ro-RO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Documente de proprietate</a:t>
            </a:r>
            <a:endParaRPr lang="en-US" sz="2400" noProof="1">
              <a:latin typeface="Trebuchet MS" panose="020B0603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416980" y="599648"/>
            <a:ext cx="8577363" cy="4737056"/>
          </a:xfrm>
        </p:spPr>
        <p:txBody>
          <a:bodyPr numCol="1">
            <a:noAutofit/>
          </a:bodyPr>
          <a:lstStyle/>
          <a:p>
            <a:pPr marL="0" indent="0" algn="just">
              <a:buNone/>
              <a:defRPr/>
            </a:pPr>
            <a:r>
              <a:rPr lang="ro-RO" sz="1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Obligatorii pentru fiecare locație</a:t>
            </a:r>
            <a:r>
              <a:rPr lang="en-US" sz="1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 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(</a:t>
            </a:r>
            <a:r>
              <a:rPr lang="ro-RO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teren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/</a:t>
            </a:r>
            <a:r>
              <a:rPr lang="ro-RO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clădire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/spa</a:t>
            </a:r>
            <a:r>
              <a:rPr lang="ro-RO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țiu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) </a:t>
            </a:r>
            <a:r>
              <a:rPr lang="ro-RO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unde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:</a:t>
            </a:r>
          </a:p>
          <a:p>
            <a:pPr algn="just">
              <a:buFont typeface="Wingdings" panose="05000000000000000000" pitchFamily="2" charset="2"/>
              <a:buChar char="§"/>
              <a:defRPr/>
            </a:pPr>
            <a:r>
              <a:rPr lang="ro-RO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Se execută orice tip de </a:t>
            </a:r>
            <a:r>
              <a:rPr lang="ro-RO" sz="1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lucrări</a:t>
            </a:r>
            <a:r>
              <a:rPr lang="ro-RO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(parte a componentei de infrastructură, bugetate la cap.3. </a:t>
            </a:r>
            <a:r>
              <a:rPr lang="ro-RO" sz="1600" i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Infrastructure</a:t>
            </a:r>
            <a:r>
              <a:rPr lang="ro-RO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) </a:t>
            </a:r>
            <a:endParaRPr lang="ro-RO" sz="1600" i="1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algn="just">
              <a:buFont typeface="Wingdings" panose="05000000000000000000" pitchFamily="2" charset="2"/>
              <a:buChar char="§"/>
              <a:defRPr/>
            </a:pPr>
            <a:r>
              <a:rPr lang="ro-RO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Se instalează/utilizează </a:t>
            </a:r>
            <a:r>
              <a:rPr lang="ro-RO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echipamente </a:t>
            </a:r>
            <a:r>
              <a:rPr lang="ro-RO" sz="1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permanente</a:t>
            </a:r>
            <a:r>
              <a:rPr lang="ro-RO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(</a:t>
            </a:r>
            <a:r>
              <a:rPr lang="ro-RO" sz="1600" dirty="0">
                <a:solidFill>
                  <a:srgbClr val="002060"/>
                </a:solidFill>
                <a:latin typeface="Trebuchet MS" panose="020B0603020202020204" pitchFamily="34" charset="0"/>
              </a:rPr>
              <a:t>parte a componentei de infrastructură) - bugetate la cap.3. </a:t>
            </a:r>
            <a:r>
              <a:rPr lang="ro-RO" sz="1600" i="1" dirty="0">
                <a:solidFill>
                  <a:srgbClr val="002060"/>
                </a:solidFill>
                <a:latin typeface="Trebuchet MS" panose="020B0603020202020204" pitchFamily="34" charset="0"/>
              </a:rPr>
              <a:t>Infrastructure</a:t>
            </a:r>
            <a:endParaRPr lang="ro-RO" sz="1600" i="1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algn="just">
              <a:buFont typeface="Wingdings" panose="05000000000000000000" pitchFamily="2" charset="2"/>
              <a:buChar char="§"/>
              <a:defRPr/>
            </a:pPr>
            <a:r>
              <a:rPr lang="ro-RO" sz="1600" dirty="0">
                <a:solidFill>
                  <a:srgbClr val="002060"/>
                </a:solidFill>
                <a:latin typeface="Trebuchet MS" panose="020B0603020202020204" pitchFamily="34" charset="0"/>
              </a:rPr>
              <a:t>Se instalează/utilizează </a:t>
            </a:r>
            <a:r>
              <a:rPr lang="ro-RO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echipamente cu </a:t>
            </a:r>
            <a:r>
              <a:rPr lang="ro-RO" sz="1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valoare mai mare de 60,000 EUR </a:t>
            </a:r>
            <a:r>
              <a:rPr lang="ro-RO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(care nu sunt parte a infrastructurii)</a:t>
            </a:r>
          </a:p>
          <a:p>
            <a:pPr marL="0" indent="0" algn="just">
              <a:buNone/>
              <a:defRPr/>
            </a:pPr>
            <a:endParaRPr lang="ro-RO" sz="600" b="1" dirty="0" smtClean="0">
              <a:solidFill>
                <a:srgbClr val="C00000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  <a:defRPr/>
            </a:pPr>
            <a:r>
              <a:rPr lang="ro-RO" sz="1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Schimbarea locației nu este permisă pe parcursul evaluării. </a:t>
            </a:r>
          </a:p>
          <a:p>
            <a:pPr marL="0" lvl="0" indent="0" algn="just">
              <a:buNone/>
              <a:defRPr/>
            </a:pPr>
            <a:endParaRPr lang="ro-RO" sz="600" b="1" dirty="0" smtClean="0">
              <a:solidFill>
                <a:srgbClr val="C00000"/>
              </a:solidFill>
              <a:latin typeface="Trebuchet MS" panose="020B0603020202020204" pitchFamily="34" charset="0"/>
            </a:endParaRPr>
          </a:p>
          <a:p>
            <a:pPr marL="0" lvl="0" indent="0" algn="just">
              <a:buNone/>
              <a:defRPr/>
            </a:pPr>
            <a:r>
              <a:rPr lang="ro-RO" sz="1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Per partener &amp;</a:t>
            </a:r>
            <a:r>
              <a:rPr lang="ro-RO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r>
              <a:rPr lang="ro-RO" sz="1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per locație</a:t>
            </a:r>
            <a:r>
              <a:rPr lang="ro-RO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, verificați dacă documentele arată că:</a:t>
            </a:r>
          </a:p>
          <a:p>
            <a:pPr marL="457200" lvl="0" indent="-457200" algn="just">
              <a:buFont typeface="+mj-lt"/>
              <a:buAutoNum type="alphaLcParenR"/>
              <a:defRPr/>
            </a:pPr>
            <a:r>
              <a:rPr lang="ro-RO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Dreptul </a:t>
            </a:r>
            <a:r>
              <a:rPr lang="ro-RO" sz="1600" i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(proprietate, închiriere, concesiune, administrare etc.) </a:t>
            </a:r>
            <a:r>
              <a:rPr lang="ro-RO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asupra locației este deținut </a:t>
            </a:r>
            <a:r>
              <a:rPr lang="ro-RO" sz="16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direct de partener </a:t>
            </a:r>
            <a:r>
              <a:rPr lang="ro-RO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și nu există </a:t>
            </a:r>
            <a:r>
              <a:rPr lang="ro-RO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o altă </a:t>
            </a:r>
            <a:r>
              <a:rPr lang="ro-RO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entitate </a:t>
            </a:r>
            <a:r>
              <a:rPr lang="ro-RO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cu drepturi </a:t>
            </a:r>
            <a:r>
              <a:rPr lang="ro-RO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asupra locației respective. </a:t>
            </a:r>
          </a:p>
          <a:p>
            <a:pPr marL="457200" lvl="0" indent="-457200" algn="just">
              <a:buFont typeface="+mj-lt"/>
              <a:buAutoNum type="alphaLcParenR"/>
              <a:defRPr/>
            </a:pPr>
            <a:r>
              <a:rPr lang="ro-RO" sz="16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Datele de identificare </a:t>
            </a:r>
            <a:r>
              <a:rPr lang="ro-RO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a </a:t>
            </a:r>
            <a:r>
              <a:rPr lang="ro-RO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locației sunt aceleași în toate documentele </a:t>
            </a:r>
            <a:r>
              <a:rPr lang="ro-RO" sz="1600" dirty="0">
                <a:solidFill>
                  <a:srgbClr val="002060"/>
                </a:solidFill>
                <a:latin typeface="Trebuchet MS" panose="020B0603020202020204" pitchFamily="34" charset="0"/>
              </a:rPr>
              <a:t>depuse (</a:t>
            </a:r>
            <a:r>
              <a:rPr lang="ro-RO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acte juridice </a:t>
            </a:r>
            <a:r>
              <a:rPr lang="ro-RO" sz="1600" dirty="0">
                <a:solidFill>
                  <a:srgbClr val="002060"/>
                </a:solidFill>
                <a:latin typeface="Trebuchet MS" panose="020B0603020202020204" pitchFamily="34" charset="0"/>
              </a:rPr>
              <a:t>și extrase din registrele publice</a:t>
            </a:r>
            <a:r>
              <a:rPr lang="ro-RO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).</a:t>
            </a:r>
          </a:p>
          <a:p>
            <a:pPr marL="457200" lvl="0" indent="-457200" algn="just">
              <a:buFont typeface="+mj-lt"/>
              <a:buAutoNum type="alphaLcParenR"/>
              <a:defRPr/>
            </a:pPr>
            <a:r>
              <a:rPr lang="ro-RO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Dacă nu este proprietarul locației (</a:t>
            </a:r>
            <a:r>
              <a:rPr lang="ro-RO" sz="1600" i="1" dirty="0">
                <a:solidFill>
                  <a:srgbClr val="002060"/>
                </a:solidFill>
                <a:latin typeface="Trebuchet MS" panose="020B0603020202020204" pitchFamily="34" charset="0"/>
              </a:rPr>
              <a:t>închiriere, concesiune, administrare etc</a:t>
            </a:r>
            <a:r>
              <a:rPr lang="ro-RO" sz="1600" i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.)</a:t>
            </a:r>
            <a:r>
              <a:rPr lang="ro-RO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, </a:t>
            </a:r>
            <a:r>
              <a:rPr lang="ro-RO" sz="16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declarația </a:t>
            </a:r>
            <a:r>
              <a:rPr lang="ro-RO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proprietarului asupra aspectelor indicate în Ghidul solicitanților trebuie să fie depusă împreună cu documentele adiționale.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1800" dirty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297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0437" y="800100"/>
            <a:ext cx="7885670" cy="1887562"/>
          </a:xfrm>
        </p:spPr>
        <p:txBody>
          <a:bodyPr>
            <a:normAutofit/>
          </a:bodyPr>
          <a:lstStyle/>
          <a:p>
            <a:r>
              <a:rPr lang="ro-RO" b="1" dirty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Vă mulțumim pentru atenție</a:t>
            </a:r>
            <a:r>
              <a:rPr lang="en-GB" b="1" dirty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!</a:t>
            </a:r>
          </a:p>
          <a:p>
            <a:r>
              <a:rPr lang="ro-RO" b="1" dirty="0">
                <a:solidFill>
                  <a:srgbClr val="002060"/>
                </a:solidFill>
                <a:latin typeface="Trebuchet MS" panose="020B0603020202020204" pitchFamily="34" charset="0"/>
              </a:rPr>
              <a:t>Vă rugăm să verificați </a:t>
            </a:r>
            <a:r>
              <a:rPr lang="en-US" b="1" dirty="0">
                <a:solidFill>
                  <a:srgbClr val="002060"/>
                </a:solidFill>
                <a:latin typeface="Trebuchet MS" panose="020B0603020202020204" pitchFamily="34" charset="0"/>
              </a:rPr>
              <a:t>periodic </a:t>
            </a:r>
            <a:r>
              <a:rPr lang="ro-RO" b="1" dirty="0">
                <a:solidFill>
                  <a:srgbClr val="002060"/>
                </a:solidFill>
                <a:latin typeface="Trebuchet MS" panose="020B0603020202020204" pitchFamily="34" charset="0"/>
              </a:rPr>
              <a:t>noutățile postate pe site-ul oficial al Programului  </a:t>
            </a:r>
          </a:p>
          <a:p>
            <a:r>
              <a:rPr lang="en-US" b="1" dirty="0">
                <a:solidFill>
                  <a:srgbClr val="002060"/>
                </a:solidFill>
                <a:latin typeface="Trebuchet MS" panose="020B0603020202020204" pitchFamily="34" charset="0"/>
                <a:hlinkClick r:id="rId2"/>
              </a:rPr>
              <a:t>http://www.ro-ua.net/en/</a:t>
            </a:r>
            <a:endParaRPr lang="en-GB" b="1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endParaRPr lang="en-US" b="1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just"/>
            <a:endParaRPr lang="en-US" dirty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50553" y="2924867"/>
            <a:ext cx="808543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o-RO" sz="2000" b="1" dirty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Secretariatul Tehnic Comun </a:t>
            </a:r>
          </a:p>
          <a:p>
            <a:pPr algn="ctr"/>
            <a:r>
              <a:rPr lang="ro-RO" sz="2000" b="1" dirty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Biroul Regional pentru Cooperare Tranfrontalieră </a:t>
            </a:r>
          </a:p>
          <a:p>
            <a:pPr algn="ctr"/>
            <a:r>
              <a:rPr lang="ro-RO" sz="2000" b="1" dirty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pentru granița România – Ucraina </a:t>
            </a:r>
          </a:p>
          <a:p>
            <a:pPr algn="ctr"/>
            <a:endParaRPr lang="ro-RO" sz="2000" b="1" dirty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o-RO" sz="2000" b="1" dirty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Strada Bistriței </a:t>
            </a:r>
            <a:r>
              <a:rPr lang="en-US" sz="2000" b="1" dirty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8A, 720274 Suceava, </a:t>
            </a:r>
            <a:r>
              <a:rPr lang="ro-RO" sz="2000" b="1" dirty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România</a:t>
            </a:r>
            <a:endParaRPr lang="en-US" sz="2000" dirty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000" dirty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  <a:hlinkClick r:id="rId3"/>
              </a:rPr>
              <a:t>info.ro-ua@brctsuceava.ro</a:t>
            </a:r>
            <a:r>
              <a:rPr lang="en-US" sz="2000" dirty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1548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448074"/>
            <a:ext cx="7886700" cy="407988"/>
          </a:xfrm>
        </p:spPr>
        <p:txBody>
          <a:bodyPr>
            <a:noAutofit/>
          </a:bodyPr>
          <a:lstStyle/>
          <a:p>
            <a:pPr algn="ctr"/>
            <a:r>
              <a:rPr lang="ro-RO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Componenta de infrastructură</a:t>
            </a:r>
            <a:endParaRPr lang="ro-RO" sz="2400" noProof="1">
              <a:latin typeface="Trebuchet MS" panose="020B0603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327212" y="1409252"/>
            <a:ext cx="8489576" cy="5129661"/>
          </a:xfrm>
        </p:spPr>
        <p:txBody>
          <a:bodyPr numCol="1">
            <a:noAutofit/>
          </a:bodyPr>
          <a:lstStyle/>
          <a:p>
            <a:pPr marL="0" indent="0">
              <a:buNone/>
            </a:pPr>
            <a:r>
              <a:rPr lang="ro-RO" sz="2000" b="1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Infrastructura</a:t>
            </a:r>
            <a:r>
              <a:rPr lang="ro-RO" sz="2000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 = lucrări </a:t>
            </a:r>
            <a:r>
              <a:rPr lang="ro-RO" sz="20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permanente</a:t>
            </a:r>
            <a:r>
              <a:rPr lang="ro-RO" sz="2000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 și/ sau </a:t>
            </a:r>
            <a:r>
              <a:rPr lang="ro-RO" sz="20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instalare </a:t>
            </a:r>
            <a:r>
              <a:rPr lang="ro-RO" sz="20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permanentă </a:t>
            </a:r>
            <a:r>
              <a:rPr lang="ro-RO" sz="2000" noProof="1">
                <a:solidFill>
                  <a:srgbClr val="002060"/>
                </a:solidFill>
                <a:latin typeface="Trebuchet MS" panose="020B0603020202020204" pitchFamily="34" charset="0"/>
              </a:rPr>
              <a:t>de echipamente care contribuie la cel puțin </a:t>
            </a:r>
            <a:r>
              <a:rPr lang="en-US" sz="2000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un </a:t>
            </a:r>
            <a:r>
              <a:rPr lang="en-US" sz="2000" i="1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Programme Output </a:t>
            </a:r>
            <a:r>
              <a:rPr lang="ro-RO" sz="2000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adresat </a:t>
            </a:r>
            <a:r>
              <a:rPr lang="ro-RO" sz="2000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specific de proiect. </a:t>
            </a:r>
          </a:p>
          <a:p>
            <a:pPr marL="0" indent="0">
              <a:buNone/>
            </a:pPr>
            <a:endParaRPr lang="ro-RO" sz="2000" b="1" noProof="1" smtClean="0">
              <a:solidFill>
                <a:srgbClr val="C00000"/>
              </a:solidFill>
              <a:latin typeface="Trebuchet MS" panose="020B0603020202020204" pitchFamily="34" charset="0"/>
            </a:endParaRPr>
          </a:p>
          <a:p>
            <a:pPr marL="0" indent="0">
              <a:buNone/>
            </a:pPr>
            <a:r>
              <a:rPr lang="ro-RO" sz="20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Infrastructura (lucrări &amp; echipamente) trebuie să fie descrisă în întregime în Studiul de Fezabilitate. </a:t>
            </a:r>
          </a:p>
          <a:p>
            <a:pPr marL="0" indent="0">
              <a:buNone/>
            </a:pPr>
            <a:endParaRPr lang="ro-RO" sz="2000" noProof="1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>
              <a:buNone/>
            </a:pPr>
            <a:r>
              <a:rPr lang="ro-RO" sz="2000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Achiziția de echipamente și dotări care </a:t>
            </a:r>
            <a:r>
              <a:rPr lang="ro-RO" sz="2000" b="1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nu presupun instalare permanentă nu este considerată infrastructură.</a:t>
            </a:r>
            <a:r>
              <a:rPr lang="ro-RO" sz="2000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endParaRPr lang="ro-RO" sz="2000" b="1" noProof="1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ro-RO" sz="2000" b="1" noProof="1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ro-RO" sz="2000" b="1" noProof="1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o-RO" sz="2000" b="1" noProof="1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o-RO" sz="2000" b="1" noProof="1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ro-RO" sz="2000" b="1" noProof="1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02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94553" y="448074"/>
            <a:ext cx="8725711" cy="407988"/>
          </a:xfrm>
        </p:spPr>
        <p:txBody>
          <a:bodyPr>
            <a:noAutofit/>
          </a:bodyPr>
          <a:lstStyle/>
          <a:p>
            <a:pPr algn="ctr"/>
            <a:r>
              <a:rPr lang="ro-RO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Documente adiționale conform Ghidului solicitanților</a:t>
            </a:r>
            <a:endParaRPr lang="en-US" sz="2400" noProof="1">
              <a:latin typeface="Trebuchet MS" panose="020B0603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327212" y="1662913"/>
            <a:ext cx="8489576" cy="4614612"/>
          </a:xfrm>
        </p:spPr>
        <p:txBody>
          <a:bodyPr numCol="1">
            <a:noAutofit/>
          </a:bodyPr>
          <a:lstStyle/>
          <a:p>
            <a:pPr marL="0" indent="0" algn="just">
              <a:buNone/>
              <a:defRPr/>
            </a:pPr>
            <a:endParaRPr lang="en-US" b="1" dirty="0" smtClean="0">
              <a:solidFill>
                <a:srgbClr val="C00000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  <a:defRPr/>
            </a:pPr>
            <a:r>
              <a:rPr lang="en-US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1) </a:t>
            </a:r>
            <a:r>
              <a:rPr lang="ro-RO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Studiu </a:t>
            </a:r>
            <a:r>
              <a:rPr lang="ro-RO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de fezabilitate pentru infrastructură</a:t>
            </a:r>
            <a:endParaRPr lang="en-US" b="1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  <a:defRPr/>
            </a:pPr>
            <a:r>
              <a:rPr lang="en-US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2) </a:t>
            </a:r>
            <a:r>
              <a:rPr lang="ro-RO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Evaluarea impactului asupra mediului</a:t>
            </a:r>
            <a:endParaRPr lang="en-US" b="1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  <a:defRPr/>
            </a:pPr>
            <a:r>
              <a:rPr lang="en-US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3) </a:t>
            </a:r>
            <a:r>
              <a:rPr lang="ro-RO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Documente </a:t>
            </a:r>
            <a:r>
              <a:rPr lang="ro-RO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de proprietate</a:t>
            </a:r>
            <a:endParaRPr lang="en-US" b="1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lvl="0" indent="0" algn="just">
              <a:buNone/>
              <a:defRPr/>
            </a:pPr>
            <a:endParaRPr lang="en-US" b="1" dirty="0" smtClean="0">
              <a:solidFill>
                <a:srgbClr val="C00000"/>
              </a:solidFill>
              <a:latin typeface="Trebuchet MS" panose="020B0603020202020204" pitchFamily="34" charset="0"/>
            </a:endParaRPr>
          </a:p>
          <a:p>
            <a:pPr marL="0" lvl="0" indent="0" algn="just">
              <a:buNone/>
              <a:defRPr/>
            </a:pPr>
            <a:endParaRPr lang="en-US" b="1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b="1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b="1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b="1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b="1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b="1" dirty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757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228600"/>
            <a:ext cx="7886700" cy="407988"/>
          </a:xfrm>
        </p:spPr>
        <p:txBody>
          <a:bodyPr>
            <a:noAutofit/>
          </a:bodyPr>
          <a:lstStyle/>
          <a:p>
            <a:pPr algn="ctr"/>
            <a:r>
              <a:rPr lang="ro-RO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Studiul de fezabilitate </a:t>
            </a:r>
            <a:r>
              <a:rPr lang="en-US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1/12</a:t>
            </a:r>
            <a:endParaRPr lang="en-US" sz="2400" noProof="1">
              <a:latin typeface="Trebuchet MS" panose="020B0603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239664" y="870052"/>
            <a:ext cx="8489576" cy="4614612"/>
          </a:xfrm>
        </p:spPr>
        <p:txBody>
          <a:bodyPr numCol="1">
            <a:noAutofit/>
          </a:bodyPr>
          <a:lstStyle/>
          <a:p>
            <a:pPr marL="0" indent="0" algn="just">
              <a:buNone/>
              <a:defRPr/>
            </a:pPr>
            <a:r>
              <a:rPr lang="ro-RO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Va fi </a:t>
            </a:r>
            <a:r>
              <a:rPr lang="ro-RO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depus </a:t>
            </a:r>
            <a:r>
              <a:rPr lang="ro-RO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de </a:t>
            </a:r>
            <a:r>
              <a:rPr lang="ro-RO" sz="18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fiecare partener </a:t>
            </a:r>
            <a:r>
              <a:rPr lang="ro-RO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care execută o parte a componentei de infrastructură</a:t>
            </a:r>
            <a:r>
              <a:rPr lang="en-US" sz="18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r>
              <a:rPr lang="en-US" sz="1800" dirty="0" smtClean="0">
                <a:solidFill>
                  <a:srgbClr val="C00000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</a:t>
            </a:r>
            <a:r>
              <a:rPr lang="en-US" sz="1800" dirty="0" smtClean="0">
                <a:solidFill>
                  <a:srgbClr val="002060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 </a:t>
            </a:r>
            <a:r>
              <a:rPr lang="ro-RO" sz="1800" dirty="0" smtClean="0">
                <a:solidFill>
                  <a:srgbClr val="002060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are costuri bugetate la cap. 3 </a:t>
            </a:r>
            <a:r>
              <a:rPr lang="en-US" sz="1800" i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Infrastructure</a:t>
            </a:r>
            <a:r>
              <a:rPr 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endParaRPr lang="en-US" sz="1800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  <a:defRPr/>
            </a:pPr>
            <a:r>
              <a:rPr lang="ro-RO" sz="18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Situații posibile:</a:t>
            </a:r>
          </a:p>
          <a:p>
            <a:pPr marL="796925" indent="-339725" algn="just">
              <a:buFont typeface="Trebuchet MS" panose="020B0603020202020204" pitchFamily="34" charset="0"/>
              <a:buChar char="—"/>
              <a:defRPr/>
            </a:pPr>
            <a:r>
              <a:rPr lang="ro-RO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Un studiu de fezabilitate per proiect </a:t>
            </a:r>
            <a:r>
              <a:rPr lang="ro-RO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(descrie </a:t>
            </a:r>
            <a:r>
              <a:rPr 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integral </a:t>
            </a:r>
            <a:r>
              <a:rPr lang="ro-RO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component</a:t>
            </a:r>
            <a:r>
              <a:rPr 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a</a:t>
            </a:r>
            <a:r>
              <a:rPr lang="ro-RO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r>
              <a:rPr lang="ro-RO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de </a:t>
            </a:r>
            <a:r>
              <a:rPr lang="ro-RO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infrastructură)</a:t>
            </a:r>
            <a:endParaRPr lang="ro-RO" sz="18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796925" indent="-339725" algn="just">
              <a:buFont typeface="Trebuchet MS" panose="020B0603020202020204" pitchFamily="34" charset="0"/>
              <a:buChar char="—"/>
              <a:defRPr/>
            </a:pPr>
            <a:r>
              <a:rPr lang="ro-RO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Studii de fezabilitate separate, pregătite de fiecare partener care execută o parte a componentei de infrastructură (fiecare SF trebuie să fie în concordanță cu conținutul cadru din Anexa F)</a:t>
            </a:r>
          </a:p>
          <a:p>
            <a:pPr marL="0" lvl="0" indent="0" algn="just">
              <a:buNone/>
              <a:defRPr/>
            </a:pPr>
            <a:endParaRPr lang="ro-RO" sz="18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  <a:defRPr/>
            </a:pPr>
            <a:r>
              <a:rPr lang="ro-RO" sz="18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Conținutul studiului de fezabilitate </a:t>
            </a:r>
            <a:r>
              <a:rPr lang="ro-RO" sz="1800" dirty="0" smtClean="0">
                <a:solidFill>
                  <a:srgbClr val="C00000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</a:t>
            </a:r>
            <a:r>
              <a:rPr lang="ro-RO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Anexa F la Ghidul solicitanților (conținut principal = conținut minim)</a:t>
            </a:r>
          </a:p>
          <a:p>
            <a:pPr marL="0" indent="0" algn="just">
              <a:buNone/>
              <a:defRPr/>
            </a:pPr>
            <a:endParaRPr lang="ro-RO" sz="18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  <a:defRPr/>
            </a:pPr>
            <a:r>
              <a:rPr lang="ro-RO" sz="18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Notă pentru partenerii din România</a:t>
            </a:r>
            <a:r>
              <a:rPr lang="ro-RO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– Anexa F este în conformitate cu prevederile </a:t>
            </a:r>
            <a:r>
              <a:rPr 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H</a:t>
            </a:r>
            <a:r>
              <a:rPr lang="ro-RO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G </a:t>
            </a:r>
            <a:r>
              <a:rPr lang="ro-RO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nr. 907/2016</a:t>
            </a:r>
          </a:p>
          <a:p>
            <a:pPr marL="0" lvl="0" indent="0" algn="just">
              <a:buNone/>
              <a:defRPr/>
            </a:pPr>
            <a:endParaRPr lang="en-US" sz="18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lvl="0" indent="0" algn="just">
              <a:buNone/>
              <a:defRPr/>
            </a:pPr>
            <a:endParaRPr lang="en-US" sz="18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1800" dirty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63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228600"/>
            <a:ext cx="7886700" cy="407988"/>
          </a:xfrm>
        </p:spPr>
        <p:txBody>
          <a:bodyPr>
            <a:noAutofit/>
          </a:bodyPr>
          <a:lstStyle/>
          <a:p>
            <a:pPr algn="ctr"/>
            <a:r>
              <a:rPr lang="ro-RO" sz="2400" b="1" noProof="1">
                <a:solidFill>
                  <a:srgbClr val="C00000"/>
                </a:solidFill>
                <a:latin typeface="Trebuchet MS" panose="020B0603020202020204" pitchFamily="34" charset="0"/>
              </a:rPr>
              <a:t>Studiul de fezabilitate</a:t>
            </a:r>
            <a:r>
              <a:rPr lang="en-US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 2/12</a:t>
            </a:r>
            <a:endParaRPr lang="en-US" sz="2400" noProof="1">
              <a:latin typeface="Trebuchet MS" panose="020B0603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327212" y="1069469"/>
            <a:ext cx="8489576" cy="5208887"/>
          </a:xfrm>
        </p:spPr>
        <p:txBody>
          <a:bodyPr numCol="1">
            <a:noAutofit/>
          </a:bodyPr>
          <a:lstStyle/>
          <a:p>
            <a:pPr marL="0" indent="0" algn="just">
              <a:buNone/>
              <a:defRPr/>
            </a:pPr>
            <a:r>
              <a:rPr lang="en-US" sz="2000" b="1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Cerințe principale </a:t>
            </a:r>
          </a:p>
          <a:p>
            <a:pPr marL="0" indent="0" algn="just">
              <a:buNone/>
              <a:defRPr/>
            </a:pPr>
            <a:endParaRPr lang="en-US" sz="2000" b="1" noProof="1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algn="just">
              <a:buFont typeface="Wingdings" panose="05000000000000000000" pitchFamily="2" charset="2"/>
              <a:buChar char="§"/>
              <a:defRPr/>
            </a:pPr>
            <a:r>
              <a:rPr lang="en-US" sz="2000" b="1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Este coerent și consistent </a:t>
            </a:r>
            <a:r>
              <a:rPr lang="en-US" sz="2000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cu </a:t>
            </a:r>
            <a:r>
              <a:rPr lang="en-US" sz="2000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cererea de finan</a:t>
            </a:r>
            <a:r>
              <a:rPr lang="ro-RO" sz="2000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ț</a:t>
            </a:r>
            <a:r>
              <a:rPr lang="en-US" sz="2000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are </a:t>
            </a:r>
            <a:r>
              <a:rPr lang="en-US" sz="2000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și </a:t>
            </a:r>
            <a:r>
              <a:rPr lang="en-US" sz="2000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anexele </a:t>
            </a:r>
            <a:r>
              <a:rPr lang="ro-RO" sz="2000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sale</a:t>
            </a:r>
            <a:r>
              <a:rPr lang="en-US" sz="2000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.</a:t>
            </a:r>
            <a:endParaRPr lang="en-US" sz="2000" noProof="1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algn="just">
              <a:buFont typeface="Wingdings" panose="05000000000000000000" pitchFamily="2" charset="2"/>
              <a:buChar char="§"/>
              <a:defRPr/>
            </a:pPr>
            <a:r>
              <a:rPr lang="en-US" sz="2000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SF trebuie să includă </a:t>
            </a:r>
            <a:r>
              <a:rPr lang="en-US" sz="2000" b="1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toate lucrările și echipamentele </a:t>
            </a:r>
            <a:r>
              <a:rPr lang="en-US" sz="2000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bugetate la cap. 3. </a:t>
            </a:r>
            <a:r>
              <a:rPr lang="en-US" sz="2000" i="1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Infrastructure</a:t>
            </a:r>
            <a:r>
              <a:rPr lang="en-US" sz="2000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.</a:t>
            </a:r>
          </a:p>
          <a:p>
            <a:pPr algn="just">
              <a:buFont typeface="Wingdings" panose="05000000000000000000" pitchFamily="2" charset="2"/>
              <a:buChar char="§"/>
              <a:defRPr/>
            </a:pPr>
            <a:r>
              <a:rPr lang="en-US" sz="2000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În cazul </a:t>
            </a:r>
            <a:r>
              <a:rPr lang="en-US" sz="2000" b="1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echipamentelor</a:t>
            </a:r>
            <a:r>
              <a:rPr lang="en-US" sz="2000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, </a:t>
            </a:r>
            <a:r>
              <a:rPr lang="en-US" sz="2000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SF </a:t>
            </a:r>
            <a:r>
              <a:rPr lang="en-US" sz="2000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trebuie </a:t>
            </a:r>
            <a:r>
              <a:rPr lang="en-US" sz="2000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să </a:t>
            </a:r>
            <a:r>
              <a:rPr lang="ro-RO" sz="2000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arate explicit faptul că </a:t>
            </a:r>
            <a:r>
              <a:rPr lang="en-US" sz="2000" b="1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necesit</a:t>
            </a:r>
            <a:r>
              <a:rPr lang="ro-RO" sz="2000" b="1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ă</a:t>
            </a:r>
            <a:r>
              <a:rPr lang="en-US" sz="2000" b="1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 instal</a:t>
            </a:r>
            <a:r>
              <a:rPr lang="ro-RO" sz="2000" b="1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are</a:t>
            </a:r>
            <a:r>
              <a:rPr lang="en-US" sz="2000" b="1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 permanent</a:t>
            </a:r>
            <a:r>
              <a:rPr lang="ro-RO" sz="2000" b="1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ă </a:t>
            </a:r>
            <a:r>
              <a:rPr lang="en-US" sz="2000" noProof="1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 </a:t>
            </a:r>
            <a:r>
              <a:rPr lang="en-US" sz="2000" b="1" noProof="1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altfel </a:t>
            </a:r>
            <a:r>
              <a:rPr lang="ro-RO" sz="2000" b="1" noProof="1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costurile</a:t>
            </a:r>
            <a:r>
              <a:rPr lang="en-US" sz="2000" b="1" noProof="1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sz="2000" b="1" noProof="1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nu sunt </a:t>
            </a:r>
            <a:r>
              <a:rPr lang="en-US" sz="2000" b="1" noProof="1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eligibile </a:t>
            </a:r>
            <a:r>
              <a:rPr lang="ro-RO" sz="2000" b="1" noProof="1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l</a:t>
            </a:r>
            <a:r>
              <a:rPr lang="en-US" sz="2000" b="1" noProof="1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 </a:t>
            </a:r>
            <a:r>
              <a:rPr lang="en-US" sz="2000" b="1" noProof="1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infrastructură </a:t>
            </a:r>
            <a:r>
              <a:rPr lang="en-US" sz="2000" noProof="1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 </a:t>
            </a:r>
            <a:r>
              <a:rPr lang="ro-RO" sz="2000" noProof="1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după tăierea costurilor, </a:t>
            </a:r>
            <a:r>
              <a:rPr lang="en-US" sz="2000" noProof="1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valoare</a:t>
            </a:r>
            <a:r>
              <a:rPr lang="ro-RO" sz="2000" noProof="1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</a:t>
            </a:r>
            <a:r>
              <a:rPr lang="en-US" sz="2000" noProof="1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sz="2000" noProof="1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infrastructurii la nivel de </a:t>
            </a:r>
            <a:r>
              <a:rPr lang="en-US" sz="2000" noProof="1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proiect </a:t>
            </a:r>
            <a:r>
              <a:rPr lang="ro-RO" sz="2000" noProof="1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poate</a:t>
            </a:r>
            <a:r>
              <a:rPr lang="en-US" sz="2000" noProof="1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ro-RO" sz="2000" noProof="1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să scadă</a:t>
            </a:r>
            <a:r>
              <a:rPr lang="ro-RO" sz="2000" b="1" noProof="1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sub</a:t>
            </a:r>
            <a:r>
              <a:rPr lang="en-US" sz="2000" b="1" noProof="1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sz="2000" b="1" noProof="1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valoarea minimă admisă (1 MEUR).</a:t>
            </a:r>
            <a:endParaRPr lang="en-US" sz="2000" b="1" noProof="1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algn="just">
              <a:buFont typeface="Wingdings" panose="05000000000000000000" pitchFamily="2" charset="2"/>
              <a:buChar char="§"/>
              <a:defRPr/>
            </a:pPr>
            <a:r>
              <a:rPr lang="en-US" sz="2000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SF trebuie să fie </a:t>
            </a:r>
            <a:r>
              <a:rPr lang="en-US" sz="2000" b="1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valabile,</a:t>
            </a:r>
            <a:r>
              <a:rPr lang="en-US" sz="2000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 în conformitate cu legislația în vigoare sau, dacă nu există asemenea prevederi, nu trebuie să fie mai vechi de 12 luni.  </a:t>
            </a:r>
          </a:p>
          <a:p>
            <a:pPr marL="0" lvl="0" indent="0" algn="just">
              <a:buNone/>
              <a:defRPr/>
            </a:pPr>
            <a:endParaRPr lang="en-US" sz="2000" noProof="1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2000" noProof="1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2000" noProof="1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2000" noProof="1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2000" noProof="1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2000" noProof="1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460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165561"/>
            <a:ext cx="7886700" cy="349725"/>
          </a:xfrm>
        </p:spPr>
        <p:txBody>
          <a:bodyPr>
            <a:noAutofit/>
          </a:bodyPr>
          <a:lstStyle/>
          <a:p>
            <a:pPr algn="ctr"/>
            <a:r>
              <a:rPr lang="ro-RO" sz="2400" b="1" noProof="1">
                <a:solidFill>
                  <a:srgbClr val="C00000"/>
                </a:solidFill>
                <a:latin typeface="Trebuchet MS" panose="020B0603020202020204" pitchFamily="34" charset="0"/>
              </a:rPr>
              <a:t>Studiul de fezabilitate</a:t>
            </a:r>
            <a:r>
              <a:rPr lang="en-US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 3/12</a:t>
            </a:r>
            <a:endParaRPr lang="en-US" sz="2400" noProof="1">
              <a:latin typeface="Trebuchet MS" panose="020B0603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sz="half" idx="1"/>
          </p:nvPr>
        </p:nvSpPr>
        <p:spPr>
          <a:xfrm>
            <a:off x="0" y="1263382"/>
            <a:ext cx="3859449" cy="4351338"/>
          </a:xfrm>
        </p:spPr>
        <p:txBody>
          <a:bodyPr numCol="1"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200" b="1" dirty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R.</a:t>
            </a:r>
            <a:r>
              <a:rPr lang="en-US" sz="1600" b="1" dirty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 </a:t>
            </a:r>
            <a:r>
              <a:rPr lang="ro-RO" sz="1600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Verificați proiectul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 – </a:t>
            </a:r>
            <a:r>
              <a:rPr lang="ro-RO" sz="1600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informația trebuie sa fie coerentă și </a:t>
            </a:r>
            <a:r>
              <a:rPr lang="ro-RO" sz="1600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consistentă </a:t>
            </a:r>
            <a:r>
              <a:rPr lang="ro-RO" sz="1600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cu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600" dirty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dirty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A.2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 </a:t>
            </a:r>
            <a:r>
              <a:rPr lang="en-US" sz="1600" i="1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Final beneficiaries </a:t>
            </a:r>
            <a:r>
              <a:rPr lang="en-US" sz="1600" dirty="0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 </a:t>
            </a:r>
            <a:r>
              <a:rPr lang="ro-RO" sz="1600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beneficiarii infrastructurii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dirty="0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C.1.2 &amp; C.1.4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 </a:t>
            </a:r>
            <a:r>
              <a:rPr lang="en-US" sz="1600" i="1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Project relevance and the expected cross border impact </a:t>
            </a:r>
            <a:r>
              <a:rPr lang="en-US" sz="1600" dirty="0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ro-RO" sz="1600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necesitatea infrastructurii</a:t>
            </a:r>
            <a:endParaRPr lang="en-US" sz="16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dirty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C.3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 </a:t>
            </a:r>
            <a:r>
              <a:rPr lang="en-US" sz="1600" i="1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Project context </a:t>
            </a:r>
            <a:r>
              <a:rPr lang="en-US" sz="1600" dirty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 </a:t>
            </a:r>
            <a:r>
              <a:rPr lang="ro-RO" sz="1600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politici</a:t>
            </a:r>
            <a:r>
              <a:rPr lang="en-US" sz="1600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 </a:t>
            </a:r>
            <a:r>
              <a:rPr lang="ro-RO" sz="1600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și strategii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1800" b="1" dirty="0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GA#4</a:t>
            </a:r>
            <a:r>
              <a:rPr lang="ro-RO" sz="1600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 </a:t>
            </a:r>
            <a:r>
              <a:rPr lang="ro-RO" sz="1600" i="1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Works/infrastructure</a:t>
            </a:r>
            <a:r>
              <a:rPr lang="ro-RO" sz="1600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 </a:t>
            </a:r>
            <a:r>
              <a:rPr lang="ro-RO" sz="1600" dirty="0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 </a:t>
            </a:r>
            <a:r>
              <a:rPr lang="ro-RO" sz="1600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justificarea nevoilor</a:t>
            </a:r>
            <a:endParaRPr lang="ro-RO" sz="1600" dirty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9448" y="1060234"/>
            <a:ext cx="4963537" cy="4319161"/>
          </a:xfrm>
        </p:spPr>
      </p:pic>
      <p:sp>
        <p:nvSpPr>
          <p:cNvPr id="8" name="Oval 7"/>
          <p:cNvSpPr/>
          <p:nvPr/>
        </p:nvSpPr>
        <p:spPr>
          <a:xfrm>
            <a:off x="4044275" y="3660529"/>
            <a:ext cx="1840960" cy="406402"/>
          </a:xfrm>
          <a:prstGeom prst="ellipse">
            <a:avLst/>
          </a:prstGeom>
          <a:noFill/>
          <a:ln w="349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559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143728"/>
            <a:ext cx="7886700" cy="484355"/>
          </a:xfrm>
        </p:spPr>
        <p:txBody>
          <a:bodyPr>
            <a:noAutofit/>
          </a:bodyPr>
          <a:lstStyle/>
          <a:p>
            <a:pPr algn="ctr"/>
            <a:r>
              <a:rPr lang="ro-RO" sz="2400" b="1" noProof="1">
                <a:solidFill>
                  <a:srgbClr val="C00000"/>
                </a:solidFill>
                <a:latin typeface="Trebuchet MS" panose="020B0603020202020204" pitchFamily="34" charset="0"/>
              </a:rPr>
              <a:t>Studiul de fezabilitate</a:t>
            </a:r>
            <a:r>
              <a:rPr lang="en-US" sz="2400" b="1" noProof="1">
                <a:solidFill>
                  <a:srgbClr val="C00000"/>
                </a:solidFill>
                <a:latin typeface="Trebuchet MS" panose="020B0603020202020204" pitchFamily="34" charset="0"/>
              </a:rPr>
              <a:t> 4/12</a:t>
            </a:r>
            <a:endParaRPr lang="en-US" sz="2400" noProof="1">
              <a:latin typeface="Trebuchet MS" panose="020B0603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sz="half" idx="1"/>
          </p:nvPr>
        </p:nvSpPr>
        <p:spPr>
          <a:xfrm>
            <a:off x="0" y="779350"/>
            <a:ext cx="4046706" cy="4856289"/>
          </a:xfrm>
        </p:spPr>
        <p:txBody>
          <a:bodyPr numCol="1">
            <a:noAutofit/>
          </a:bodyPr>
          <a:lstStyle/>
          <a:p>
            <a:pPr marL="0" lvl="0" indent="0" algn="just">
              <a:buNone/>
              <a:defRPr/>
            </a:pPr>
            <a:endParaRPr lang="ro-RO" sz="20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16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Locația infrastructurii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1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(teren și/ sau clădire)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1600" dirty="0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 </a:t>
            </a:r>
            <a:r>
              <a:rPr lang="ro-RO" sz="1600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(</a:t>
            </a:r>
            <a:r>
              <a:rPr lang="ro-RO" sz="1600" dirty="0" smtClean="0">
                <a:solidFill>
                  <a:srgbClr val="002060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per locație) </a:t>
            </a:r>
            <a:r>
              <a:rPr lang="ro-RO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informații cu privire la: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Oraș/localitate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Adresa poștală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Suprafață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Tipul de drepturi asupra locației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o-RO" sz="16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Trebuie să fie cele din: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1800" b="1" dirty="0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Proiect </a:t>
            </a:r>
            <a:r>
              <a:rPr lang="ro-RO" sz="16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GA#4 </a:t>
            </a:r>
            <a:r>
              <a:rPr lang="ro-RO" sz="1600" b="1" i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Works/Infrastructure</a:t>
            </a:r>
            <a:r>
              <a:rPr lang="ro-RO" sz="16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1800" b="1" dirty="0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Documente de proprietate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o-RO" sz="16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2200" b="1" dirty="0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R.</a:t>
            </a:r>
            <a:r>
              <a:rPr lang="ro-RO" sz="1800" b="1" dirty="0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 </a:t>
            </a:r>
            <a:r>
              <a:rPr lang="ro-RO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Dacă există diferențe, furnizați justificări.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2200" b="1" dirty="0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R.</a:t>
            </a:r>
            <a:r>
              <a:rPr lang="ro-RO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Schimbarea locației nu este permisă în timpul evaluării.</a:t>
            </a:r>
            <a:endParaRPr lang="ro-RO" sz="20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o-RO" sz="20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o-RO" sz="20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o-RO" sz="2000" dirty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1900" y="1009359"/>
            <a:ext cx="5370329" cy="4396273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5372707" y="2110902"/>
            <a:ext cx="2886075" cy="408562"/>
          </a:xfrm>
          <a:prstGeom prst="ellipse">
            <a:avLst/>
          </a:prstGeom>
          <a:noFill/>
          <a:ln w="349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031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143728"/>
            <a:ext cx="7886700" cy="484355"/>
          </a:xfrm>
        </p:spPr>
        <p:txBody>
          <a:bodyPr>
            <a:noAutofit/>
          </a:bodyPr>
          <a:lstStyle/>
          <a:p>
            <a:pPr algn="ctr"/>
            <a:r>
              <a:rPr lang="ro-RO" sz="2400" b="1" noProof="1">
                <a:solidFill>
                  <a:srgbClr val="C00000"/>
                </a:solidFill>
                <a:latin typeface="Trebuchet MS" panose="020B0603020202020204" pitchFamily="34" charset="0"/>
              </a:rPr>
              <a:t>Studiul de fezabilitate</a:t>
            </a:r>
            <a:r>
              <a:rPr lang="en-US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 5/12</a:t>
            </a:r>
            <a:endParaRPr lang="en-US" sz="2400" noProof="1">
              <a:latin typeface="Trebuchet MS" panose="020B0603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sz="half" idx="1"/>
          </p:nvPr>
        </p:nvSpPr>
        <p:spPr>
          <a:xfrm>
            <a:off x="68094" y="1285190"/>
            <a:ext cx="3886200" cy="4856289"/>
          </a:xfrm>
        </p:spPr>
        <p:txBody>
          <a:bodyPr numCol="1">
            <a:noAutofit/>
          </a:bodyPr>
          <a:lstStyle/>
          <a:p>
            <a:pPr marL="0" lvl="0" indent="0" algn="just">
              <a:buNone/>
              <a:defRPr/>
            </a:pPr>
            <a:endParaRPr lang="ro-RO" sz="20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16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Caracteristici și parametri</a:t>
            </a:r>
            <a:endParaRPr lang="ro-RO" sz="1600" b="1" dirty="0" smtClean="0">
              <a:solidFill>
                <a:srgbClr val="C00000"/>
              </a:solidFill>
              <a:latin typeface="Trebuchet MS" panose="020B0603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1600" dirty="0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 </a:t>
            </a:r>
            <a:r>
              <a:rPr lang="ro-RO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informația trebuie să fie identică în: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o-RO" sz="1800" b="1" dirty="0" smtClean="0">
              <a:solidFill>
                <a:srgbClr val="C0000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1800" b="1" dirty="0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Proiect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16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GA#4 </a:t>
            </a:r>
            <a:r>
              <a:rPr lang="ro-RO" sz="1600" b="1" i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Works/Infrastructure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1800" b="1" dirty="0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Anexa A.2 </a:t>
            </a:r>
            <a:r>
              <a:rPr lang="ro-RO" sz="1600" b="1" i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Justification of costs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(dacă este cazul)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o-RO" sz="16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o-RO" sz="16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2200" b="1" dirty="0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R.</a:t>
            </a:r>
            <a:r>
              <a:rPr lang="ro-RO" sz="1800" b="1" dirty="0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 </a:t>
            </a:r>
            <a:r>
              <a:rPr lang="ro-RO" sz="1600" dirty="0">
                <a:solidFill>
                  <a:srgbClr val="002060"/>
                </a:solidFill>
                <a:latin typeface="Trebuchet MS" panose="020B0603020202020204" pitchFamily="34" charset="0"/>
              </a:rPr>
              <a:t>Dacă există diferențe, oferiți justificări</a:t>
            </a:r>
            <a:r>
              <a:rPr lang="ro-RO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.</a:t>
            </a:r>
            <a:endParaRPr lang="ro-RO" sz="20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o-RO" sz="20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o-RO" sz="20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o-RO" sz="2000" dirty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19763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6511" y="2233799"/>
            <a:ext cx="5447489" cy="2175069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3612001" y="2883563"/>
            <a:ext cx="3123795" cy="418290"/>
          </a:xfrm>
          <a:prstGeom prst="ellipse">
            <a:avLst/>
          </a:prstGeom>
          <a:noFill/>
          <a:ln w="349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04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75634"/>
            <a:ext cx="7886700" cy="484355"/>
          </a:xfrm>
        </p:spPr>
        <p:txBody>
          <a:bodyPr>
            <a:noAutofit/>
          </a:bodyPr>
          <a:lstStyle/>
          <a:p>
            <a:pPr algn="ctr"/>
            <a:r>
              <a:rPr lang="ro-RO" sz="2400" b="1" noProof="1">
                <a:solidFill>
                  <a:srgbClr val="C00000"/>
                </a:solidFill>
                <a:latin typeface="Trebuchet MS" panose="020B0603020202020204" pitchFamily="34" charset="0"/>
              </a:rPr>
              <a:t>Studiul de fezabilitate</a:t>
            </a:r>
            <a:r>
              <a:rPr lang="en-US" sz="2400" b="1" noProof="1">
                <a:solidFill>
                  <a:srgbClr val="C00000"/>
                </a:solidFill>
                <a:latin typeface="Trebuchet MS" panose="020B0603020202020204" pitchFamily="34" charset="0"/>
              </a:rPr>
              <a:t> 6/12</a:t>
            </a:r>
            <a:endParaRPr lang="en-US" sz="2400" noProof="1">
              <a:latin typeface="Trebuchet MS" panose="020B0603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sz="half" idx="1"/>
          </p:nvPr>
        </p:nvSpPr>
        <p:spPr>
          <a:xfrm>
            <a:off x="136187" y="837718"/>
            <a:ext cx="4057743" cy="4856289"/>
          </a:xfrm>
        </p:spPr>
        <p:txBody>
          <a:bodyPr numCol="1"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600" b="1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Cost</a:t>
            </a:r>
            <a:r>
              <a:rPr lang="ro-RO" sz="16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urile pentru</a:t>
            </a:r>
            <a:r>
              <a:rPr lang="en-US" sz="16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infrastructur</a:t>
            </a:r>
            <a:r>
              <a:rPr lang="ro-RO" sz="16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ă</a:t>
            </a:r>
            <a:r>
              <a:rPr lang="en-US" sz="16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r>
              <a:rPr lang="ro-RO" sz="1600" dirty="0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 </a:t>
            </a:r>
            <a:r>
              <a:rPr lang="ro-RO" sz="1600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trebuie să fie identice cu:</a:t>
            </a:r>
            <a:endParaRPr lang="ro-RO" sz="16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o-RO" sz="1800" b="1" dirty="0" smtClean="0">
              <a:solidFill>
                <a:srgbClr val="C0000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1800" b="1" dirty="0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Proiectul (partea D </a:t>
            </a:r>
            <a:r>
              <a:rPr lang="ro-RO" sz="1800" b="1" i="1" dirty="0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Budget</a:t>
            </a:r>
            <a:r>
              <a:rPr lang="ro-RO" sz="1800" b="1" dirty="0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Bugetele individuale ale partenerilor care execută o parte a componentei de infrastructură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1800" b="1" dirty="0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Anexa A.1 </a:t>
            </a:r>
            <a:r>
              <a:rPr lang="ro-RO" sz="1600" b="1" i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Indicative budget breakdown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1800" b="1" dirty="0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Anexa A.2 </a:t>
            </a:r>
            <a:r>
              <a:rPr lang="ro-RO" sz="1600" b="1" i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Justification of costs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(dacă este cazul)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o-RO" sz="16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2200" b="1" dirty="0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R.</a:t>
            </a:r>
            <a:r>
              <a:rPr lang="ro-RO" sz="1800" b="1" dirty="0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 </a:t>
            </a:r>
            <a:r>
              <a:rPr lang="ro-RO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În cazul în care în SF se prevăd costuri mai mari decât cele estimate inițial, partenerul respectiv va executa complet partea sa de infrastructură, </a:t>
            </a:r>
            <a:r>
              <a:rPr lang="ro-RO" sz="1600" dirty="0">
                <a:solidFill>
                  <a:srgbClr val="002060"/>
                </a:solidFill>
                <a:latin typeface="Trebuchet MS" panose="020B0603020202020204" pitchFamily="34" charset="0"/>
              </a:rPr>
              <a:t>acoperind diferența de </a:t>
            </a:r>
            <a:r>
              <a:rPr lang="ro-RO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cost din surse </a:t>
            </a:r>
            <a:r>
              <a:rPr lang="ro-RO" sz="1600" dirty="0">
                <a:solidFill>
                  <a:srgbClr val="002060"/>
                </a:solidFill>
                <a:latin typeface="Trebuchet MS" panose="020B0603020202020204" pitchFamily="34" charset="0"/>
              </a:rPr>
              <a:t>proprii (altele decât </a:t>
            </a:r>
            <a:r>
              <a:rPr lang="ro-RO" sz="16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bugetul proiectului).</a:t>
            </a:r>
            <a:endParaRPr lang="ro-RO" sz="20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3931" y="2595537"/>
            <a:ext cx="4950069" cy="1937297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3824794" y="2595537"/>
            <a:ext cx="3123795" cy="418290"/>
          </a:xfrm>
          <a:prstGeom prst="ellipse">
            <a:avLst/>
          </a:prstGeom>
          <a:noFill/>
          <a:ln w="349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751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3159</TotalTime>
  <Words>1110</Words>
  <Application>Microsoft Office PowerPoint</Application>
  <PresentationFormat>On-screen Show (4:3)</PresentationFormat>
  <Paragraphs>233</Paragraphs>
  <Slides>19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Trebuchet MS</vt:lpstr>
      <vt:lpstr>Wingdings</vt:lpstr>
      <vt:lpstr>Office Theme</vt:lpstr>
      <vt:lpstr>Programul Operațional Comun România – Ucraina  2014 – 2020      Pregătirea documentelor adiționale   Suceava, 26 iunie 2019 </vt:lpstr>
      <vt:lpstr>Componenta de infrastructură</vt:lpstr>
      <vt:lpstr>Documente adiționale conform Ghidului solicitanților</vt:lpstr>
      <vt:lpstr>Studiul de fezabilitate 1/12</vt:lpstr>
      <vt:lpstr>Studiul de fezabilitate 2/12</vt:lpstr>
      <vt:lpstr>Studiul de fezabilitate 3/12</vt:lpstr>
      <vt:lpstr>Studiul de fezabilitate 4/12</vt:lpstr>
      <vt:lpstr>Studiul de fezabilitate 5/12</vt:lpstr>
      <vt:lpstr>Studiul de fezabilitate 6/12</vt:lpstr>
      <vt:lpstr>Studiul de fezabilitate 7/12</vt:lpstr>
      <vt:lpstr>Studiul de fezabilitate 8/12</vt:lpstr>
      <vt:lpstr>Studiul de fezabilitate 9/12</vt:lpstr>
      <vt:lpstr>Studiul de fezabilitate 10/12</vt:lpstr>
      <vt:lpstr>Studiul de fezabilitate 11/12</vt:lpstr>
      <vt:lpstr>Studiul de fezabilitate 12/12</vt:lpstr>
      <vt:lpstr>Evaluarea impactului asupra mediului (EIA)</vt:lpstr>
      <vt:lpstr>Autorizația de construire  Alte detalii de execuție, aprobări, etc.</vt:lpstr>
      <vt:lpstr>Documente de proprietate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Bogdan Tanasa</dc:creator>
  <cp:lastModifiedBy>brct</cp:lastModifiedBy>
  <cp:revision>323</cp:revision>
  <cp:lastPrinted>2019-06-07T11:15:27Z</cp:lastPrinted>
  <dcterms:created xsi:type="dcterms:W3CDTF">2017-06-21T06:24:46Z</dcterms:created>
  <dcterms:modified xsi:type="dcterms:W3CDTF">2019-06-24T07:57:05Z</dcterms:modified>
</cp:coreProperties>
</file>