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320" r:id="rId4"/>
    <p:sldId id="322" r:id="rId5"/>
    <p:sldId id="314" r:id="rId6"/>
    <p:sldId id="321" r:id="rId7"/>
    <p:sldId id="323" r:id="rId8"/>
    <p:sldId id="32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441" autoAdjust="0"/>
  </p:normalViewPr>
  <p:slideViewPr>
    <p:cSldViewPr snapToGrid="0">
      <p:cViewPr varScale="1">
        <p:scale>
          <a:sx n="79" d="100"/>
          <a:sy n="79" d="100"/>
        </p:scale>
        <p:origin x="148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24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7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6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9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75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371" y="2768777"/>
            <a:ext cx="8161506" cy="2603863"/>
          </a:xfrm>
        </p:spPr>
        <p:txBody>
          <a:bodyPr>
            <a:normAutofit fontScale="90000"/>
          </a:bodyPr>
          <a:lstStyle/>
          <a:p>
            <a: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Programul Operațional Comun România – Ucraina </a:t>
            </a:r>
            <a:b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2014 – 2020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Evaluarea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documentelor adiționale pentru 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proiecte 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HARD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Suceava, </a:t>
            </a:r>
            <a:r>
              <a:rPr lang="ro-RO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26 iunie </a:t>
            </a: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2019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en-US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1335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Evaluarea documentelor adiționale</a:t>
            </a:r>
            <a:endParaRPr lang="ro-RO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985487"/>
            <a:ext cx="8489576" cy="4911175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itchFamily="34" charset="0"/>
              </a:rPr>
              <a:t>De ce? </a:t>
            </a:r>
          </a:p>
          <a:p>
            <a:pPr marL="0" lvl="0" indent="0" algn="just">
              <a:buNone/>
              <a:defRPr/>
            </a:pPr>
            <a:r>
              <a:rPr lang="en-US" sz="1800" noProof="1" smtClean="0">
                <a:solidFill>
                  <a:srgbClr val="002060"/>
                </a:solidFill>
                <a:latin typeface="Trebuchet MS" pitchFamily="34" charset="0"/>
              </a:rPr>
              <a:t>Pentru evaluarea conformității și a calității documentelor adiționale </a:t>
            </a:r>
          </a:p>
          <a:p>
            <a:pPr marL="0" lvl="0" indent="0" algn="just">
              <a:buNone/>
              <a:defRPr/>
            </a:pPr>
            <a:r>
              <a:rPr lang="en-US" sz="1800" noProof="1" smtClean="0">
                <a:solidFill>
                  <a:srgbClr val="002060"/>
                </a:solidFill>
                <a:latin typeface="Trebuchet MS" pitchFamily="34" charset="0"/>
              </a:rPr>
              <a:t>Pentru verificarea informațiilor din documente cu cele </a:t>
            </a:r>
            <a:r>
              <a:rPr lang="en-US" sz="1800" noProof="1" smtClean="0">
                <a:solidFill>
                  <a:srgbClr val="002060"/>
                </a:solidFill>
                <a:latin typeface="Trebuchet MS" pitchFamily="34" charset="0"/>
              </a:rPr>
              <a:t>furnizate deja î</a:t>
            </a:r>
            <a:r>
              <a:rPr lang="en-US" sz="1800" noProof="1" smtClean="0">
                <a:solidFill>
                  <a:srgbClr val="002060"/>
                </a:solidFill>
                <a:latin typeface="Trebuchet MS" pitchFamily="34" charset="0"/>
              </a:rPr>
              <a:t>n proiect</a:t>
            </a: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Pentru ce?</a:t>
            </a:r>
          </a:p>
          <a:p>
            <a:pPr marL="0" indent="0" algn="just">
              <a:buNone/>
              <a:defRPr/>
            </a:pPr>
            <a:r>
              <a:rPr lang="ro-RO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Pregătirea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listel</a:t>
            </a:r>
            <a:r>
              <a:rPr lang="ro-RO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or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finale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cu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proiecte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HARD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ce vor fi finanțate de Program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sau </a:t>
            </a:r>
            <a:r>
              <a:rPr lang="ro-RO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vor fi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incluse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pe listele de rezervă, per prioritate </a:t>
            </a:r>
          </a:p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Cum? </a:t>
            </a:r>
          </a:p>
          <a:p>
            <a:pPr marL="0" indent="0" algn="just">
              <a:buNone/>
              <a:defRPr/>
            </a:pP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Utilizând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grila de evaluare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din Ghidul solicitanților – Proiecte Hard (</a:t>
            </a:r>
            <a:r>
              <a:rPr lang="en-US" sz="18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Anexa J.4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</a:p>
          <a:p>
            <a:pPr marL="0" lvl="0" indent="0" algn="just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Cine?</a:t>
            </a:r>
          </a:p>
          <a:p>
            <a:pPr marL="0" lvl="0" indent="0">
              <a:buNone/>
              <a:defRPr/>
            </a:pP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Asesorii externi   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8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Comitetul de Selecție a Proiectelor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</a:p>
          <a:p>
            <a:pPr marL="0" lvl="0" indent="0">
              <a:buNone/>
              <a:defRPr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>
              <a:buNone/>
              <a:defRPr/>
            </a:pP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		     Comitetul Comun de Monitorizare</a:t>
            </a:r>
          </a:p>
          <a:p>
            <a:pPr marL="0" lvl="0" indent="0" algn="just">
              <a:buNone/>
              <a:defRPr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97106" y="4625670"/>
            <a:ext cx="579120" cy="536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35881"/>
            <a:ext cx="7886700" cy="515307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Grila de evaluare – Anexa J.4</a:t>
            </a:r>
            <a:endParaRPr lang="ro-RO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165196"/>
            <a:ext cx="8489576" cy="4911175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ro-RO" sz="23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r>
              <a:rPr lang="ro-RO" sz="2300" b="1" dirty="0" smtClean="0">
                <a:solidFill>
                  <a:srgbClr val="C00000"/>
                </a:solidFill>
                <a:latin typeface="Trebuchet MS" pitchFamily="34" charset="0"/>
              </a:rPr>
              <a:t>Secțiunea </a:t>
            </a:r>
            <a:r>
              <a:rPr lang="ro-RO" sz="2300" b="1" dirty="0">
                <a:solidFill>
                  <a:srgbClr val="C00000"/>
                </a:solidFill>
                <a:latin typeface="Trebuchet MS" pitchFamily="34" charset="0"/>
              </a:rPr>
              <a:t>1- Evaluarea conformității</a:t>
            </a:r>
            <a:endParaRPr lang="ro-RO" sz="23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r>
              <a:rPr lang="ro-RO" sz="2000" dirty="0">
                <a:solidFill>
                  <a:srgbClr val="002060"/>
                </a:solidFill>
                <a:latin typeface="Trebuchet MS" pitchFamily="34" charset="0"/>
              </a:rPr>
              <a:t>Pentru a verifica dacă documentele </a:t>
            </a:r>
            <a:r>
              <a:rPr lang="ro-RO" sz="2000" dirty="0" smtClean="0">
                <a:solidFill>
                  <a:srgbClr val="002060"/>
                </a:solidFill>
                <a:latin typeface="Trebuchet MS" pitchFamily="34" charset="0"/>
              </a:rPr>
              <a:t>adiționale </a:t>
            </a:r>
            <a:r>
              <a:rPr lang="ro-RO" sz="2000" dirty="0">
                <a:solidFill>
                  <a:srgbClr val="002060"/>
                </a:solidFill>
                <a:latin typeface="Trebuchet MS" pitchFamily="34" charset="0"/>
              </a:rPr>
              <a:t>au fost </a:t>
            </a:r>
            <a:r>
              <a:rPr lang="ro-RO" sz="2000" b="1" dirty="0">
                <a:solidFill>
                  <a:srgbClr val="C00000"/>
                </a:solidFill>
                <a:latin typeface="Trebuchet MS" pitchFamily="34" charset="0"/>
              </a:rPr>
              <a:t>furnizate conform </a:t>
            </a:r>
            <a:r>
              <a:rPr lang="ro-RO" sz="2000" b="1" dirty="0" smtClean="0">
                <a:solidFill>
                  <a:srgbClr val="C00000"/>
                </a:solidFill>
                <a:latin typeface="Trebuchet MS" pitchFamily="34" charset="0"/>
              </a:rPr>
              <a:t>Ghidului</a:t>
            </a:r>
            <a:r>
              <a:rPr lang="ro-RO" sz="2000" dirty="0" smtClean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ro-RO" sz="2000" dirty="0">
                <a:solidFill>
                  <a:srgbClr val="002060"/>
                </a:solidFill>
                <a:latin typeface="Trebuchet MS" pitchFamily="34" charset="0"/>
              </a:rPr>
              <a:t>și sunt corecte (</a:t>
            </a:r>
            <a:r>
              <a:rPr lang="ro-RO" sz="2000" dirty="0" smtClean="0">
                <a:solidFill>
                  <a:srgbClr val="002060"/>
                </a:solidFill>
                <a:latin typeface="Trebuchet MS" pitchFamily="34" charset="0"/>
              </a:rPr>
              <a:t>Da/ Nu/ </a:t>
            </a:r>
            <a:r>
              <a:rPr lang="ro-RO" sz="2000" dirty="0">
                <a:solidFill>
                  <a:srgbClr val="002060"/>
                </a:solidFill>
                <a:latin typeface="Trebuchet MS" pitchFamily="34" charset="0"/>
              </a:rPr>
              <a:t>NA</a:t>
            </a:r>
            <a:r>
              <a:rPr lang="ro-RO" sz="2000" dirty="0" smtClean="0">
                <a:solidFill>
                  <a:srgbClr val="002060"/>
                </a:solidFill>
                <a:latin typeface="Trebuchet MS" pitchFamily="34" charset="0"/>
              </a:rPr>
              <a:t>).</a:t>
            </a:r>
          </a:p>
          <a:p>
            <a:pPr marL="0" lvl="0" indent="0" algn="just">
              <a:buNone/>
              <a:defRPr/>
            </a:pPr>
            <a:endParaRPr lang="ro-RO" sz="23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23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Secțiunea 2- Evaluarea conținutului</a:t>
            </a:r>
          </a:p>
          <a:p>
            <a:pPr marL="0" indent="0" algn="just">
              <a:buNone/>
              <a:defRPr/>
            </a:pP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Pentru a evalua </a:t>
            </a: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coerența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dintre </a:t>
            </a: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proiect și documentele adiționale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(1 punct/ criteriu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max. 10 puncte).</a:t>
            </a:r>
          </a:p>
          <a:p>
            <a:pPr marL="0" indent="0" algn="just">
              <a:buNone/>
              <a:defRPr/>
            </a:pPr>
            <a:endParaRPr lang="ro-RO" sz="23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532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Verificați cu atenție dacă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…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06324" y="914400"/>
            <a:ext cx="8731352" cy="4614612"/>
          </a:xfrm>
        </p:spPr>
        <p:txBody>
          <a:bodyPr numCol="1">
            <a:noAutofit/>
          </a:bodyPr>
          <a:lstStyle/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Datele de identificare ale aplicantului și partenerilor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sunt corecte.</a:t>
            </a:r>
          </a:p>
          <a:p>
            <a:pPr marL="117475" indent="0" algn="just"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Datele de identificare ale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componentei de infrastructură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(denumire, localizare) sunt aceleași cu informațiile furnizate în Proiect. </a:t>
            </a:r>
            <a:endParaRPr lang="ro-RO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117475" indent="0" algn="just">
              <a:buNone/>
              <a:defRPr/>
            </a:pPr>
            <a:endParaRPr lang="ro-RO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S-a respectat </a:t>
            </a: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c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onținutul – cadru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furnizat de Ghid.</a:t>
            </a:r>
          </a:p>
          <a:p>
            <a:pPr marL="117475" indent="0" algn="just"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ocumentele sunt valabile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conform prevederilor din legislația națională în vigoare </a:t>
            </a:r>
            <a:r>
              <a:rPr lang="ro-RO" sz="2000" b="1" i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SAU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î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 cazul în care nu există astfel de prevederi, nu sunt mai vechi de 12 luni (i.e. Studii de fezabilitate, evaluarea impactului asupra mediului, autorizații de construire, etc).</a:t>
            </a:r>
          </a:p>
          <a:p>
            <a:pPr marL="0" indent="0" algn="just"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Tx/>
              <a:buChar char="-"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49" y="368182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Autoverificare…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1/2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46184" y="1244190"/>
            <a:ext cx="8651631" cy="5112161"/>
          </a:xfrm>
        </p:spPr>
        <p:txBody>
          <a:bodyPr numCol="1">
            <a:no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S-au realizat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conexiunile necesare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între Proiect și documentele adiționale.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După execuție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infrastructura va fi complet accesibilă și operațională (ex. deschisă publicului, conectată la utilități, etc.).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Indicatorii tehnici, funcționali și economici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sunt neschimbați (așa cum au fost descriși în Proiect) sau, în cazul unor 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deviații minore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sunt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furnizat justificări solide și coerente.</a:t>
            </a: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ro-RO" sz="22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2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2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2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2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2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2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22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87637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Autoverificare…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2/2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81354" y="931985"/>
            <a:ext cx="8492995" cy="5112161"/>
          </a:xfrm>
        </p:spPr>
        <p:txBody>
          <a:bodyPr numCol="1">
            <a:noAutofit/>
          </a:bodyPr>
          <a:lstStyle/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Nu există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diferențe semnificative între costurile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estimate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 buget (partea D- Proiect)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și cele din studiul de fezabilitate.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 ca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z că există diferențe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: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Tx/>
              <a:buChar char="-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Sunt furnizate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motive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clare și solide;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  <a:buFontTx/>
              <a:buChar char="-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partenerul respectiv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se angajează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că va acoperi costurile suplimentare din surse proprii, altele decât bugetul proiectului (grant și cofinanțare).</a:t>
            </a:r>
          </a:p>
          <a:p>
            <a:pPr marL="0" indent="0" algn="just">
              <a:spcBef>
                <a:spcPts val="600"/>
              </a:spcBef>
              <a:buClr>
                <a:srgbClr val="C00000"/>
              </a:buClr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Lista </a:t>
            </a: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riscurilor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legate de execuția infrastructurii este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completă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și sunt prevăzute </a:t>
            </a:r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măsuri adecvate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pentru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prevenirea/ 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atenuarea acestora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2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49" y="42765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Iar câștigătorul este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…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46183" y="1330094"/>
            <a:ext cx="8651631" cy="5112161"/>
          </a:xfrm>
        </p:spPr>
        <p:txBody>
          <a:bodyPr numCol="1">
            <a:noAutofit/>
          </a:bodyPr>
          <a:lstStyle/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Lista finală a proiectelor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 stabilește în funcție de punctajele finale obținute de proiecte (însumarea punctajelor la etapele de evaluare 2 și 3).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Lista proiectelor selectate se stabilește în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limita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alocării financiare per prioritate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 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Clr>
                <a:srgbClr val="C00000"/>
              </a:buClr>
              <a:buNone/>
              <a:defRPr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Lista de rezervă este valabilă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până la data de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31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decembrie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2021.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spcBef>
                <a:spcPts val="1200"/>
              </a:spcBef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spcBef>
                <a:spcPts val="1200"/>
              </a:spcBef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7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00100"/>
            <a:ext cx="7885670" cy="1887562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>Vă rugăm să verificați </a:t>
            </a:r>
            <a:r>
              <a:rPr lang="en-US" b="1" dirty="0">
                <a:solidFill>
                  <a:srgbClr val="002060"/>
                </a:solidFill>
                <a:latin typeface="Trebuchet MS" panose="020B0603020202020204" pitchFamily="34" charset="0"/>
              </a:rPr>
              <a:t>periodic </a:t>
            </a:r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>noutățile postate pe site-ul oficial al Programului  </a:t>
            </a:r>
          </a:p>
          <a:p>
            <a:r>
              <a:rPr lang="en-US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http://www.ro-ua.net/en/</a:t>
            </a: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Biroul Regional pentru Cooperare Tranfrontalieră </a:t>
            </a: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pentru granița România – Ucraina </a:t>
            </a:r>
          </a:p>
          <a:p>
            <a:pPr algn="ctr"/>
            <a:endParaRPr lang="ro-RO" sz="2000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Strada Bistriței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8A, 720274 Suceava, </a:t>
            </a:r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România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151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2977</TotalTime>
  <Words>492</Words>
  <Application>Microsoft Office PowerPoint</Application>
  <PresentationFormat>On-screen Show (4:3)</PresentationFormat>
  <Paragraphs>94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Trebuchet MS</vt:lpstr>
      <vt:lpstr>Wingdings</vt:lpstr>
      <vt:lpstr>Office Theme</vt:lpstr>
      <vt:lpstr>Programul Operațional Comun România – Ucraina  2014 – 2020     Evaluarea documentelor adiționale pentru proiecte HARD  Suceava, 26 iunie 2019  </vt:lpstr>
      <vt:lpstr>Evaluarea documentelor adiționale</vt:lpstr>
      <vt:lpstr>Grila de evaluare – Anexa J.4</vt:lpstr>
      <vt:lpstr>Verificați cu atenție dacă …</vt:lpstr>
      <vt:lpstr>Autoverificare… 1/2</vt:lpstr>
      <vt:lpstr>Autoverificare… 2/2</vt:lpstr>
      <vt:lpstr>Iar câștigătorul este…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brct</cp:lastModifiedBy>
  <cp:revision>291</cp:revision>
  <dcterms:created xsi:type="dcterms:W3CDTF">2017-06-21T06:24:46Z</dcterms:created>
  <dcterms:modified xsi:type="dcterms:W3CDTF">2019-06-24T08:00:19Z</dcterms:modified>
</cp:coreProperties>
</file>