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310" r:id="rId4"/>
    <p:sldId id="314" r:id="rId5"/>
    <p:sldId id="303" r:id="rId6"/>
    <p:sldId id="307" r:id="rId7"/>
    <p:sldId id="311" r:id="rId8"/>
    <p:sldId id="312" r:id="rId9"/>
    <p:sldId id="315" r:id="rId10"/>
    <p:sldId id="313" r:id="rId11"/>
    <p:sldId id="30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441" autoAdjust="0"/>
  </p:normalViewPr>
  <p:slideViewPr>
    <p:cSldViewPr snapToGrid="0">
      <p:cViewPr varScale="1">
        <p:scale>
          <a:sx n="109" d="100"/>
          <a:sy n="109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202ADE-2A95-4C7B-9AB4-87C1F086D1DB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E4E503-8056-455A-AD1A-012422CC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9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9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35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6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31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84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1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8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@brctsuceava.r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o-ua.ne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448" y="2522592"/>
            <a:ext cx="8161506" cy="2603863"/>
          </a:xfrm>
        </p:spPr>
        <p:txBody>
          <a:bodyPr>
            <a:normAutofit fontScale="90000"/>
          </a:bodyPr>
          <a:lstStyle/>
          <a:p>
            <a: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Programul Operațional Comun România – Ucraina </a:t>
            </a:r>
            <a:b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ro-RO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2014 – 2020</a:t>
            </a:r>
            <a: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</a:br>
            <a:r>
              <a:rPr lang="en-US" sz="3000" b="1" dirty="0" smtClean="0">
                <a:latin typeface="Trebuchet MS" panose="020B0603020202020204" pitchFamily="34" charset="0"/>
              </a:rPr>
              <a:t/>
            </a:r>
            <a:br>
              <a:rPr lang="en-US" sz="3000" b="1" dirty="0" smtClean="0"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Depunerea documentelor adi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ți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onale </a:t>
            </a:r>
            <a:r>
              <a:rPr lang="ro-RO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pentru proiectele 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HARD</a:t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Trebuchet MS" panose="020B0603020202020204" pitchFamily="34" charset="0"/>
              </a:rPr>
              <a:t>Suceava, </a:t>
            </a:r>
            <a:r>
              <a:rPr lang="ro-RO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26 iunie </a:t>
            </a:r>
            <a:r>
              <a:rPr lang="en-US" sz="2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2019</a:t>
            </a:r>
            <a: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</a:br>
            <a:endParaRPr lang="en-US" sz="36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78183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Helpdesk </a:t>
            </a:r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pentru aplicanți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8562" y="1405674"/>
            <a:ext cx="8326876" cy="4730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kumimoji="0" lang="ro-RO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rebuchet MS" panose="020B0603020202020204" pitchFamily="34" charset="0"/>
              </a:rPr>
              <a:t>Prin email la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hlinkClick r:id="rId3"/>
              </a:rPr>
              <a:t>info.ro-ua@brctsuceava.ro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rebuchet MS" panose="020B060302020202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Vă puteți adresa și oficiilor antenă, dar răspunsul se va primi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via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STC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Întrebări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 scris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10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Noiembrie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2019</a:t>
            </a: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Răspunsuri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20 </a:t>
            </a:r>
            <a:r>
              <a:rPr kumimoji="0" lang="ro-RO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 pitchFamily="34" charset="0"/>
              </a:rPr>
              <a:t>Noiembrie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 pitchFamily="34" charset="0"/>
              </a:rPr>
              <a:t>2019</a:t>
            </a:r>
          </a:p>
          <a:p>
            <a:pPr marL="34290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Informațiile de interes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vor fi postate pe site-ul Programului: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4"/>
              </a:rPr>
              <a:t>www.ro-ua.net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553915"/>
            <a:ext cx="7885670" cy="2133747"/>
          </a:xfrm>
        </p:spPr>
        <p:txBody>
          <a:bodyPr>
            <a:normAutofit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Vă rugăm să verificați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periodic 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noutățile postate pe site-ul oficial al Programului  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http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://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0553" y="2924867"/>
            <a:ext cx="80854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</a:p>
          <a:p>
            <a:pPr algn="ctr"/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Biroul Regional pentru Cooperare Tranfrontalieră </a:t>
            </a:r>
          </a:p>
          <a:p>
            <a:pPr algn="ctr"/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pentru granița România – Ucraina </a:t>
            </a:r>
          </a:p>
          <a:p>
            <a:pPr algn="ctr"/>
            <a:endParaRPr lang="ro-RO" sz="2000" b="1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Strada Bistriței </a:t>
            </a:r>
            <a:r>
              <a:rPr lang="en-US" sz="20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8A</a:t>
            </a:r>
            <a:r>
              <a:rPr lang="en-US" sz="20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720274 Suceava, </a:t>
            </a:r>
            <a:r>
              <a:rPr lang="ro-RO" sz="20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România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218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Termene limită de depunere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7824" y="999948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 către aplicant și partneri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.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..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EMS ENI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depunere on-line până la data de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 Decemb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rie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2019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,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ora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4.00 PM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ora României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</a:p>
          <a:p>
            <a:pPr marL="0" indent="0" algn="just">
              <a:buClr>
                <a:srgbClr val="C00000"/>
              </a:buClr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În format tipărit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trimise </a:t>
            </a:r>
            <a:r>
              <a:rPr lang="ro-RO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până la data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6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Decembrie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2019</a:t>
            </a:r>
            <a:r>
              <a:rPr lang="en-US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data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poștei</a:t>
            </a: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sau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data menționată de curier pe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AWB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sau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data confirmării de primire, în cazul depunerii la sediul STC)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 </a:t>
            </a:r>
          </a:p>
          <a:p>
            <a:pPr marL="0" indent="0" algn="just">
              <a:buNone/>
              <a:defRPr/>
            </a:pPr>
            <a:r>
              <a:rPr lang="ro-RO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Î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 ca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zul depunerii la sediul STC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–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termenul limită este 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6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Decembrie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2019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,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ora</a:t>
            </a:r>
            <a:r>
              <a:rPr lang="en-US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rebuchet MS" panose="020B0603020202020204" pitchFamily="34" charset="0"/>
              </a:rPr>
              <a:t>4.00 PM 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ora României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).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16523" y="309298"/>
            <a:ext cx="8397897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Depunerea documentelor adiționale în format tipărit 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1/2 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4844" y="766498"/>
            <a:ext cx="8489576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18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În plic sigilat, la următoarea adresă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: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Secretariat</a:t>
            </a:r>
            <a:r>
              <a:rPr lang="ro-RO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ul Tehnic Comun</a:t>
            </a:r>
            <a:endParaRPr lang="en-US" sz="1800" noProof="1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pt-BR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BIROUL REGIONAL PENTRU COOPERARE TRANSFRONTALIERĂ SUCEAVA</a:t>
            </a:r>
            <a:endParaRPr lang="en-US" sz="1800" noProof="1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Strada Bistriței, nr. 8A, clădirea DAE, etaj 1</a:t>
            </a: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720274 Suceava, 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Rom</a:t>
            </a:r>
            <a:r>
              <a:rPr lang="ro-RO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â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nia</a:t>
            </a:r>
            <a:endParaRPr lang="en-US" sz="1800" noProof="1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ro-RO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Tel.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+40 230 </a:t>
            </a:r>
            <a:r>
              <a:rPr lang="en-US" sz="1800" noProof="1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530049; Fax </a:t>
            </a:r>
            <a:r>
              <a:rPr lang="en-US" sz="1800" noProof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+40 230 530055</a:t>
            </a:r>
          </a:p>
          <a:p>
            <a:pPr marL="0" indent="0" algn="just">
              <a:buNone/>
              <a:defRPr/>
            </a:pP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 </a:t>
            </a:r>
          </a:p>
          <a:p>
            <a:pPr marL="0" indent="0" algn="just">
              <a:buNone/>
              <a:defRPr/>
            </a:pP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Informa</a:t>
            </a:r>
            <a:r>
              <a:rPr lang="ro-RO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ții care trebuie menționate pe plic</a:t>
            </a:r>
            <a:r>
              <a:rPr lang="en-US" sz="18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en-US" sz="18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(ÎN ENGLEZĂ) :</a:t>
            </a: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Numărul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de </a:t>
            </a:r>
            <a:r>
              <a:rPr lang="ro-RO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î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nregistrare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a </a:t>
            </a:r>
            <a:r>
              <a:rPr lang="ro-RO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p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roiectului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(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atribuit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de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EMS-ENI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 urma depunerii </a:t>
            </a: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online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Numărul apelului de proiecte și prioritatea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Titlul proiectului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-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Numele Aplicantului</a:t>
            </a:r>
          </a:p>
          <a:p>
            <a:pPr marL="0" indent="0" algn="just">
              <a:buNone/>
              <a:defRPr/>
            </a:pPr>
            <a:r>
              <a:rPr lang="en-US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98939" y="361417"/>
            <a:ext cx="8475784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>
                <a:solidFill>
                  <a:srgbClr val="C00000"/>
                </a:solidFill>
                <a:latin typeface="Trebuchet MS" panose="020B0603020202020204" pitchFamily="34" charset="0"/>
              </a:rPr>
              <a:t>Depunerea documentelor adiționale în format tipărit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 2/2 </a:t>
            </a:r>
            <a:endParaRPr lang="en-US" sz="2400" b="1" noProof="1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62845" y="1429534"/>
            <a:ext cx="8218310" cy="4614612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endParaRPr lang="en-US" sz="2000" b="1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r>
              <a:rPr lang="ro-RO" sz="20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Conținutul plicului:</a:t>
            </a: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versiunea tipărită a documentelor adiționale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un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DVD</a:t>
            </a:r>
          </a:p>
          <a:p>
            <a:pPr algn="just">
              <a:spcBef>
                <a:spcPts val="600"/>
              </a:spcBef>
              <a:buFontTx/>
              <a:buChar char="-"/>
              <a:defRPr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Documentele salvate pe DVD trebuie să fie identice cu cele tipărite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è"/>
              <a:defRPr/>
            </a:pP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Documentele adiționale tipărite trebuie să fie identice cu cele încărcate în EMS-ENI</a:t>
            </a:r>
          </a:p>
          <a:p>
            <a:pPr marL="0" indent="0" algn="just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en-US" sz="20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0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812651"/>
              </p:ext>
            </p:extLst>
          </p:nvPr>
        </p:nvGraphicFramePr>
        <p:xfrm>
          <a:off x="0" y="8793"/>
          <a:ext cx="9144000" cy="6849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3903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LIST</a:t>
                      </a:r>
                      <a:r>
                        <a:rPr lang="ro-RO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A</a:t>
                      </a: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o-RO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DOCUMENTELOR ADIȚIONALE</a:t>
                      </a:r>
                      <a:endParaRPr lang="ro-RO" sz="16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CERINȚE ADMINISTRATIVE</a:t>
                      </a:r>
                      <a:endParaRPr lang="en-US" sz="1600" b="1" noProof="1">
                        <a:solidFill>
                          <a:schemeClr val="bg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2065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r-FR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Studii de fezabilitate complet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fr-FR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sau echivalent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pt-BR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Anexa F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- Conținutul cadru al</a:t>
                      </a:r>
                      <a:r>
                        <a:rPr lang="pt-BR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Studiu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lui</a:t>
                      </a:r>
                      <a:r>
                        <a:rPr lang="pt-BR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de Fezabilitate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fiecare Partener care execută o parte de a componentei de infrastructură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în limba națională și traducere în engleză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originale sau fotocopii certificate “According to the original”,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ștampilate și semnate de reprezentantul legal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2691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Evaluare impactului asupra mediului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o-RO" sz="1600" b="1" kern="1200" noProof="1" smtClean="0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G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–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Evaluarea impactului asupra mediului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Trebuchet MS" panose="020B060302020202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aceleași cerințe ca mai sus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Dacă legislația națională NU SOLICITĂ/ NU PREVEDE, se furnizează documente relevante care arată că</a:t>
                      </a:r>
                      <a:r>
                        <a:rPr lang="ro-RO" sz="1600" b="1" kern="1200" baseline="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nu este necesară</a:t>
                      </a:r>
                      <a:r>
                        <a:rPr lang="ro-RO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6752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1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Autorizația de construire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aceleași cerințe ca mai sus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numai fotocopii certificate “According to the original”, ștampilate și semnate de reprezentantul legal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endParaRPr lang="en-US" sz="1600" b="1" kern="1200" noProof="1" smtClean="0">
                        <a:solidFill>
                          <a:srgbClr val="C00000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Dacă legislația națională NU SOLICITĂ/ NU PREVEDE, se furnizează documente relevante </a:t>
                      </a:r>
                      <a:r>
                        <a:rPr lang="ro-RO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care arată că</a:t>
                      </a:r>
                      <a:r>
                        <a:rPr lang="ro-RO" sz="1600" b="1" kern="1200" baseline="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nu este necesară</a:t>
                      </a:r>
                      <a:r>
                        <a:rPr lang="en-US" sz="1600" b="1" kern="1200" noProof="1" smtClean="0">
                          <a:solidFill>
                            <a:srgbClr val="C0000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437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Orice alte </a:t>
                      </a:r>
                      <a:r>
                        <a:rPr lang="en-US" sz="1600" b="0" i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documente de execuție, detalii, avize, aprobări, autorizații și acorduri (dacă sunt solicitate de legislația națională și obligatorii pentru execuția infrastructurii)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ngl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eză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se solicită numai fotocopii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certificate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“According to the original”, ștampilate și semnate de reprezentantul legal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249351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4114800"/>
              </a:tblGrid>
              <a:tr h="3483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LIST</a:t>
                      </a:r>
                      <a:r>
                        <a:rPr lang="ro-RO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A</a:t>
                      </a:r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o-RO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DOCUMENTELOR ADIȚIONALE</a:t>
                      </a:r>
                      <a:endParaRPr lang="ro-RO" sz="16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1" smtClean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CERINȚE ADMINISTRATIVE</a:t>
                      </a:r>
                      <a:endParaRPr lang="en-US" sz="1600" b="1" noProof="1">
                        <a:solidFill>
                          <a:schemeClr val="bg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240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Documente juridice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  <a:sym typeface="Wingdings 3" panose="05040102010807070707" pitchFamily="18" charset="2"/>
                        </a:rPr>
                        <a:t>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  <a:sym typeface="Wingdings 3" panose="05040102010807070707" pitchFamily="18" charset="2"/>
                        </a:rPr>
                        <a:t>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drepturi asupra fiecărei locații unde infrastructura ȘI/SAU echipamente peste 60,000 EURO vor fi instalate/ utilizate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(ex: proprietate, închiriere, concesiune, administrare,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per locație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it-IT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iecare dintre parteneri, valabile până cel puțin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în </a:t>
                      </a:r>
                      <a:r>
                        <a:rPr lang="it-IT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2032</a:t>
                      </a: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 limba națională și traducere în engleză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otocopii certificate “</a:t>
                      </a:r>
                      <a:r>
                        <a:rPr lang="en-US" sz="16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According to the original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”, ștampilate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și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semnate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 reprezentantul legal</a:t>
                      </a: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74808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Documente privind înregistrarea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în registrele publice relevante a fiecărei locații unde  infrastructura ȘI/SAU echipamente peste 60,000 EURO vor fi instalate/ utilizate</a:t>
                      </a:r>
                      <a:endParaRPr lang="ro-RO" sz="1600" b="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sz="600" b="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aceleași cerințe ca mai sus</a:t>
                      </a: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93128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Declarații*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că fiecare locație (teren/clădire/spațiu) cu infrastructură ȘI/SAU echipamente peste 60,000 EURO este liber de sarcini, nu face obiectul unui litigiu sau creanțe în conformitate cu legislația națională relevantă</a:t>
                      </a:r>
                      <a:endParaRPr lang="ro-RO" sz="1600" b="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 către proprietarul terenului/ clădirii/ spațiului</a:t>
                      </a:r>
                      <a:endParaRPr lang="en-US" sz="1400" i="1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it-IT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iecare dintre parteneri</a:t>
                      </a:r>
                      <a:endParaRPr lang="ro-RO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 limba națională și traducere în engleză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otocopii certificate “</a:t>
                      </a:r>
                      <a:r>
                        <a:rPr lang="en-US" sz="16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According to the original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”, ștampilate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și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semnate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 reprezentantul legal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17680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Acordul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proprietarului terenului/ clădirii/ spațiului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precizând faptul că infrastructura poate fi executată și/ sau echipamentele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peste 60,000 EUR pot fi instalate/ utilizate </a:t>
                      </a:r>
                      <a:endParaRPr lang="en-US" sz="1600" kern="1200" baseline="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ro-RO" sz="1600" b="0" i="0" u="none" strike="noStrike" kern="1200" cap="none" spc="0" normalizeH="0" baseline="0" noProof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i="1" kern="1200" baseline="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în cazul în care Partenerul respectiv nu este proprietarul terenului/ clădirii/ spațiului</a:t>
                      </a:r>
                      <a:endParaRPr lang="en-US" sz="1400" i="1" kern="1200" baseline="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it-IT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iecare dintre parteneri</a:t>
                      </a:r>
                      <a:endParaRPr lang="ro-RO" sz="1600" kern="1200" noProof="1" smtClean="0">
                        <a:solidFill>
                          <a:srgbClr val="002060"/>
                        </a:solidFill>
                        <a:effectLst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n limba națională și traducere în engleză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otocopii certificate “</a:t>
                      </a:r>
                      <a:r>
                        <a:rPr lang="en-US" sz="1600" i="1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According to the original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”, ștampilate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și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semnate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de reprezentantul legal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535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Atenție la</a:t>
            </a:r>
            <a:r>
              <a:rPr lang="en-US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…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06324" y="733703"/>
            <a:ext cx="8731352" cy="4614612"/>
          </a:xfrm>
        </p:spPr>
        <p:txBody>
          <a:bodyPr numCol="1">
            <a:noAutofit/>
          </a:bodyPr>
          <a:lstStyle/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Documentele încărcate în EMS-ENI sunt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identice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cu cele trimise în versiune tipărită.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Organizați documentele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încărcate </a:t>
            </a:r>
            <a:r>
              <a:rPr lang="ro-RO" sz="1800" dirty="0">
                <a:solidFill>
                  <a:srgbClr val="002060"/>
                </a:solidFill>
                <a:latin typeface="Trebuchet MS" panose="020B0603020202020204" pitchFamily="34" charset="0"/>
              </a:rPr>
              <a:t>în EMS-ENI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astfel încât să fie ușor identificabile –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recomandabil per categorie și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per partener</a:t>
            </a: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117475" indent="0" algn="just">
              <a:buNone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Ex. 1_Feasibility Study, conținând 1.1_FS applicant RO, 1.2_FS applicant EN, 1.3_FS partner3 UA, 1.4_FS partner3 EN etc.)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Datele, ștampilele și semnăturile sunt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lizibile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Pentru evaluare, depunerea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fotocopiilor în limba națională și a traducerilor în engleză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este obligatorie. Dacă una dintre versiuni lipsește, proiectul poate fi respins. 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Toate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documentele sunt valabile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la data depunerii.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Modificarea locației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unde infrastructura va fi executată și/ sau echipamentele cu valoare peste 60,000 EUR vor fi instalate/ utilizate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nu este permisă în timpul evaluării.</a:t>
            </a:r>
          </a:p>
          <a:p>
            <a:pPr marL="574675" indent="-457200" algn="just">
              <a:buFont typeface="Trebuchet MS" panose="020B0603020202020204" pitchFamily="34" charset="0"/>
              <a:buChar char="—"/>
              <a:defRPr/>
            </a:pP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Verificați dacă toate cerințele sunt îndeplinite înainte de depunere și utilizați </a:t>
            </a:r>
            <a:r>
              <a:rPr lang="ro-RO" sz="18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Checklist for additional documents 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(</a:t>
            </a:r>
            <a:r>
              <a:rPr lang="ro-RO" sz="1800" b="1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Anexa J.2</a:t>
            </a:r>
            <a:r>
              <a:rPr lang="ro-RO" sz="18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) în acest scop.</a:t>
            </a:r>
          </a:p>
          <a:p>
            <a:pPr algn="just">
              <a:buFontTx/>
              <a:buChar char="-"/>
              <a:defRPr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buFontTx/>
              <a:buChar char="-"/>
              <a:defRPr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1800" b="1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  <a:defRPr/>
            </a:pPr>
            <a:endParaRPr lang="ro-RO" sz="1800" b="1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800" dirty="0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800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2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68215" y="29981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Solicitarea de clarificări – CSP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4976" y="1007618"/>
            <a:ext cx="8713177" cy="4730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defRPr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Pot fi solicitate Aplicantului de către Comitetul de Selecție a Proiectelor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ro-RO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î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scris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dacă informația furnizată este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neclară/ lipsește</a:t>
            </a:r>
            <a:r>
              <a:rPr lang="en-US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.</a:t>
            </a:r>
          </a:p>
          <a:p>
            <a:pPr marL="45720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Asigurați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condițiile tehnice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pentru a primi solicitarea de clarificări de la CSP</a:t>
            </a:r>
            <a:r>
              <a:rPr lang="ro-RO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și faptul că persoana care deține contul de utilizator își verifică regulat emailul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 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Termenele limită stabilite de CSP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trebuie respectate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(max. 10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zile calendaristice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457200" lvl="0" indent="-342900" algn="just">
              <a:lnSpc>
                <a:spcPct val="90000"/>
              </a:lnSpc>
              <a:spcBef>
                <a:spcPts val="10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Termenele limită sunt pentru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încărcarea clarificărilor în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EMS-ENI </a:t>
            </a:r>
            <a:r>
              <a:rPr lang="ro-RO" sz="20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ȘI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pentru depunerea versiunii tipărite a acestora.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</a:p>
          <a:p>
            <a:pPr algn="just"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74731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400" b="1" noProof="1" smtClean="0">
                <a:solidFill>
                  <a:srgbClr val="C00000"/>
                </a:solidFill>
                <a:latin typeface="Trebuchet MS" panose="020B0603020202020204" pitchFamily="34" charset="0"/>
              </a:rPr>
              <a:t>Motive de respingere</a:t>
            </a:r>
            <a:endParaRPr lang="en-US" sz="2400" noProof="1">
              <a:latin typeface="Trebuchet MS" panose="020B0603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255" y="626080"/>
            <a:ext cx="8713177" cy="4730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Lipsa unuia sau mai multor documente adiționale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(list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ate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la secțiunea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2.6.7 </a:t>
            </a:r>
            <a:r>
              <a:rPr lang="en-US" sz="1600" i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Additional documents </a:t>
            </a:r>
            <a:r>
              <a:rPr lang="ro-RO" sz="16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î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Ghidul solicitanților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).</a:t>
            </a: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Documentele adiționale în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versiune tipărită sunt primite după mai mult de 30 de zile calendaristice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de la termenul limită de depunere și raportul de evaluare (etapa 3) este finalizat de CSP.</a:t>
            </a:r>
            <a:endParaRPr lang="en-US" sz="1600" dirty="0" smtClean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ele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nu au fost depuse conform cerințelor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, în versiune tipărită și încărcate în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EMS-ENI.</a:t>
            </a: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Pe plic nu este menționat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Numărul de înregistrare a proiectului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ocumentele furnizate nu respectă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conținutul minim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prevăzut de Ghidul solicitanților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Document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ele sunt furnizate doar în limba națională, fără traducerea în limba engleză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 întreagă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categorie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de documente </a:t>
            </a:r>
            <a:r>
              <a:rPr lang="ro-RO" sz="16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pentru aplicant și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parteneri lipsește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complet, ex. Studiile de fezabilitate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Termenele limită stabilite de CSP</a:t>
            </a:r>
            <a:r>
              <a:rPr lang="en-US" sz="1600" dirty="0">
                <a:latin typeface="Trebuchet MS" panose="020B0603020202020204" pitchFamily="34" charset="0"/>
              </a:rPr>
              <a:t> </a:t>
            </a: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nu sunt respectate SAU informațiile lipsesc sau sunt în continuare neclare.</a:t>
            </a:r>
            <a:endParaRPr lang="en-US" sz="1600" dirty="0" smtClean="0">
              <a:latin typeface="Trebuchet MS" panose="020B0603020202020204" pitchFamily="34" charset="0"/>
            </a:endParaRPr>
          </a:p>
          <a:p>
            <a:pPr marL="548640" lvl="0" indent="-342900" algn="just">
              <a:spcBef>
                <a:spcPts val="1200"/>
              </a:spcBef>
              <a:buFont typeface="Trebuchet MS" panose="020B0603020202020204" pitchFamily="34" charset="0"/>
              <a:buChar char="—"/>
              <a:defRPr/>
            </a:pPr>
            <a:r>
              <a:rPr lang="ro-RO" sz="1600" dirty="0" smtClean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Valoarea totală a componentei de infrastructură este </a:t>
            </a:r>
            <a:r>
              <a:rPr lang="ro-RO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mai mică de </a:t>
            </a:r>
            <a:r>
              <a:rPr lang="en-US" sz="1600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1 </a:t>
            </a:r>
            <a:r>
              <a:rPr lang="en-US" sz="1600" b="1" dirty="0">
                <a:solidFill>
                  <a:srgbClr val="C00000"/>
                </a:solidFill>
                <a:latin typeface="Trebuchet MS" panose="020B0603020202020204" pitchFamily="34" charset="0"/>
              </a:rPr>
              <a:t>MEUR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pPr marL="548640" algn="just">
              <a:spcBef>
                <a:spcPts val="1200"/>
              </a:spcBef>
              <a:defRPr/>
            </a:pPr>
            <a:endParaRPr lang="en-US" sz="16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2766</TotalTime>
  <Words>1164</Words>
  <Application>Microsoft Office PowerPoint</Application>
  <PresentationFormat>On-screen Show (4:3)</PresentationFormat>
  <Paragraphs>145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Trebuchet MS</vt:lpstr>
      <vt:lpstr>Wingdings</vt:lpstr>
      <vt:lpstr>Wingdings 3</vt:lpstr>
      <vt:lpstr>Office Theme</vt:lpstr>
      <vt:lpstr>Programul Operațional Comun România – Ucraina  2014 – 2020     Depunerea documentelor adiționale pentru proiectele HARD   Suceava, 26 iunie 2019 </vt:lpstr>
      <vt:lpstr>Termene limită de depunere</vt:lpstr>
      <vt:lpstr>Depunerea documentelor adiționale în format tipărit 1/2 </vt:lpstr>
      <vt:lpstr>Depunerea documentelor adiționale în format tipărit 2/2 </vt:lpstr>
      <vt:lpstr>PowerPoint Presentation</vt:lpstr>
      <vt:lpstr>PowerPoint Presentation</vt:lpstr>
      <vt:lpstr>Atenție la…</vt:lpstr>
      <vt:lpstr>Solicitarea de clarificări – CSP</vt:lpstr>
      <vt:lpstr>Motive de respingere</vt:lpstr>
      <vt:lpstr>Helpdesk pentru aplicanți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user</cp:lastModifiedBy>
  <cp:revision>285</cp:revision>
  <cp:lastPrinted>2019-06-24T12:16:56Z</cp:lastPrinted>
  <dcterms:created xsi:type="dcterms:W3CDTF">2017-06-21T06:24:46Z</dcterms:created>
  <dcterms:modified xsi:type="dcterms:W3CDTF">2019-06-24T12:17:01Z</dcterms:modified>
</cp:coreProperties>
</file>